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Ex2.xml" ContentType="application/vnd.ms-office.chartex+xml"/>
  <Override PartName="/ppt/charts/style24.xml" ContentType="application/vnd.ms-office.chartstyle+xml"/>
  <Override PartName="/ppt/charts/colors24.xml" ContentType="application/vnd.ms-office.chartcolorstyle+xml"/>
  <Override PartName="/ppt/charts/chartEx3.xml" ContentType="application/vnd.ms-office.chartex+xml"/>
  <Override PartName="/ppt/charts/style25.xml" ContentType="application/vnd.ms-office.chartstyle+xml"/>
  <Override PartName="/ppt/charts/colors25.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3.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7.xml" ContentType="application/vnd.openxmlformats-officedocument.presentationml.notesSlide+xml"/>
  <Override PartName="/ppt/charts/chart2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8.xml" ContentType="application/vnd.openxmlformats-officedocument.presentationml.notesSlide+xml"/>
  <Override PartName="/ppt/charts/chart2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6.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8.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9.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0.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31.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3.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9.xml" ContentType="application/vnd.openxmlformats-officedocument.presentationml.notesSlide+xml"/>
  <Override PartName="/ppt/charts/chart34.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3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65.xml" ContentType="application/vnd.openxmlformats-officedocument.presentationml.notesSlide+xml"/>
  <Override PartName="/ppt/charts/chart36.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66.xml" ContentType="application/vnd.openxmlformats-officedocument.presentationml.notesSlide+xml"/>
  <Override PartName="/ppt/charts/chart37.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8.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3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9.xml" ContentType="application/vnd.openxmlformats-officedocument.presentationml.notesSlide+xml"/>
  <Override PartName="/ppt/charts/chart4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42.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76.xml" ContentType="application/vnd.openxmlformats-officedocument.presentationml.notesSlide+xml"/>
  <Override PartName="/ppt/charts/chart4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77.xml" ContentType="application/vnd.openxmlformats-officedocument.presentationml.notesSlide+xml"/>
  <Override PartName="/ppt/charts/chart44.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78.xml" ContentType="application/vnd.openxmlformats-officedocument.presentationml.notesSlide+xml"/>
  <Override PartName="/ppt/charts/chart45.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6.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9.xml" ContentType="application/vnd.openxmlformats-officedocument.presentationml.notesSlide+xml"/>
  <Override PartName="/ppt/charts/chart4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80.xml" ContentType="application/vnd.openxmlformats-officedocument.presentationml.notesSlide+xml"/>
  <Override PartName="/ppt/charts/chart48.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81.xml" ContentType="application/vnd.openxmlformats-officedocument.presentationml.notesSlide+xml"/>
  <Override PartName="/ppt/charts/chart4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82.xml" ContentType="application/vnd.openxmlformats-officedocument.presentationml.notesSlide+xml"/>
  <Override PartName="/ppt/charts/chart5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51.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86.xml" ContentType="application/vnd.openxmlformats-officedocument.presentationml.notesSlide+xml"/>
  <Override PartName="/ppt/charts/chart5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87.xml" ContentType="application/vnd.openxmlformats-officedocument.presentationml.notesSlide+xml"/>
  <Override PartName="/ppt/charts/chart53.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88.xml" ContentType="application/vnd.openxmlformats-officedocument.presentationml.notesSlide+xml"/>
  <Override PartName="/ppt/charts/chart54.xml" ContentType="application/vnd.openxmlformats-officedocument.drawingml.chart+xml"/>
  <Override PartName="/ppt/charts/style57.xml" ContentType="application/vnd.ms-office.chartstyle+xml"/>
  <Override PartName="/ppt/charts/colors5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6"/>
  </p:notesMasterIdLst>
  <p:sldIdLst>
    <p:sldId id="369" r:id="rId2"/>
    <p:sldId id="257" r:id="rId3"/>
    <p:sldId id="261" r:id="rId4"/>
    <p:sldId id="256" r:id="rId5"/>
    <p:sldId id="263" r:id="rId6"/>
    <p:sldId id="262" r:id="rId7"/>
    <p:sldId id="370" r:id="rId8"/>
    <p:sldId id="371" r:id="rId9"/>
    <p:sldId id="258" r:id="rId10"/>
    <p:sldId id="270" r:id="rId11"/>
    <p:sldId id="267" r:id="rId12"/>
    <p:sldId id="266" r:id="rId13"/>
    <p:sldId id="362" r:id="rId14"/>
    <p:sldId id="268" r:id="rId15"/>
    <p:sldId id="356" r:id="rId16"/>
    <p:sldId id="357" r:id="rId17"/>
    <p:sldId id="361" r:id="rId18"/>
    <p:sldId id="358" r:id="rId19"/>
    <p:sldId id="359" r:id="rId20"/>
    <p:sldId id="360" r:id="rId21"/>
    <p:sldId id="271" r:id="rId22"/>
    <p:sldId id="284" r:id="rId23"/>
    <p:sldId id="272" r:id="rId24"/>
    <p:sldId id="354" r:id="rId25"/>
    <p:sldId id="273" r:id="rId26"/>
    <p:sldId id="276" r:id="rId27"/>
    <p:sldId id="351" r:id="rId28"/>
    <p:sldId id="277" r:id="rId29"/>
    <p:sldId id="278" r:id="rId30"/>
    <p:sldId id="279" r:id="rId31"/>
    <p:sldId id="281" r:id="rId32"/>
    <p:sldId id="283" r:id="rId33"/>
    <p:sldId id="282" r:id="rId34"/>
    <p:sldId id="274" r:id="rId35"/>
    <p:sldId id="352" r:id="rId36"/>
    <p:sldId id="259" r:id="rId37"/>
    <p:sldId id="264" r:id="rId38"/>
    <p:sldId id="265" r:id="rId39"/>
    <p:sldId id="260" r:id="rId40"/>
    <p:sldId id="275" r:id="rId41"/>
    <p:sldId id="280" r:id="rId42"/>
    <p:sldId id="287" r:id="rId43"/>
    <p:sldId id="288" r:id="rId44"/>
    <p:sldId id="289" r:id="rId45"/>
    <p:sldId id="290" r:id="rId46"/>
    <p:sldId id="291" r:id="rId47"/>
    <p:sldId id="292" r:id="rId48"/>
    <p:sldId id="293" r:id="rId49"/>
    <p:sldId id="294" r:id="rId50"/>
    <p:sldId id="347" r:id="rId51"/>
    <p:sldId id="296" r:id="rId52"/>
    <p:sldId id="372" r:id="rId53"/>
    <p:sldId id="373" r:id="rId54"/>
    <p:sldId id="297" r:id="rId55"/>
    <p:sldId id="299" r:id="rId56"/>
    <p:sldId id="298" r:id="rId57"/>
    <p:sldId id="300" r:id="rId58"/>
    <p:sldId id="363" r:id="rId59"/>
    <p:sldId id="366" r:id="rId60"/>
    <p:sldId id="364" r:id="rId61"/>
    <p:sldId id="365" r:id="rId62"/>
    <p:sldId id="301" r:id="rId63"/>
    <p:sldId id="302" r:id="rId64"/>
    <p:sldId id="303" r:id="rId65"/>
    <p:sldId id="304" r:id="rId66"/>
    <p:sldId id="305" r:id="rId67"/>
    <p:sldId id="306" r:id="rId68"/>
    <p:sldId id="307" r:id="rId69"/>
    <p:sldId id="308" r:id="rId70"/>
    <p:sldId id="309" r:id="rId71"/>
    <p:sldId id="310" r:id="rId72"/>
    <p:sldId id="313" r:id="rId73"/>
    <p:sldId id="314" r:id="rId74"/>
    <p:sldId id="315" r:id="rId75"/>
    <p:sldId id="346" r:id="rId76"/>
    <p:sldId id="348" r:id="rId77"/>
    <p:sldId id="318" r:id="rId78"/>
    <p:sldId id="319" r:id="rId79"/>
    <p:sldId id="320" r:id="rId80"/>
    <p:sldId id="321" r:id="rId81"/>
    <p:sldId id="322" r:id="rId82"/>
    <p:sldId id="323" r:id="rId83"/>
    <p:sldId id="324" r:id="rId84"/>
    <p:sldId id="325" r:id="rId85"/>
    <p:sldId id="344" r:id="rId86"/>
    <p:sldId id="345" r:id="rId87"/>
    <p:sldId id="326" r:id="rId88"/>
    <p:sldId id="349" r:id="rId89"/>
    <p:sldId id="328" r:id="rId90"/>
    <p:sldId id="333" r:id="rId91"/>
    <p:sldId id="329" r:id="rId92"/>
    <p:sldId id="330" r:id="rId93"/>
    <p:sldId id="331" r:id="rId94"/>
    <p:sldId id="332" r:id="rId95"/>
    <p:sldId id="334" r:id="rId96"/>
    <p:sldId id="337" r:id="rId97"/>
    <p:sldId id="335" r:id="rId98"/>
    <p:sldId id="338" r:id="rId99"/>
    <p:sldId id="336" r:id="rId100"/>
    <p:sldId id="339" r:id="rId101"/>
    <p:sldId id="350" r:id="rId102"/>
    <p:sldId id="341" r:id="rId103"/>
    <p:sldId id="342" r:id="rId104"/>
    <p:sldId id="343" r:id="rId105"/>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334AE6-2642-45B0-9638-20B0AEC7ABCE}" v="12" dt="2019-01-02T19:49:39.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063" autoAdjust="0"/>
  </p:normalViewPr>
  <p:slideViewPr>
    <p:cSldViewPr snapToGrid="0">
      <p:cViewPr varScale="1">
        <p:scale>
          <a:sx n="74" d="100"/>
          <a:sy n="74" d="100"/>
        </p:scale>
        <p:origin x="360" y="7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KARA" userId="78a42f17-7ded-414f-b6af-8c0f5e54971e" providerId="ADAL" clId="{0C57DEC6-B1D2-4B22-BE29-0F36CDC5DD17}"/>
    <pc:docChg chg="custSel modSld">
      <pc:chgData name="DAVIS, KARA" userId="78a42f17-7ded-414f-b6af-8c0f5e54971e" providerId="ADAL" clId="{0C57DEC6-B1D2-4B22-BE29-0F36CDC5DD17}" dt="2018-12-13T20:42:47.178" v="285" actId="33524"/>
      <pc:docMkLst>
        <pc:docMk/>
      </pc:docMkLst>
      <pc:sldChg chg="addSp delSp delDesignElem">
        <pc:chgData name="DAVIS, KARA" userId="78a42f17-7ded-414f-b6af-8c0f5e54971e" providerId="ADAL" clId="{0C57DEC6-B1D2-4B22-BE29-0F36CDC5DD17}" dt="2018-12-13T20:37:01.660" v="232"/>
        <pc:sldMkLst>
          <pc:docMk/>
          <pc:sldMk cId="438167579" sldId="256"/>
        </pc:sldMkLst>
        <pc:spChg chg="add del">
          <ac:chgData name="DAVIS, KARA" userId="78a42f17-7ded-414f-b6af-8c0f5e54971e" providerId="ADAL" clId="{0C57DEC6-B1D2-4B22-BE29-0F36CDC5DD17}" dt="2018-12-13T20:37:01.660" v="232"/>
          <ac:spMkLst>
            <pc:docMk/>
            <pc:sldMk cId="438167579" sldId="256"/>
            <ac:spMk id="7" creationId="{01D0AF59-99C3-4251-AB9A-C966C6AD4400}"/>
          </ac:spMkLst>
        </pc:spChg>
        <pc:spChg chg="add del">
          <ac:chgData name="DAVIS, KARA" userId="78a42f17-7ded-414f-b6af-8c0f5e54971e" providerId="ADAL" clId="{0C57DEC6-B1D2-4B22-BE29-0F36CDC5DD17}" dt="2018-12-13T20:37:01.660" v="232"/>
          <ac:spMkLst>
            <pc:docMk/>
            <pc:sldMk cId="438167579" sldId="256"/>
            <ac:spMk id="9"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2146667045" sldId="257"/>
        </pc:sldMkLst>
        <pc:spChg chg="add del">
          <ac:chgData name="DAVIS, KARA" userId="78a42f17-7ded-414f-b6af-8c0f5e54971e" providerId="ADAL" clId="{0C57DEC6-B1D2-4B22-BE29-0F36CDC5DD17}" dt="2018-12-13T20:37:01.660" v="232"/>
          <ac:spMkLst>
            <pc:docMk/>
            <pc:sldMk cId="2146667045" sldId="257"/>
            <ac:spMk id="10" creationId="{0482A7D0-DB09-4EBA-8D52-E6A5934B668D}"/>
          </ac:spMkLst>
        </pc:spChg>
        <pc:spChg chg="add del">
          <ac:chgData name="DAVIS, KARA" userId="78a42f17-7ded-414f-b6af-8c0f5e54971e" providerId="ADAL" clId="{0C57DEC6-B1D2-4B22-BE29-0F36CDC5DD17}" dt="2018-12-13T20:37:01.660" v="232"/>
          <ac:spMkLst>
            <pc:docMk/>
            <pc:sldMk cId="2146667045" sldId="257"/>
            <ac:spMk id="12" creationId="{1A3688C8-DFCE-4CCD-BCF0-5FB239E5072D}"/>
          </ac:spMkLst>
        </pc:spChg>
        <pc:spChg chg="add del">
          <ac:chgData name="DAVIS, KARA" userId="78a42f17-7ded-414f-b6af-8c0f5e54971e" providerId="ADAL" clId="{0C57DEC6-B1D2-4B22-BE29-0F36CDC5DD17}" dt="2018-12-13T20:37:01.660" v="232"/>
          <ac:spMkLst>
            <pc:docMk/>
            <pc:sldMk cId="2146667045" sldId="257"/>
            <ac:spMk id="16" creationId="{8482FDCF-45F3-40F1-8751-19B7AFB3CFCE}"/>
          </ac:spMkLst>
        </pc:spChg>
        <pc:cxnChg chg="add del">
          <ac:chgData name="DAVIS, KARA" userId="78a42f17-7ded-414f-b6af-8c0f5e54971e" providerId="ADAL" clId="{0C57DEC6-B1D2-4B22-BE29-0F36CDC5DD17}" dt="2018-12-13T20:37:01.660" v="232"/>
          <ac:cxnSpMkLst>
            <pc:docMk/>
            <pc:sldMk cId="2146667045" sldId="257"/>
            <ac:cxnSpMk id="14" creationId="{D598FBE3-48D2-40A2-B7E6-F485834C8213}"/>
          </ac:cxnSpMkLst>
        </pc:cxnChg>
      </pc:sldChg>
      <pc:sldChg chg="addSp delSp delDesignElem">
        <pc:chgData name="DAVIS, KARA" userId="78a42f17-7ded-414f-b6af-8c0f5e54971e" providerId="ADAL" clId="{0C57DEC6-B1D2-4B22-BE29-0F36CDC5DD17}" dt="2018-12-13T20:37:01.660" v="232"/>
        <pc:sldMkLst>
          <pc:docMk/>
          <pc:sldMk cId="2680593210" sldId="258"/>
        </pc:sldMkLst>
        <pc:spChg chg="add del">
          <ac:chgData name="DAVIS, KARA" userId="78a42f17-7ded-414f-b6af-8c0f5e54971e" providerId="ADAL" clId="{0C57DEC6-B1D2-4B22-BE29-0F36CDC5DD17}" dt="2018-12-13T20:37:01.660" v="232"/>
          <ac:spMkLst>
            <pc:docMk/>
            <pc:sldMk cId="2680593210" sldId="258"/>
            <ac:spMk id="9" creationId="{0482A7D0-DB09-4EBA-8D52-E6A5934B668D}"/>
          </ac:spMkLst>
        </pc:spChg>
        <pc:spChg chg="add del">
          <ac:chgData name="DAVIS, KARA" userId="78a42f17-7ded-414f-b6af-8c0f5e54971e" providerId="ADAL" clId="{0C57DEC6-B1D2-4B22-BE29-0F36CDC5DD17}" dt="2018-12-13T20:37:01.660" v="232"/>
          <ac:spMkLst>
            <pc:docMk/>
            <pc:sldMk cId="2680593210" sldId="258"/>
            <ac:spMk id="11" creationId="{1A3688C8-DFCE-4CCD-BCF0-5FB239E5072D}"/>
          </ac:spMkLst>
        </pc:spChg>
        <pc:spChg chg="add del">
          <ac:chgData name="DAVIS, KARA" userId="78a42f17-7ded-414f-b6af-8c0f5e54971e" providerId="ADAL" clId="{0C57DEC6-B1D2-4B22-BE29-0F36CDC5DD17}" dt="2018-12-13T20:37:01.660" v="232"/>
          <ac:spMkLst>
            <pc:docMk/>
            <pc:sldMk cId="2680593210" sldId="258"/>
            <ac:spMk id="15" creationId="{8482FDCF-45F3-40F1-8751-19B7AFB3CFCE}"/>
          </ac:spMkLst>
        </pc:spChg>
        <pc:cxnChg chg="add del">
          <ac:chgData name="DAVIS, KARA" userId="78a42f17-7ded-414f-b6af-8c0f5e54971e" providerId="ADAL" clId="{0C57DEC6-B1D2-4B22-BE29-0F36CDC5DD17}" dt="2018-12-13T20:37:01.660" v="232"/>
          <ac:cxnSpMkLst>
            <pc:docMk/>
            <pc:sldMk cId="2680593210" sldId="258"/>
            <ac:cxnSpMk id="13" creationId="{D598FBE3-48D2-40A2-B7E6-F485834C8213}"/>
          </ac:cxnSpMkLst>
        </pc:cxnChg>
      </pc:sldChg>
      <pc:sldChg chg="addSp delSp modSp delDesignElem">
        <pc:chgData name="DAVIS, KARA" userId="78a42f17-7ded-414f-b6af-8c0f5e54971e" providerId="ADAL" clId="{0C57DEC6-B1D2-4B22-BE29-0F36CDC5DD17}" dt="2018-12-13T20:39:02.828" v="250" actId="207"/>
        <pc:sldMkLst>
          <pc:docMk/>
          <pc:sldMk cId="929832468" sldId="259"/>
        </pc:sldMkLst>
        <pc:spChg chg="add del">
          <ac:chgData name="DAVIS, KARA" userId="78a42f17-7ded-414f-b6af-8c0f5e54971e" providerId="ADAL" clId="{0C57DEC6-B1D2-4B22-BE29-0F36CDC5DD17}" dt="2018-12-13T20:37:01.660" v="232"/>
          <ac:spMkLst>
            <pc:docMk/>
            <pc:sldMk cId="929832468" sldId="259"/>
            <ac:spMk id="7" creationId="{01D0AF59-99C3-4251-AB9A-C966C6AD4400}"/>
          </ac:spMkLst>
        </pc:spChg>
        <pc:spChg chg="add del">
          <ac:chgData name="DAVIS, KARA" userId="78a42f17-7ded-414f-b6af-8c0f5e54971e" providerId="ADAL" clId="{0C57DEC6-B1D2-4B22-BE29-0F36CDC5DD17}" dt="2018-12-13T20:37:01.660" v="232"/>
          <ac:spMkLst>
            <pc:docMk/>
            <pc:sldMk cId="929832468" sldId="259"/>
            <ac:spMk id="8" creationId="{1855405F-37A2-4869-9154-F8BE3BECE6C3}"/>
          </ac:spMkLst>
        </pc:spChg>
        <pc:graphicFrameChg chg="mod">
          <ac:chgData name="DAVIS, KARA" userId="78a42f17-7ded-414f-b6af-8c0f5e54971e" providerId="ADAL" clId="{0C57DEC6-B1D2-4B22-BE29-0F36CDC5DD17}" dt="2018-12-13T20:39:02.828" v="250" actId="207"/>
          <ac:graphicFrameMkLst>
            <pc:docMk/>
            <pc:sldMk cId="929832468" sldId="259"/>
            <ac:graphicFrameMk id="5" creationId="{E7547984-952D-4042-912F-C33718D72B0E}"/>
          </ac:graphicFrameMkLst>
        </pc:graphicFrameChg>
      </pc:sldChg>
      <pc:sldChg chg="addSp delSp delDesignElem">
        <pc:chgData name="DAVIS, KARA" userId="78a42f17-7ded-414f-b6af-8c0f5e54971e" providerId="ADAL" clId="{0C57DEC6-B1D2-4B22-BE29-0F36CDC5DD17}" dt="2018-12-13T20:37:01.660" v="232"/>
        <pc:sldMkLst>
          <pc:docMk/>
          <pc:sldMk cId="1400750793" sldId="261"/>
        </pc:sldMkLst>
        <pc:spChg chg="add del">
          <ac:chgData name="DAVIS, KARA" userId="78a42f17-7ded-414f-b6af-8c0f5e54971e" providerId="ADAL" clId="{0C57DEC6-B1D2-4B22-BE29-0F36CDC5DD17}" dt="2018-12-13T20:37:01.660" v="232"/>
          <ac:spMkLst>
            <pc:docMk/>
            <pc:sldMk cId="1400750793" sldId="261"/>
            <ac:spMk id="36" creationId="{01D0AF59-99C3-4251-AB9A-C966C6AD4400}"/>
          </ac:spMkLst>
        </pc:spChg>
        <pc:spChg chg="add del">
          <ac:chgData name="DAVIS, KARA" userId="78a42f17-7ded-414f-b6af-8c0f5e54971e" providerId="ADAL" clId="{0C57DEC6-B1D2-4B22-BE29-0F36CDC5DD17}" dt="2018-12-13T20:37:01.660" v="232"/>
          <ac:spMkLst>
            <pc:docMk/>
            <pc:sldMk cId="1400750793" sldId="261"/>
            <ac:spMk id="38" creationId="{1855405F-37A2-4869-9154-F8BE3BECE6C3}"/>
          </ac:spMkLst>
        </pc:spChg>
      </pc:sldChg>
      <pc:sldChg chg="addSp delSp modSp delDesignElem">
        <pc:chgData name="DAVIS, KARA" userId="78a42f17-7ded-414f-b6af-8c0f5e54971e" providerId="ADAL" clId="{0C57DEC6-B1D2-4B22-BE29-0F36CDC5DD17}" dt="2018-12-13T20:38:06.829" v="240" actId="207"/>
        <pc:sldMkLst>
          <pc:docMk/>
          <pc:sldMk cId="794443443" sldId="262"/>
        </pc:sldMkLst>
        <pc:spChg chg="add del">
          <ac:chgData name="DAVIS, KARA" userId="78a42f17-7ded-414f-b6af-8c0f5e54971e" providerId="ADAL" clId="{0C57DEC6-B1D2-4B22-BE29-0F36CDC5DD17}" dt="2018-12-13T20:37:01.660" v="232"/>
          <ac:spMkLst>
            <pc:docMk/>
            <pc:sldMk cId="794443443" sldId="262"/>
            <ac:spMk id="18" creationId="{01D0AF59-99C3-4251-AB9A-C966C6AD4400}"/>
          </ac:spMkLst>
        </pc:spChg>
        <pc:spChg chg="add del">
          <ac:chgData name="DAVIS, KARA" userId="78a42f17-7ded-414f-b6af-8c0f5e54971e" providerId="ADAL" clId="{0C57DEC6-B1D2-4B22-BE29-0F36CDC5DD17}" dt="2018-12-13T20:37:01.660" v="232"/>
          <ac:spMkLst>
            <pc:docMk/>
            <pc:sldMk cId="794443443" sldId="262"/>
            <ac:spMk id="20" creationId="{1855405F-37A2-4869-9154-F8BE3BECE6C3}"/>
          </ac:spMkLst>
        </pc:spChg>
        <pc:graphicFrameChg chg="mod">
          <ac:chgData name="DAVIS, KARA" userId="78a42f17-7ded-414f-b6af-8c0f5e54971e" providerId="ADAL" clId="{0C57DEC6-B1D2-4B22-BE29-0F36CDC5DD17}" dt="2018-12-13T20:38:06.829" v="240" actId="207"/>
          <ac:graphicFrameMkLst>
            <pc:docMk/>
            <pc:sldMk cId="794443443" sldId="262"/>
            <ac:graphicFrameMk id="4" creationId="{8146450E-8768-408F-9CD4-B4217EC998AE}"/>
          </ac:graphicFrameMkLst>
        </pc:graphicFrameChg>
      </pc:sldChg>
      <pc:sldChg chg="addSp delSp modSp delDesignElem">
        <pc:chgData name="DAVIS, KARA" userId="78a42f17-7ded-414f-b6af-8c0f5e54971e" providerId="ADAL" clId="{0C57DEC6-B1D2-4B22-BE29-0F36CDC5DD17}" dt="2018-12-13T20:38:03.508" v="239" actId="207"/>
        <pc:sldMkLst>
          <pc:docMk/>
          <pc:sldMk cId="2943737780" sldId="263"/>
        </pc:sldMkLst>
        <pc:spChg chg="add del">
          <ac:chgData name="DAVIS, KARA" userId="78a42f17-7ded-414f-b6af-8c0f5e54971e" providerId="ADAL" clId="{0C57DEC6-B1D2-4B22-BE29-0F36CDC5DD17}" dt="2018-12-13T20:37:01.660" v="232"/>
          <ac:spMkLst>
            <pc:docMk/>
            <pc:sldMk cId="2943737780" sldId="263"/>
            <ac:spMk id="11" creationId="{01D0AF59-99C3-4251-AB9A-C966C6AD4400}"/>
          </ac:spMkLst>
        </pc:spChg>
        <pc:spChg chg="add del">
          <ac:chgData name="DAVIS, KARA" userId="78a42f17-7ded-414f-b6af-8c0f5e54971e" providerId="ADAL" clId="{0C57DEC6-B1D2-4B22-BE29-0F36CDC5DD17}" dt="2018-12-13T20:37:01.660" v="232"/>
          <ac:spMkLst>
            <pc:docMk/>
            <pc:sldMk cId="2943737780" sldId="263"/>
            <ac:spMk id="13" creationId="{1855405F-37A2-4869-9154-F8BE3BECE6C3}"/>
          </ac:spMkLst>
        </pc:spChg>
        <pc:graphicFrameChg chg="mod">
          <ac:chgData name="DAVIS, KARA" userId="78a42f17-7ded-414f-b6af-8c0f5e54971e" providerId="ADAL" clId="{0C57DEC6-B1D2-4B22-BE29-0F36CDC5DD17}" dt="2018-12-13T20:38:03.508" v="239" actId="207"/>
          <ac:graphicFrameMkLst>
            <pc:docMk/>
            <pc:sldMk cId="2943737780" sldId="263"/>
            <ac:graphicFrameMk id="6" creationId="{71A29992-99F2-46EF-BB06-A86FBE9D153C}"/>
          </ac:graphicFrameMkLst>
        </pc:graphicFrameChg>
      </pc:sldChg>
      <pc:sldChg chg="addSp delSp modSp delDesignElem">
        <pc:chgData name="DAVIS, KARA" userId="78a42f17-7ded-414f-b6af-8c0f5e54971e" providerId="ADAL" clId="{0C57DEC6-B1D2-4B22-BE29-0F36CDC5DD17}" dt="2018-12-13T20:39:09.118" v="251" actId="207"/>
        <pc:sldMkLst>
          <pc:docMk/>
          <pc:sldMk cId="2138184567" sldId="264"/>
        </pc:sldMkLst>
        <pc:spChg chg="add del">
          <ac:chgData name="DAVIS, KARA" userId="78a42f17-7ded-414f-b6af-8c0f5e54971e" providerId="ADAL" clId="{0C57DEC6-B1D2-4B22-BE29-0F36CDC5DD17}" dt="2018-12-13T20:37:01.660" v="232"/>
          <ac:spMkLst>
            <pc:docMk/>
            <pc:sldMk cId="2138184567" sldId="264"/>
            <ac:spMk id="9" creationId="{01D0AF59-99C3-4251-AB9A-C966C6AD4400}"/>
          </ac:spMkLst>
        </pc:spChg>
        <pc:spChg chg="add del">
          <ac:chgData name="DAVIS, KARA" userId="78a42f17-7ded-414f-b6af-8c0f5e54971e" providerId="ADAL" clId="{0C57DEC6-B1D2-4B22-BE29-0F36CDC5DD17}" dt="2018-12-13T20:37:01.660" v="232"/>
          <ac:spMkLst>
            <pc:docMk/>
            <pc:sldMk cId="2138184567" sldId="264"/>
            <ac:spMk id="11" creationId="{1855405F-37A2-4869-9154-F8BE3BECE6C3}"/>
          </ac:spMkLst>
        </pc:spChg>
        <pc:graphicFrameChg chg="mod">
          <ac:chgData name="DAVIS, KARA" userId="78a42f17-7ded-414f-b6af-8c0f5e54971e" providerId="ADAL" clId="{0C57DEC6-B1D2-4B22-BE29-0F36CDC5DD17}" dt="2018-12-13T20:39:09.118" v="251" actId="207"/>
          <ac:graphicFrameMkLst>
            <pc:docMk/>
            <pc:sldMk cId="2138184567" sldId="264"/>
            <ac:graphicFrameMk id="4" creationId="{5AAB70A0-21E3-40AD-B12E-AA31A70093B7}"/>
          </ac:graphicFrameMkLst>
        </pc:graphicFrameChg>
      </pc:sldChg>
      <pc:sldChg chg="addSp delSp delDesignElem">
        <pc:chgData name="DAVIS, KARA" userId="78a42f17-7ded-414f-b6af-8c0f5e54971e" providerId="ADAL" clId="{0C57DEC6-B1D2-4B22-BE29-0F36CDC5DD17}" dt="2018-12-13T20:37:01.660" v="232"/>
        <pc:sldMkLst>
          <pc:docMk/>
          <pc:sldMk cId="2460740618" sldId="265"/>
        </pc:sldMkLst>
        <pc:spChg chg="add del">
          <ac:chgData name="DAVIS, KARA" userId="78a42f17-7ded-414f-b6af-8c0f5e54971e" providerId="ADAL" clId="{0C57DEC6-B1D2-4B22-BE29-0F36CDC5DD17}" dt="2018-12-13T20:37:01.660" v="232"/>
          <ac:spMkLst>
            <pc:docMk/>
            <pc:sldMk cId="2460740618" sldId="265"/>
            <ac:spMk id="9" creationId="{01D0AF59-99C3-4251-AB9A-C966C6AD4400}"/>
          </ac:spMkLst>
        </pc:spChg>
        <pc:spChg chg="add del">
          <ac:chgData name="DAVIS, KARA" userId="78a42f17-7ded-414f-b6af-8c0f5e54971e" providerId="ADAL" clId="{0C57DEC6-B1D2-4B22-BE29-0F36CDC5DD17}" dt="2018-12-13T20:37:01.660" v="232"/>
          <ac:spMkLst>
            <pc:docMk/>
            <pc:sldMk cId="2460740618" sldId="265"/>
            <ac:spMk id="11"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3311921120" sldId="267"/>
        </pc:sldMkLst>
        <pc:spChg chg="add del">
          <ac:chgData name="DAVIS, KARA" userId="78a42f17-7ded-414f-b6af-8c0f5e54971e" providerId="ADAL" clId="{0C57DEC6-B1D2-4B22-BE29-0F36CDC5DD17}" dt="2018-12-13T20:37:01.660" v="232"/>
          <ac:spMkLst>
            <pc:docMk/>
            <pc:sldMk cId="3311921120" sldId="267"/>
            <ac:spMk id="25" creationId="{01D0AF59-99C3-4251-AB9A-C966C6AD4400}"/>
          </ac:spMkLst>
        </pc:spChg>
        <pc:spChg chg="add del">
          <ac:chgData name="DAVIS, KARA" userId="78a42f17-7ded-414f-b6af-8c0f5e54971e" providerId="ADAL" clId="{0C57DEC6-B1D2-4B22-BE29-0F36CDC5DD17}" dt="2018-12-13T20:37:01.660" v="232"/>
          <ac:spMkLst>
            <pc:docMk/>
            <pc:sldMk cId="3311921120" sldId="267"/>
            <ac:spMk id="27" creationId="{1855405F-37A2-4869-9154-F8BE3BECE6C3}"/>
          </ac:spMkLst>
        </pc:spChg>
      </pc:sldChg>
      <pc:sldChg chg="addSp delSp modSp delDesignElem">
        <pc:chgData name="DAVIS, KARA" userId="78a42f17-7ded-414f-b6af-8c0f5e54971e" providerId="ADAL" clId="{0C57DEC6-B1D2-4B22-BE29-0F36CDC5DD17}" dt="2018-12-13T20:38:12.414" v="241" actId="207"/>
        <pc:sldMkLst>
          <pc:docMk/>
          <pc:sldMk cId="2393672032" sldId="268"/>
        </pc:sldMkLst>
        <pc:spChg chg="add del">
          <ac:chgData name="DAVIS, KARA" userId="78a42f17-7ded-414f-b6af-8c0f5e54971e" providerId="ADAL" clId="{0C57DEC6-B1D2-4B22-BE29-0F36CDC5DD17}" dt="2018-12-13T20:37:01.660" v="232"/>
          <ac:spMkLst>
            <pc:docMk/>
            <pc:sldMk cId="2393672032" sldId="268"/>
            <ac:spMk id="11" creationId="{01D0AF59-99C3-4251-AB9A-C966C6AD4400}"/>
          </ac:spMkLst>
        </pc:spChg>
        <pc:spChg chg="add del">
          <ac:chgData name="DAVIS, KARA" userId="78a42f17-7ded-414f-b6af-8c0f5e54971e" providerId="ADAL" clId="{0C57DEC6-B1D2-4B22-BE29-0F36CDC5DD17}" dt="2018-12-13T20:37:01.660" v="232"/>
          <ac:spMkLst>
            <pc:docMk/>
            <pc:sldMk cId="2393672032" sldId="268"/>
            <ac:spMk id="13" creationId="{1855405F-37A2-4869-9154-F8BE3BECE6C3}"/>
          </ac:spMkLst>
        </pc:spChg>
        <pc:graphicFrameChg chg="mod">
          <ac:chgData name="DAVIS, KARA" userId="78a42f17-7ded-414f-b6af-8c0f5e54971e" providerId="ADAL" clId="{0C57DEC6-B1D2-4B22-BE29-0F36CDC5DD17}" dt="2018-12-13T20:38:12.414" v="241" actId="207"/>
          <ac:graphicFrameMkLst>
            <pc:docMk/>
            <pc:sldMk cId="2393672032" sldId="268"/>
            <ac:graphicFrameMk id="6" creationId="{5E68FD0F-1587-4E87-9FF1-EC25A2D7AF82}"/>
          </ac:graphicFrameMkLst>
        </pc:graphicFrameChg>
      </pc:sldChg>
      <pc:sldChg chg="addSp delSp modSp delDesignElem">
        <pc:chgData name="DAVIS, KARA" userId="78a42f17-7ded-414f-b6af-8c0f5e54971e" providerId="ADAL" clId="{0C57DEC6-B1D2-4B22-BE29-0F36CDC5DD17}" dt="2018-12-13T20:37:09.928" v="233" actId="207"/>
        <pc:sldMkLst>
          <pc:docMk/>
          <pc:sldMk cId="2385636907" sldId="270"/>
        </pc:sldMkLst>
        <pc:spChg chg="mod">
          <ac:chgData name="DAVIS, KARA" userId="78a42f17-7ded-414f-b6af-8c0f5e54971e" providerId="ADAL" clId="{0C57DEC6-B1D2-4B22-BE29-0F36CDC5DD17}" dt="2018-12-13T20:37:09.928" v="233" actId="207"/>
          <ac:spMkLst>
            <pc:docMk/>
            <pc:sldMk cId="2385636907" sldId="270"/>
            <ac:spMk id="4" creationId="{6EB8D840-A670-439F-9A73-6B8F3E49950A}"/>
          </ac:spMkLst>
        </pc:spChg>
        <pc:spChg chg="add del">
          <ac:chgData name="DAVIS, KARA" userId="78a42f17-7ded-414f-b6af-8c0f5e54971e" providerId="ADAL" clId="{0C57DEC6-B1D2-4B22-BE29-0F36CDC5DD17}" dt="2018-12-13T20:37:01.660" v="232"/>
          <ac:spMkLst>
            <pc:docMk/>
            <pc:sldMk cId="2385636907" sldId="270"/>
            <ac:spMk id="15" creationId="{053FB2EE-284F-4C87-AB3D-BBF87A9FAB97}"/>
          </ac:spMkLst>
        </pc:spChg>
        <pc:grpChg chg="add del">
          <ac:chgData name="DAVIS, KARA" userId="78a42f17-7ded-414f-b6af-8c0f5e54971e" providerId="ADAL" clId="{0C57DEC6-B1D2-4B22-BE29-0F36CDC5DD17}" dt="2018-12-13T20:37:01.660" v="232"/>
          <ac:grpSpMkLst>
            <pc:docMk/>
            <pc:sldMk cId="2385636907" sldId="270"/>
            <ac:grpSpMk id="10" creationId="{D2C4BFA1-2075-4901-9E24-E41D1FDD51FD}"/>
          </ac:grpSpMkLst>
        </pc:grpChg>
      </pc:sldChg>
      <pc:sldChg chg="addSp delSp modSp delDesignElem">
        <pc:chgData name="DAVIS, KARA" userId="78a42f17-7ded-414f-b6af-8c0f5e54971e" providerId="ADAL" clId="{0C57DEC6-B1D2-4B22-BE29-0F36CDC5DD17}" dt="2018-12-13T20:37:38.840" v="236" actId="207"/>
        <pc:sldMkLst>
          <pc:docMk/>
          <pc:sldMk cId="3897092133" sldId="271"/>
        </pc:sldMkLst>
        <pc:spChg chg="mod">
          <ac:chgData name="DAVIS, KARA" userId="78a42f17-7ded-414f-b6af-8c0f5e54971e" providerId="ADAL" clId="{0C57DEC6-B1D2-4B22-BE29-0F36CDC5DD17}" dt="2018-12-13T20:37:38.840" v="236" actId="207"/>
          <ac:spMkLst>
            <pc:docMk/>
            <pc:sldMk cId="3897092133" sldId="271"/>
            <ac:spMk id="4" creationId="{B62FC3D4-3A2D-479A-8E18-B8A0DEE27FE2}"/>
          </ac:spMkLst>
        </pc:spChg>
        <pc:spChg chg="add del">
          <ac:chgData name="DAVIS, KARA" userId="78a42f17-7ded-414f-b6af-8c0f5e54971e" providerId="ADAL" clId="{0C57DEC6-B1D2-4B22-BE29-0F36CDC5DD17}" dt="2018-12-13T20:37:01.660" v="232"/>
          <ac:spMkLst>
            <pc:docMk/>
            <pc:sldMk cId="3897092133" sldId="271"/>
            <ac:spMk id="15" creationId="{053FB2EE-284F-4C87-AB3D-BBF87A9FAB97}"/>
          </ac:spMkLst>
        </pc:spChg>
        <pc:grpChg chg="add del">
          <ac:chgData name="DAVIS, KARA" userId="78a42f17-7ded-414f-b6af-8c0f5e54971e" providerId="ADAL" clId="{0C57DEC6-B1D2-4B22-BE29-0F36CDC5DD17}" dt="2018-12-13T20:37:01.660" v="232"/>
          <ac:grpSpMkLst>
            <pc:docMk/>
            <pc:sldMk cId="3897092133" sldId="271"/>
            <ac:grpSpMk id="10" creationId="{D2C4BFA1-2075-4901-9E24-E41D1FDD51FD}"/>
          </ac:grpSpMkLst>
        </pc:grpChg>
      </pc:sldChg>
      <pc:sldChg chg="modSp">
        <pc:chgData name="DAVIS, KARA" userId="78a42f17-7ded-414f-b6af-8c0f5e54971e" providerId="ADAL" clId="{0C57DEC6-B1D2-4B22-BE29-0F36CDC5DD17}" dt="2018-12-13T20:38:52.920" v="249"/>
        <pc:sldMkLst>
          <pc:docMk/>
          <pc:sldMk cId="1631692766" sldId="273"/>
        </pc:sldMkLst>
        <pc:graphicFrameChg chg="mod">
          <ac:chgData name="DAVIS, KARA" userId="78a42f17-7ded-414f-b6af-8c0f5e54971e" providerId="ADAL" clId="{0C57DEC6-B1D2-4B22-BE29-0F36CDC5DD17}" dt="2018-12-13T20:38:52.920" v="249"/>
          <ac:graphicFrameMkLst>
            <pc:docMk/>
            <pc:sldMk cId="1631692766" sldId="273"/>
            <ac:graphicFrameMk id="4" creationId="{979E36EA-B858-4DAE-97FD-F9894ACF41C2}"/>
          </ac:graphicFrameMkLst>
        </pc:graphicFrameChg>
      </pc:sldChg>
      <pc:sldChg chg="addSp delSp modSp delDesignElem">
        <pc:chgData name="DAVIS, KARA" userId="78a42f17-7ded-414f-b6af-8c0f5e54971e" providerId="ADAL" clId="{0C57DEC6-B1D2-4B22-BE29-0F36CDC5DD17}" dt="2018-12-13T20:37:52.180" v="238" actId="207"/>
        <pc:sldMkLst>
          <pc:docMk/>
          <pc:sldMk cId="1712880514" sldId="274"/>
        </pc:sldMkLst>
        <pc:spChg chg="mod">
          <ac:chgData name="DAVIS, KARA" userId="78a42f17-7ded-414f-b6af-8c0f5e54971e" providerId="ADAL" clId="{0C57DEC6-B1D2-4B22-BE29-0F36CDC5DD17}" dt="2018-12-13T20:37:52.180" v="238" actId="207"/>
          <ac:spMkLst>
            <pc:docMk/>
            <pc:sldMk cId="1712880514" sldId="274"/>
            <ac:spMk id="2" creationId="{D423D6E4-B3CB-4642-817D-053DEEDE9238}"/>
          </ac:spMkLst>
        </pc:spChg>
        <pc:spChg chg="add del">
          <ac:chgData name="DAVIS, KARA" userId="78a42f17-7ded-414f-b6af-8c0f5e54971e" providerId="ADAL" clId="{0C57DEC6-B1D2-4B22-BE29-0F36CDC5DD17}" dt="2018-12-13T20:37:01.660" v="232"/>
          <ac:spMkLst>
            <pc:docMk/>
            <pc:sldMk cId="1712880514" sldId="274"/>
            <ac:spMk id="13" creationId="{053FB2EE-284F-4C87-AB3D-BBF87A9FAB97}"/>
          </ac:spMkLst>
        </pc:spChg>
        <pc:grpChg chg="add del">
          <ac:chgData name="DAVIS, KARA" userId="78a42f17-7ded-414f-b6af-8c0f5e54971e" providerId="ADAL" clId="{0C57DEC6-B1D2-4B22-BE29-0F36CDC5DD17}" dt="2018-12-13T20:37:01.660" v="232"/>
          <ac:grpSpMkLst>
            <pc:docMk/>
            <pc:sldMk cId="1712880514" sldId="274"/>
            <ac:grpSpMk id="8" creationId="{D2C4BFA1-2075-4901-9E24-E41D1FDD51FD}"/>
          </ac:grpSpMkLst>
        </pc:grpChg>
      </pc:sldChg>
      <pc:sldChg chg="addSp delSp delDesignElem">
        <pc:chgData name="DAVIS, KARA" userId="78a42f17-7ded-414f-b6af-8c0f5e54971e" providerId="ADAL" clId="{0C57DEC6-B1D2-4B22-BE29-0F36CDC5DD17}" dt="2018-12-13T20:37:01.660" v="232"/>
        <pc:sldMkLst>
          <pc:docMk/>
          <pc:sldMk cId="4041457780" sldId="275"/>
        </pc:sldMkLst>
        <pc:spChg chg="add del">
          <ac:chgData name="DAVIS, KARA" userId="78a42f17-7ded-414f-b6af-8c0f5e54971e" providerId="ADAL" clId="{0C57DEC6-B1D2-4B22-BE29-0F36CDC5DD17}" dt="2018-12-13T20:37:01.660" v="232"/>
          <ac:spMkLst>
            <pc:docMk/>
            <pc:sldMk cId="4041457780" sldId="275"/>
            <ac:spMk id="18" creationId="{01D0AF59-99C3-4251-AB9A-C966C6AD4400}"/>
          </ac:spMkLst>
        </pc:spChg>
        <pc:spChg chg="add del">
          <ac:chgData name="DAVIS, KARA" userId="78a42f17-7ded-414f-b6af-8c0f5e54971e" providerId="ADAL" clId="{0C57DEC6-B1D2-4B22-BE29-0F36CDC5DD17}" dt="2018-12-13T20:37:01.660" v="232"/>
          <ac:spMkLst>
            <pc:docMk/>
            <pc:sldMk cId="4041457780" sldId="275"/>
            <ac:spMk id="20" creationId="{1855405F-37A2-4869-9154-F8BE3BECE6C3}"/>
          </ac:spMkLst>
        </pc:spChg>
      </pc:sldChg>
      <pc:sldChg chg="addSp delSp modSp delDesignElem">
        <pc:chgData name="DAVIS, KARA" userId="78a42f17-7ded-414f-b6af-8c0f5e54971e" providerId="ADAL" clId="{0C57DEC6-B1D2-4B22-BE29-0F36CDC5DD17}" dt="2018-12-13T20:37:47.300" v="237" actId="207"/>
        <pc:sldMkLst>
          <pc:docMk/>
          <pc:sldMk cId="3947318157" sldId="276"/>
        </pc:sldMkLst>
        <pc:spChg chg="mod">
          <ac:chgData name="DAVIS, KARA" userId="78a42f17-7ded-414f-b6af-8c0f5e54971e" providerId="ADAL" clId="{0C57DEC6-B1D2-4B22-BE29-0F36CDC5DD17}" dt="2018-12-13T20:37:47.300" v="237" actId="207"/>
          <ac:spMkLst>
            <pc:docMk/>
            <pc:sldMk cId="3947318157" sldId="276"/>
            <ac:spMk id="2" creationId="{3EB27941-6F99-4E73-B6D0-344368C16F40}"/>
          </ac:spMkLst>
        </pc:spChg>
        <pc:spChg chg="add del">
          <ac:chgData name="DAVIS, KARA" userId="78a42f17-7ded-414f-b6af-8c0f5e54971e" providerId="ADAL" clId="{0C57DEC6-B1D2-4B22-BE29-0F36CDC5DD17}" dt="2018-12-13T20:37:01.660" v="232"/>
          <ac:spMkLst>
            <pc:docMk/>
            <pc:sldMk cId="3947318157" sldId="276"/>
            <ac:spMk id="13" creationId="{053FB2EE-284F-4C87-AB3D-BBF87A9FAB97}"/>
          </ac:spMkLst>
        </pc:spChg>
        <pc:grpChg chg="add del">
          <ac:chgData name="DAVIS, KARA" userId="78a42f17-7ded-414f-b6af-8c0f5e54971e" providerId="ADAL" clId="{0C57DEC6-B1D2-4B22-BE29-0F36CDC5DD17}" dt="2018-12-13T20:37:01.660" v="232"/>
          <ac:grpSpMkLst>
            <pc:docMk/>
            <pc:sldMk cId="3947318157" sldId="276"/>
            <ac:grpSpMk id="8" creationId="{D2C4BFA1-2075-4901-9E24-E41D1FDD51FD}"/>
          </ac:grpSpMkLst>
        </pc:grpChg>
      </pc:sldChg>
      <pc:sldChg chg="addSp delSp delDesignElem">
        <pc:chgData name="DAVIS, KARA" userId="78a42f17-7ded-414f-b6af-8c0f5e54971e" providerId="ADAL" clId="{0C57DEC6-B1D2-4B22-BE29-0F36CDC5DD17}" dt="2018-12-13T20:37:01.660" v="232"/>
        <pc:sldMkLst>
          <pc:docMk/>
          <pc:sldMk cId="1252233329" sldId="277"/>
        </pc:sldMkLst>
        <pc:spChg chg="add del">
          <ac:chgData name="DAVIS, KARA" userId="78a42f17-7ded-414f-b6af-8c0f5e54971e" providerId="ADAL" clId="{0C57DEC6-B1D2-4B22-BE29-0F36CDC5DD17}" dt="2018-12-13T20:37:01.660" v="232"/>
          <ac:spMkLst>
            <pc:docMk/>
            <pc:sldMk cId="1252233329" sldId="277"/>
            <ac:spMk id="20" creationId="{01D0AF59-99C3-4251-AB9A-C966C6AD4400}"/>
          </ac:spMkLst>
        </pc:spChg>
        <pc:spChg chg="add del">
          <ac:chgData name="DAVIS, KARA" userId="78a42f17-7ded-414f-b6af-8c0f5e54971e" providerId="ADAL" clId="{0C57DEC6-B1D2-4B22-BE29-0F36CDC5DD17}" dt="2018-12-13T20:37:01.660" v="232"/>
          <ac:spMkLst>
            <pc:docMk/>
            <pc:sldMk cId="1252233329" sldId="277"/>
            <ac:spMk id="22"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768511027" sldId="279"/>
        </pc:sldMkLst>
        <pc:spChg chg="add del">
          <ac:chgData name="DAVIS, KARA" userId="78a42f17-7ded-414f-b6af-8c0f5e54971e" providerId="ADAL" clId="{0C57DEC6-B1D2-4B22-BE29-0F36CDC5DD17}" dt="2018-12-13T20:37:01.660" v="232"/>
          <ac:spMkLst>
            <pc:docMk/>
            <pc:sldMk cId="768511027" sldId="279"/>
            <ac:spMk id="9" creationId="{01D0AF59-99C3-4251-AB9A-C966C6AD4400}"/>
          </ac:spMkLst>
        </pc:spChg>
        <pc:spChg chg="add del">
          <ac:chgData name="DAVIS, KARA" userId="78a42f17-7ded-414f-b6af-8c0f5e54971e" providerId="ADAL" clId="{0C57DEC6-B1D2-4B22-BE29-0F36CDC5DD17}" dt="2018-12-13T20:37:01.660" v="232"/>
          <ac:spMkLst>
            <pc:docMk/>
            <pc:sldMk cId="768511027" sldId="279"/>
            <ac:spMk id="11"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3870183164" sldId="280"/>
        </pc:sldMkLst>
        <pc:spChg chg="add del">
          <ac:chgData name="DAVIS, KARA" userId="78a42f17-7ded-414f-b6af-8c0f5e54971e" providerId="ADAL" clId="{0C57DEC6-B1D2-4B22-BE29-0F36CDC5DD17}" dt="2018-12-13T20:37:01.660" v="232"/>
          <ac:spMkLst>
            <pc:docMk/>
            <pc:sldMk cId="3870183164" sldId="280"/>
            <ac:spMk id="9" creationId="{B9FF99BD-075F-4761-A995-6FC574BD25EA}"/>
          </ac:spMkLst>
        </pc:spChg>
        <pc:spChg chg="add del">
          <ac:chgData name="DAVIS, KARA" userId="78a42f17-7ded-414f-b6af-8c0f5e54971e" providerId="ADAL" clId="{0C57DEC6-B1D2-4B22-BE29-0F36CDC5DD17}" dt="2018-12-13T20:37:01.660" v="232"/>
          <ac:spMkLst>
            <pc:docMk/>
            <pc:sldMk cId="3870183164" sldId="280"/>
            <ac:spMk id="11" creationId="{A7B21A54-9BA3-4EA9-B460-5A829ADD9051}"/>
          </ac:spMkLst>
        </pc:spChg>
        <pc:spChg chg="add del">
          <ac:chgData name="DAVIS, KARA" userId="78a42f17-7ded-414f-b6af-8c0f5e54971e" providerId="ADAL" clId="{0C57DEC6-B1D2-4B22-BE29-0F36CDC5DD17}" dt="2018-12-13T20:37:01.660" v="232"/>
          <ac:spMkLst>
            <pc:docMk/>
            <pc:sldMk cId="3870183164" sldId="280"/>
            <ac:spMk id="13" creationId="{6FA8F714-B9D8-488A-8CCA-E9948FF913A9}"/>
          </ac:spMkLst>
        </pc:spChg>
      </pc:sldChg>
      <pc:sldChg chg="addSp delSp delDesignElem">
        <pc:chgData name="DAVIS, KARA" userId="78a42f17-7ded-414f-b6af-8c0f5e54971e" providerId="ADAL" clId="{0C57DEC6-B1D2-4B22-BE29-0F36CDC5DD17}" dt="2018-12-13T20:37:01.660" v="232"/>
        <pc:sldMkLst>
          <pc:docMk/>
          <pc:sldMk cId="3806774668" sldId="281"/>
        </pc:sldMkLst>
        <pc:spChg chg="add del">
          <ac:chgData name="DAVIS, KARA" userId="78a42f17-7ded-414f-b6af-8c0f5e54971e" providerId="ADAL" clId="{0C57DEC6-B1D2-4B22-BE29-0F36CDC5DD17}" dt="2018-12-13T20:37:01.660" v="232"/>
          <ac:spMkLst>
            <pc:docMk/>
            <pc:sldMk cId="3806774668" sldId="281"/>
            <ac:spMk id="10" creationId="{01D0AF59-99C3-4251-AB9A-C966C6AD4400}"/>
          </ac:spMkLst>
        </pc:spChg>
        <pc:spChg chg="add del">
          <ac:chgData name="DAVIS, KARA" userId="78a42f17-7ded-414f-b6af-8c0f5e54971e" providerId="ADAL" clId="{0C57DEC6-B1D2-4B22-BE29-0F36CDC5DD17}" dt="2018-12-13T20:37:01.660" v="232"/>
          <ac:spMkLst>
            <pc:docMk/>
            <pc:sldMk cId="3806774668" sldId="281"/>
            <ac:spMk id="12"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1947815169" sldId="282"/>
        </pc:sldMkLst>
        <pc:spChg chg="add del">
          <ac:chgData name="DAVIS, KARA" userId="78a42f17-7ded-414f-b6af-8c0f5e54971e" providerId="ADAL" clId="{0C57DEC6-B1D2-4B22-BE29-0F36CDC5DD17}" dt="2018-12-13T20:37:01.660" v="232"/>
          <ac:spMkLst>
            <pc:docMk/>
            <pc:sldMk cId="1947815169" sldId="282"/>
            <ac:spMk id="11" creationId="{01D0AF59-99C3-4251-AB9A-C966C6AD4400}"/>
          </ac:spMkLst>
        </pc:spChg>
        <pc:spChg chg="add del">
          <ac:chgData name="DAVIS, KARA" userId="78a42f17-7ded-414f-b6af-8c0f5e54971e" providerId="ADAL" clId="{0C57DEC6-B1D2-4B22-BE29-0F36CDC5DD17}" dt="2018-12-13T20:37:01.660" v="232"/>
          <ac:spMkLst>
            <pc:docMk/>
            <pc:sldMk cId="1947815169" sldId="282"/>
            <ac:spMk id="13"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2187425043" sldId="283"/>
        </pc:sldMkLst>
        <pc:spChg chg="add del">
          <ac:chgData name="DAVIS, KARA" userId="78a42f17-7ded-414f-b6af-8c0f5e54971e" providerId="ADAL" clId="{0C57DEC6-B1D2-4B22-BE29-0F36CDC5DD17}" dt="2018-12-13T20:37:01.660" v="232"/>
          <ac:spMkLst>
            <pc:docMk/>
            <pc:sldMk cId="2187425043" sldId="283"/>
            <ac:spMk id="10" creationId="{01D0AF59-99C3-4251-AB9A-C966C6AD4400}"/>
          </ac:spMkLst>
        </pc:spChg>
        <pc:spChg chg="add del">
          <ac:chgData name="DAVIS, KARA" userId="78a42f17-7ded-414f-b6af-8c0f5e54971e" providerId="ADAL" clId="{0C57DEC6-B1D2-4B22-BE29-0F36CDC5DD17}" dt="2018-12-13T20:37:01.660" v="232"/>
          <ac:spMkLst>
            <pc:docMk/>
            <pc:sldMk cId="2187425043" sldId="283"/>
            <ac:spMk id="12"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3009895040" sldId="284"/>
        </pc:sldMkLst>
        <pc:spChg chg="add del">
          <ac:chgData name="DAVIS, KARA" userId="78a42f17-7ded-414f-b6af-8c0f5e54971e" providerId="ADAL" clId="{0C57DEC6-B1D2-4B22-BE29-0F36CDC5DD17}" dt="2018-12-13T20:37:01.660" v="232"/>
          <ac:spMkLst>
            <pc:docMk/>
            <pc:sldMk cId="3009895040" sldId="284"/>
            <ac:spMk id="14" creationId="{01D0AF59-99C3-4251-AB9A-C966C6AD4400}"/>
          </ac:spMkLst>
        </pc:spChg>
        <pc:spChg chg="add del">
          <ac:chgData name="DAVIS, KARA" userId="78a42f17-7ded-414f-b6af-8c0f5e54971e" providerId="ADAL" clId="{0C57DEC6-B1D2-4B22-BE29-0F36CDC5DD17}" dt="2018-12-13T20:37:01.660" v="232"/>
          <ac:spMkLst>
            <pc:docMk/>
            <pc:sldMk cId="3009895040" sldId="284"/>
            <ac:spMk id="16"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4042230732" sldId="287"/>
        </pc:sldMkLst>
        <pc:spChg chg="add del">
          <ac:chgData name="DAVIS, KARA" userId="78a42f17-7ded-414f-b6af-8c0f5e54971e" providerId="ADAL" clId="{0C57DEC6-B1D2-4B22-BE29-0F36CDC5DD17}" dt="2018-12-13T20:37:01.660" v="232"/>
          <ac:spMkLst>
            <pc:docMk/>
            <pc:sldMk cId="4042230732" sldId="287"/>
            <ac:spMk id="10" creationId="{0482A7D0-DB09-4EBA-8D52-E6A5934B668D}"/>
          </ac:spMkLst>
        </pc:spChg>
        <pc:spChg chg="add del">
          <ac:chgData name="DAVIS, KARA" userId="78a42f17-7ded-414f-b6af-8c0f5e54971e" providerId="ADAL" clId="{0C57DEC6-B1D2-4B22-BE29-0F36CDC5DD17}" dt="2018-12-13T20:37:01.660" v="232"/>
          <ac:spMkLst>
            <pc:docMk/>
            <pc:sldMk cId="4042230732" sldId="287"/>
            <ac:spMk id="12" creationId="{1A3688C8-DFCE-4CCD-BCF0-5FB239E5072D}"/>
          </ac:spMkLst>
        </pc:spChg>
        <pc:spChg chg="add del">
          <ac:chgData name="DAVIS, KARA" userId="78a42f17-7ded-414f-b6af-8c0f5e54971e" providerId="ADAL" clId="{0C57DEC6-B1D2-4B22-BE29-0F36CDC5DD17}" dt="2018-12-13T20:37:01.660" v="232"/>
          <ac:spMkLst>
            <pc:docMk/>
            <pc:sldMk cId="4042230732" sldId="287"/>
            <ac:spMk id="16" creationId="{8482FDCF-45F3-40F1-8751-19B7AFB3CFCE}"/>
          </ac:spMkLst>
        </pc:spChg>
        <pc:cxnChg chg="add del">
          <ac:chgData name="DAVIS, KARA" userId="78a42f17-7ded-414f-b6af-8c0f5e54971e" providerId="ADAL" clId="{0C57DEC6-B1D2-4B22-BE29-0F36CDC5DD17}" dt="2018-12-13T20:37:01.660" v="232"/>
          <ac:cxnSpMkLst>
            <pc:docMk/>
            <pc:sldMk cId="4042230732" sldId="287"/>
            <ac:cxnSpMk id="14" creationId="{D598FBE3-48D2-40A2-B7E6-F485834C8213}"/>
          </ac:cxnSpMkLst>
        </pc:cxnChg>
      </pc:sldChg>
      <pc:sldChg chg="addSp delSp delDesignElem">
        <pc:chgData name="DAVIS, KARA" userId="78a42f17-7ded-414f-b6af-8c0f5e54971e" providerId="ADAL" clId="{0C57DEC6-B1D2-4B22-BE29-0F36CDC5DD17}" dt="2018-12-13T20:37:01.660" v="232"/>
        <pc:sldMkLst>
          <pc:docMk/>
          <pc:sldMk cId="367001593" sldId="288"/>
        </pc:sldMkLst>
        <pc:spChg chg="add del">
          <ac:chgData name="DAVIS, KARA" userId="78a42f17-7ded-414f-b6af-8c0f5e54971e" providerId="ADAL" clId="{0C57DEC6-B1D2-4B22-BE29-0F36CDC5DD17}" dt="2018-12-13T20:37:01.660" v="232"/>
          <ac:spMkLst>
            <pc:docMk/>
            <pc:sldMk cId="367001593" sldId="288"/>
            <ac:spMk id="12" creationId="{01D0AF59-99C3-4251-AB9A-C966C6AD4400}"/>
          </ac:spMkLst>
        </pc:spChg>
        <pc:spChg chg="add del">
          <ac:chgData name="DAVIS, KARA" userId="78a42f17-7ded-414f-b6af-8c0f5e54971e" providerId="ADAL" clId="{0C57DEC6-B1D2-4B22-BE29-0F36CDC5DD17}" dt="2018-12-13T20:37:01.660" v="232"/>
          <ac:spMkLst>
            <pc:docMk/>
            <pc:sldMk cId="367001593" sldId="288"/>
            <ac:spMk id="13"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1573324266" sldId="289"/>
        </pc:sldMkLst>
        <pc:spChg chg="add del">
          <ac:chgData name="DAVIS, KARA" userId="78a42f17-7ded-414f-b6af-8c0f5e54971e" providerId="ADAL" clId="{0C57DEC6-B1D2-4B22-BE29-0F36CDC5DD17}" dt="2018-12-13T20:37:01.660" v="232"/>
          <ac:spMkLst>
            <pc:docMk/>
            <pc:sldMk cId="1573324266" sldId="289"/>
            <ac:spMk id="9" creationId="{01D0AF59-99C3-4251-AB9A-C966C6AD4400}"/>
          </ac:spMkLst>
        </pc:spChg>
        <pc:spChg chg="add del">
          <ac:chgData name="DAVIS, KARA" userId="78a42f17-7ded-414f-b6af-8c0f5e54971e" providerId="ADAL" clId="{0C57DEC6-B1D2-4B22-BE29-0F36CDC5DD17}" dt="2018-12-13T20:37:01.660" v="232"/>
          <ac:spMkLst>
            <pc:docMk/>
            <pc:sldMk cId="1573324266" sldId="289"/>
            <ac:spMk id="11"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1519711825" sldId="290"/>
        </pc:sldMkLst>
        <pc:spChg chg="add del">
          <ac:chgData name="DAVIS, KARA" userId="78a42f17-7ded-414f-b6af-8c0f5e54971e" providerId="ADAL" clId="{0C57DEC6-B1D2-4B22-BE29-0F36CDC5DD17}" dt="2018-12-13T20:37:01.660" v="232"/>
          <ac:spMkLst>
            <pc:docMk/>
            <pc:sldMk cId="1519711825" sldId="290"/>
            <ac:spMk id="9" creationId="{01D0AF59-99C3-4251-AB9A-C966C6AD4400}"/>
          </ac:spMkLst>
        </pc:spChg>
        <pc:spChg chg="add del">
          <ac:chgData name="DAVIS, KARA" userId="78a42f17-7ded-414f-b6af-8c0f5e54971e" providerId="ADAL" clId="{0C57DEC6-B1D2-4B22-BE29-0F36CDC5DD17}" dt="2018-12-13T20:37:01.660" v="232"/>
          <ac:spMkLst>
            <pc:docMk/>
            <pc:sldMk cId="1519711825" sldId="290"/>
            <ac:spMk id="11" creationId="{1855405F-37A2-4869-9154-F8BE3BECE6C3}"/>
          </ac:spMkLst>
        </pc:spChg>
      </pc:sldChg>
      <pc:sldChg chg="addSp delSp modSp delDesignElem">
        <pc:chgData name="DAVIS, KARA" userId="78a42f17-7ded-414f-b6af-8c0f5e54971e" providerId="ADAL" clId="{0C57DEC6-B1D2-4B22-BE29-0F36CDC5DD17}" dt="2018-12-13T20:39:20.348" v="252" actId="207"/>
        <pc:sldMkLst>
          <pc:docMk/>
          <pc:sldMk cId="3770678635" sldId="291"/>
        </pc:sldMkLst>
        <pc:spChg chg="add del">
          <ac:chgData name="DAVIS, KARA" userId="78a42f17-7ded-414f-b6af-8c0f5e54971e" providerId="ADAL" clId="{0C57DEC6-B1D2-4B22-BE29-0F36CDC5DD17}" dt="2018-12-13T20:37:01.660" v="232"/>
          <ac:spMkLst>
            <pc:docMk/>
            <pc:sldMk cId="3770678635" sldId="291"/>
            <ac:spMk id="9" creationId="{01D0AF59-99C3-4251-AB9A-C966C6AD4400}"/>
          </ac:spMkLst>
        </pc:spChg>
        <pc:spChg chg="add del">
          <ac:chgData name="DAVIS, KARA" userId="78a42f17-7ded-414f-b6af-8c0f5e54971e" providerId="ADAL" clId="{0C57DEC6-B1D2-4B22-BE29-0F36CDC5DD17}" dt="2018-12-13T20:37:01.660" v="232"/>
          <ac:spMkLst>
            <pc:docMk/>
            <pc:sldMk cId="3770678635" sldId="291"/>
            <ac:spMk id="11" creationId="{1855405F-37A2-4869-9154-F8BE3BECE6C3}"/>
          </ac:spMkLst>
        </pc:spChg>
        <pc:graphicFrameChg chg="mod">
          <ac:chgData name="DAVIS, KARA" userId="78a42f17-7ded-414f-b6af-8c0f5e54971e" providerId="ADAL" clId="{0C57DEC6-B1D2-4B22-BE29-0F36CDC5DD17}" dt="2018-12-13T20:39:20.348" v="252" actId="207"/>
          <ac:graphicFrameMkLst>
            <pc:docMk/>
            <pc:sldMk cId="3770678635" sldId="291"/>
            <ac:graphicFrameMk id="4" creationId="{CDFB8EFF-3E8C-42C9-A2FB-7C59D4EFDB70}"/>
          </ac:graphicFrameMkLst>
        </pc:graphicFrameChg>
      </pc:sldChg>
      <pc:sldChg chg="addSp delSp modSp delDesignElem modNotesTx">
        <pc:chgData name="DAVIS, KARA" userId="78a42f17-7ded-414f-b6af-8c0f5e54971e" providerId="ADAL" clId="{0C57DEC6-B1D2-4B22-BE29-0F36CDC5DD17}" dt="2018-12-13T20:42:47.178" v="285" actId="33524"/>
        <pc:sldMkLst>
          <pc:docMk/>
          <pc:sldMk cId="782262268" sldId="292"/>
        </pc:sldMkLst>
        <pc:spChg chg="add del">
          <ac:chgData name="DAVIS, KARA" userId="78a42f17-7ded-414f-b6af-8c0f5e54971e" providerId="ADAL" clId="{0C57DEC6-B1D2-4B22-BE29-0F36CDC5DD17}" dt="2018-12-13T20:37:01.660" v="232"/>
          <ac:spMkLst>
            <pc:docMk/>
            <pc:sldMk cId="782262268" sldId="292"/>
            <ac:spMk id="9" creationId="{01D0AF59-99C3-4251-AB9A-C966C6AD4400}"/>
          </ac:spMkLst>
        </pc:spChg>
        <pc:spChg chg="add del">
          <ac:chgData name="DAVIS, KARA" userId="78a42f17-7ded-414f-b6af-8c0f5e54971e" providerId="ADAL" clId="{0C57DEC6-B1D2-4B22-BE29-0F36CDC5DD17}" dt="2018-12-13T20:37:01.660" v="232"/>
          <ac:spMkLst>
            <pc:docMk/>
            <pc:sldMk cId="782262268" sldId="292"/>
            <ac:spMk id="11" creationId="{1855405F-37A2-4869-9154-F8BE3BECE6C3}"/>
          </ac:spMkLst>
        </pc:spChg>
        <pc:graphicFrameChg chg="mod">
          <ac:chgData name="DAVIS, KARA" userId="78a42f17-7ded-414f-b6af-8c0f5e54971e" providerId="ADAL" clId="{0C57DEC6-B1D2-4B22-BE29-0F36CDC5DD17}" dt="2018-12-13T20:39:23.975" v="253" actId="207"/>
          <ac:graphicFrameMkLst>
            <pc:docMk/>
            <pc:sldMk cId="782262268" sldId="292"/>
            <ac:graphicFrameMk id="4" creationId="{82471136-2A77-4531-87E6-EFBCF77B388D}"/>
          </ac:graphicFrameMkLst>
        </pc:graphicFrameChg>
      </pc:sldChg>
      <pc:sldChg chg="addSp delSp modSp delDesignElem">
        <pc:chgData name="DAVIS, KARA" userId="78a42f17-7ded-414f-b6af-8c0f5e54971e" providerId="ADAL" clId="{0C57DEC6-B1D2-4B22-BE29-0F36CDC5DD17}" dt="2018-12-13T20:39:30.497" v="254" actId="207"/>
        <pc:sldMkLst>
          <pc:docMk/>
          <pc:sldMk cId="1616138072" sldId="293"/>
        </pc:sldMkLst>
        <pc:spChg chg="add del">
          <ac:chgData name="DAVIS, KARA" userId="78a42f17-7ded-414f-b6af-8c0f5e54971e" providerId="ADAL" clId="{0C57DEC6-B1D2-4B22-BE29-0F36CDC5DD17}" dt="2018-12-13T20:37:01.660" v="232"/>
          <ac:spMkLst>
            <pc:docMk/>
            <pc:sldMk cId="1616138072" sldId="293"/>
            <ac:spMk id="9" creationId="{01D0AF59-99C3-4251-AB9A-C966C6AD4400}"/>
          </ac:spMkLst>
        </pc:spChg>
        <pc:spChg chg="add del">
          <ac:chgData name="DAVIS, KARA" userId="78a42f17-7ded-414f-b6af-8c0f5e54971e" providerId="ADAL" clId="{0C57DEC6-B1D2-4B22-BE29-0F36CDC5DD17}" dt="2018-12-13T20:37:01.660" v="232"/>
          <ac:spMkLst>
            <pc:docMk/>
            <pc:sldMk cId="1616138072" sldId="293"/>
            <ac:spMk id="11" creationId="{1855405F-37A2-4869-9154-F8BE3BECE6C3}"/>
          </ac:spMkLst>
        </pc:spChg>
        <pc:graphicFrameChg chg="mod">
          <ac:chgData name="DAVIS, KARA" userId="78a42f17-7ded-414f-b6af-8c0f5e54971e" providerId="ADAL" clId="{0C57DEC6-B1D2-4B22-BE29-0F36CDC5DD17}" dt="2018-12-13T20:39:30.497" v="254" actId="207"/>
          <ac:graphicFrameMkLst>
            <pc:docMk/>
            <pc:sldMk cId="1616138072" sldId="293"/>
            <ac:graphicFrameMk id="4" creationId="{A65C6961-A857-48D3-9C27-A59D2E7558E6}"/>
          </ac:graphicFrameMkLst>
        </pc:graphicFrameChg>
      </pc:sldChg>
      <pc:sldChg chg="addSp delSp delDesignElem">
        <pc:chgData name="DAVIS, KARA" userId="78a42f17-7ded-414f-b6af-8c0f5e54971e" providerId="ADAL" clId="{0C57DEC6-B1D2-4B22-BE29-0F36CDC5DD17}" dt="2018-12-13T20:37:01.660" v="232"/>
        <pc:sldMkLst>
          <pc:docMk/>
          <pc:sldMk cId="561265563" sldId="294"/>
        </pc:sldMkLst>
        <pc:spChg chg="add del">
          <ac:chgData name="DAVIS, KARA" userId="78a42f17-7ded-414f-b6af-8c0f5e54971e" providerId="ADAL" clId="{0C57DEC6-B1D2-4B22-BE29-0F36CDC5DD17}" dt="2018-12-13T20:37:01.660" v="232"/>
          <ac:spMkLst>
            <pc:docMk/>
            <pc:sldMk cId="561265563" sldId="294"/>
            <ac:spMk id="10" creationId="{0482A7D0-DB09-4EBA-8D52-E6A5934B668D}"/>
          </ac:spMkLst>
        </pc:spChg>
        <pc:spChg chg="add del">
          <ac:chgData name="DAVIS, KARA" userId="78a42f17-7ded-414f-b6af-8c0f5e54971e" providerId="ADAL" clId="{0C57DEC6-B1D2-4B22-BE29-0F36CDC5DD17}" dt="2018-12-13T20:37:01.660" v="232"/>
          <ac:spMkLst>
            <pc:docMk/>
            <pc:sldMk cId="561265563" sldId="294"/>
            <ac:spMk id="12" creationId="{1A3688C8-DFCE-4CCD-BCF0-5FB239E5072D}"/>
          </ac:spMkLst>
        </pc:spChg>
        <pc:spChg chg="add del">
          <ac:chgData name="DAVIS, KARA" userId="78a42f17-7ded-414f-b6af-8c0f5e54971e" providerId="ADAL" clId="{0C57DEC6-B1D2-4B22-BE29-0F36CDC5DD17}" dt="2018-12-13T20:37:01.660" v="232"/>
          <ac:spMkLst>
            <pc:docMk/>
            <pc:sldMk cId="561265563" sldId="294"/>
            <ac:spMk id="16" creationId="{8482FDCF-45F3-40F1-8751-19B7AFB3CFCE}"/>
          </ac:spMkLst>
        </pc:spChg>
        <pc:cxnChg chg="add del">
          <ac:chgData name="DAVIS, KARA" userId="78a42f17-7ded-414f-b6af-8c0f5e54971e" providerId="ADAL" clId="{0C57DEC6-B1D2-4B22-BE29-0F36CDC5DD17}" dt="2018-12-13T20:37:01.660" v="232"/>
          <ac:cxnSpMkLst>
            <pc:docMk/>
            <pc:sldMk cId="561265563" sldId="294"/>
            <ac:cxnSpMk id="14" creationId="{D598FBE3-48D2-40A2-B7E6-F485834C8213}"/>
          </ac:cxnSpMkLst>
        </pc:cxnChg>
      </pc:sldChg>
      <pc:sldChg chg="addSp delSp delDesignElem">
        <pc:chgData name="DAVIS, KARA" userId="78a42f17-7ded-414f-b6af-8c0f5e54971e" providerId="ADAL" clId="{0C57DEC6-B1D2-4B22-BE29-0F36CDC5DD17}" dt="2018-12-13T20:37:01.660" v="232"/>
        <pc:sldMkLst>
          <pc:docMk/>
          <pc:sldMk cId="2180801871" sldId="296"/>
        </pc:sldMkLst>
        <pc:spChg chg="add del">
          <ac:chgData name="DAVIS, KARA" userId="78a42f17-7ded-414f-b6af-8c0f5e54971e" providerId="ADAL" clId="{0C57DEC6-B1D2-4B22-BE29-0F36CDC5DD17}" dt="2018-12-13T20:37:01.660" v="232"/>
          <ac:spMkLst>
            <pc:docMk/>
            <pc:sldMk cId="2180801871" sldId="296"/>
            <ac:spMk id="20" creationId="{01D0AF59-99C3-4251-AB9A-C966C6AD4400}"/>
          </ac:spMkLst>
        </pc:spChg>
        <pc:spChg chg="add del">
          <ac:chgData name="DAVIS, KARA" userId="78a42f17-7ded-414f-b6af-8c0f5e54971e" providerId="ADAL" clId="{0C57DEC6-B1D2-4B22-BE29-0F36CDC5DD17}" dt="2018-12-13T20:37:01.660" v="232"/>
          <ac:spMkLst>
            <pc:docMk/>
            <pc:sldMk cId="2180801871" sldId="296"/>
            <ac:spMk id="22" creationId="{1855405F-37A2-4869-9154-F8BE3BECE6C3}"/>
          </ac:spMkLst>
        </pc:spChg>
      </pc:sldChg>
      <pc:sldChg chg="modSp">
        <pc:chgData name="DAVIS, KARA" userId="78a42f17-7ded-414f-b6af-8c0f5e54971e" providerId="ADAL" clId="{0C57DEC6-B1D2-4B22-BE29-0F36CDC5DD17}" dt="2018-12-13T20:39:46.554" v="261" actId="207"/>
        <pc:sldMkLst>
          <pc:docMk/>
          <pc:sldMk cId="658300890" sldId="298"/>
        </pc:sldMkLst>
        <pc:graphicFrameChg chg="mod">
          <ac:chgData name="DAVIS, KARA" userId="78a42f17-7ded-414f-b6af-8c0f5e54971e" providerId="ADAL" clId="{0C57DEC6-B1D2-4B22-BE29-0F36CDC5DD17}" dt="2018-12-13T20:39:46.554" v="261" actId="207"/>
          <ac:graphicFrameMkLst>
            <pc:docMk/>
            <pc:sldMk cId="658300890" sldId="298"/>
            <ac:graphicFrameMk id="4" creationId="{9C622414-EA13-437F-B66E-D75FC40628DD}"/>
          </ac:graphicFrameMkLst>
        </pc:graphicFrameChg>
      </pc:sldChg>
      <pc:sldChg chg="addSp delSp delDesignElem">
        <pc:chgData name="DAVIS, KARA" userId="78a42f17-7ded-414f-b6af-8c0f5e54971e" providerId="ADAL" clId="{0C57DEC6-B1D2-4B22-BE29-0F36CDC5DD17}" dt="2018-12-13T20:37:01.660" v="232"/>
        <pc:sldMkLst>
          <pc:docMk/>
          <pc:sldMk cId="118409770" sldId="299"/>
        </pc:sldMkLst>
        <pc:spChg chg="add del">
          <ac:chgData name="DAVIS, KARA" userId="78a42f17-7ded-414f-b6af-8c0f5e54971e" providerId="ADAL" clId="{0C57DEC6-B1D2-4B22-BE29-0F36CDC5DD17}" dt="2018-12-13T20:37:01.660" v="232"/>
          <ac:spMkLst>
            <pc:docMk/>
            <pc:sldMk cId="118409770" sldId="299"/>
            <ac:spMk id="11" creationId="{B9FF99BD-075F-4761-A995-6FC574BD25EA}"/>
          </ac:spMkLst>
        </pc:spChg>
        <pc:spChg chg="add del">
          <ac:chgData name="DAVIS, KARA" userId="78a42f17-7ded-414f-b6af-8c0f5e54971e" providerId="ADAL" clId="{0C57DEC6-B1D2-4B22-BE29-0F36CDC5DD17}" dt="2018-12-13T20:37:01.660" v="232"/>
          <ac:spMkLst>
            <pc:docMk/>
            <pc:sldMk cId="118409770" sldId="299"/>
            <ac:spMk id="13" creationId="{A7B21A54-9BA3-4EA9-B460-5A829ADD9051}"/>
          </ac:spMkLst>
        </pc:spChg>
        <pc:spChg chg="add del">
          <ac:chgData name="DAVIS, KARA" userId="78a42f17-7ded-414f-b6af-8c0f5e54971e" providerId="ADAL" clId="{0C57DEC6-B1D2-4B22-BE29-0F36CDC5DD17}" dt="2018-12-13T20:37:01.660" v="232"/>
          <ac:spMkLst>
            <pc:docMk/>
            <pc:sldMk cId="118409770" sldId="299"/>
            <ac:spMk id="15" creationId="{6FA8F714-B9D8-488A-8CCA-E9948FF913A9}"/>
          </ac:spMkLst>
        </pc:spChg>
      </pc:sldChg>
      <pc:sldChg chg="addSp delSp delDesignElem">
        <pc:chgData name="DAVIS, KARA" userId="78a42f17-7ded-414f-b6af-8c0f5e54971e" providerId="ADAL" clId="{0C57DEC6-B1D2-4B22-BE29-0F36CDC5DD17}" dt="2018-12-13T20:37:01.660" v="232"/>
        <pc:sldMkLst>
          <pc:docMk/>
          <pc:sldMk cId="841871925" sldId="300"/>
        </pc:sldMkLst>
        <pc:spChg chg="add del">
          <ac:chgData name="DAVIS, KARA" userId="78a42f17-7ded-414f-b6af-8c0f5e54971e" providerId="ADAL" clId="{0C57DEC6-B1D2-4B22-BE29-0F36CDC5DD17}" dt="2018-12-13T20:37:01.660" v="232"/>
          <ac:spMkLst>
            <pc:docMk/>
            <pc:sldMk cId="841871925" sldId="300"/>
            <ac:spMk id="18" creationId="{01D0AF59-99C3-4251-AB9A-C966C6AD4400}"/>
          </ac:spMkLst>
        </pc:spChg>
        <pc:spChg chg="add del">
          <ac:chgData name="DAVIS, KARA" userId="78a42f17-7ded-414f-b6af-8c0f5e54971e" providerId="ADAL" clId="{0C57DEC6-B1D2-4B22-BE29-0F36CDC5DD17}" dt="2018-12-13T20:37:01.660" v="232"/>
          <ac:spMkLst>
            <pc:docMk/>
            <pc:sldMk cId="841871925" sldId="300"/>
            <ac:spMk id="20" creationId="{1855405F-37A2-4869-9154-F8BE3BECE6C3}"/>
          </ac:spMkLst>
        </pc:spChg>
      </pc:sldChg>
      <pc:sldChg chg="addSp delSp modSp delDesignElem">
        <pc:chgData name="DAVIS, KARA" userId="78a42f17-7ded-414f-b6af-8c0f5e54971e" providerId="ADAL" clId="{0C57DEC6-B1D2-4B22-BE29-0F36CDC5DD17}" dt="2018-12-13T20:39:51.737" v="262" actId="207"/>
        <pc:sldMkLst>
          <pc:docMk/>
          <pc:sldMk cId="3955525878" sldId="301"/>
        </pc:sldMkLst>
        <pc:spChg chg="add del">
          <ac:chgData name="DAVIS, KARA" userId="78a42f17-7ded-414f-b6af-8c0f5e54971e" providerId="ADAL" clId="{0C57DEC6-B1D2-4B22-BE29-0F36CDC5DD17}" dt="2018-12-13T20:37:01.660" v="232"/>
          <ac:spMkLst>
            <pc:docMk/>
            <pc:sldMk cId="3955525878" sldId="301"/>
            <ac:spMk id="9" creationId="{01D0AF59-99C3-4251-AB9A-C966C6AD4400}"/>
          </ac:spMkLst>
        </pc:spChg>
        <pc:spChg chg="add del">
          <ac:chgData name="DAVIS, KARA" userId="78a42f17-7ded-414f-b6af-8c0f5e54971e" providerId="ADAL" clId="{0C57DEC6-B1D2-4B22-BE29-0F36CDC5DD17}" dt="2018-12-13T20:37:01.660" v="232"/>
          <ac:spMkLst>
            <pc:docMk/>
            <pc:sldMk cId="3955525878" sldId="301"/>
            <ac:spMk id="11" creationId="{1855405F-37A2-4869-9154-F8BE3BECE6C3}"/>
          </ac:spMkLst>
        </pc:spChg>
        <pc:graphicFrameChg chg="mod">
          <ac:chgData name="DAVIS, KARA" userId="78a42f17-7ded-414f-b6af-8c0f5e54971e" providerId="ADAL" clId="{0C57DEC6-B1D2-4B22-BE29-0F36CDC5DD17}" dt="2018-12-13T20:39:51.737" v="262" actId="207"/>
          <ac:graphicFrameMkLst>
            <pc:docMk/>
            <pc:sldMk cId="3955525878" sldId="301"/>
            <ac:graphicFrameMk id="4" creationId="{283673C7-78A9-4577-9714-4D64ADFADFB0}"/>
          </ac:graphicFrameMkLst>
        </pc:graphicFrameChg>
      </pc:sldChg>
      <pc:sldChg chg="addSp delSp delDesignElem">
        <pc:chgData name="DAVIS, KARA" userId="78a42f17-7ded-414f-b6af-8c0f5e54971e" providerId="ADAL" clId="{0C57DEC6-B1D2-4B22-BE29-0F36CDC5DD17}" dt="2018-12-13T20:37:01.660" v="232"/>
        <pc:sldMkLst>
          <pc:docMk/>
          <pc:sldMk cId="167452898" sldId="302"/>
        </pc:sldMkLst>
        <pc:spChg chg="add del">
          <ac:chgData name="DAVIS, KARA" userId="78a42f17-7ded-414f-b6af-8c0f5e54971e" providerId="ADAL" clId="{0C57DEC6-B1D2-4B22-BE29-0F36CDC5DD17}" dt="2018-12-13T20:37:01.660" v="232"/>
          <ac:spMkLst>
            <pc:docMk/>
            <pc:sldMk cId="167452898" sldId="302"/>
            <ac:spMk id="9" creationId="{01D0AF59-99C3-4251-AB9A-C966C6AD4400}"/>
          </ac:spMkLst>
        </pc:spChg>
        <pc:spChg chg="add del">
          <ac:chgData name="DAVIS, KARA" userId="78a42f17-7ded-414f-b6af-8c0f5e54971e" providerId="ADAL" clId="{0C57DEC6-B1D2-4B22-BE29-0F36CDC5DD17}" dt="2018-12-13T20:37:01.660" v="232"/>
          <ac:spMkLst>
            <pc:docMk/>
            <pc:sldMk cId="167452898" sldId="302"/>
            <ac:spMk id="11" creationId="{1855405F-37A2-4869-9154-F8BE3BECE6C3}"/>
          </ac:spMkLst>
        </pc:spChg>
      </pc:sldChg>
      <pc:sldChg chg="addSp delSp modSp delDesignElem">
        <pc:chgData name="DAVIS, KARA" userId="78a42f17-7ded-414f-b6af-8c0f5e54971e" providerId="ADAL" clId="{0C57DEC6-B1D2-4B22-BE29-0F36CDC5DD17}" dt="2018-12-13T20:39:56.100" v="263" actId="207"/>
        <pc:sldMkLst>
          <pc:docMk/>
          <pc:sldMk cId="2447172996" sldId="303"/>
        </pc:sldMkLst>
        <pc:spChg chg="add del">
          <ac:chgData name="DAVIS, KARA" userId="78a42f17-7ded-414f-b6af-8c0f5e54971e" providerId="ADAL" clId="{0C57DEC6-B1D2-4B22-BE29-0F36CDC5DD17}" dt="2018-12-13T20:37:01.660" v="232"/>
          <ac:spMkLst>
            <pc:docMk/>
            <pc:sldMk cId="2447172996" sldId="303"/>
            <ac:spMk id="9" creationId="{01D0AF59-99C3-4251-AB9A-C966C6AD4400}"/>
          </ac:spMkLst>
        </pc:spChg>
        <pc:spChg chg="add del">
          <ac:chgData name="DAVIS, KARA" userId="78a42f17-7ded-414f-b6af-8c0f5e54971e" providerId="ADAL" clId="{0C57DEC6-B1D2-4B22-BE29-0F36CDC5DD17}" dt="2018-12-13T20:37:01.660" v="232"/>
          <ac:spMkLst>
            <pc:docMk/>
            <pc:sldMk cId="2447172996" sldId="303"/>
            <ac:spMk id="11" creationId="{1855405F-37A2-4869-9154-F8BE3BECE6C3}"/>
          </ac:spMkLst>
        </pc:spChg>
        <pc:graphicFrameChg chg="mod">
          <ac:chgData name="DAVIS, KARA" userId="78a42f17-7ded-414f-b6af-8c0f5e54971e" providerId="ADAL" clId="{0C57DEC6-B1D2-4B22-BE29-0F36CDC5DD17}" dt="2018-12-13T20:39:56.100" v="263" actId="207"/>
          <ac:graphicFrameMkLst>
            <pc:docMk/>
            <pc:sldMk cId="2447172996" sldId="303"/>
            <ac:graphicFrameMk id="4" creationId="{23167B7B-D2D2-4FC0-A2B4-F01429E470C2}"/>
          </ac:graphicFrameMkLst>
        </pc:graphicFrameChg>
      </pc:sldChg>
      <pc:sldChg chg="addSp delSp modSp delDesignElem">
        <pc:chgData name="DAVIS, KARA" userId="78a42f17-7ded-414f-b6af-8c0f5e54971e" providerId="ADAL" clId="{0C57DEC6-B1D2-4B22-BE29-0F36CDC5DD17}" dt="2018-12-13T20:41:55.896" v="283" actId="207"/>
        <pc:sldMkLst>
          <pc:docMk/>
          <pc:sldMk cId="2224676302" sldId="305"/>
        </pc:sldMkLst>
        <pc:spChg chg="mod">
          <ac:chgData name="DAVIS, KARA" userId="78a42f17-7ded-414f-b6af-8c0f5e54971e" providerId="ADAL" clId="{0C57DEC6-B1D2-4B22-BE29-0F36CDC5DD17}" dt="2018-12-13T20:41:55.896" v="283" actId="207"/>
          <ac:spMkLst>
            <pc:docMk/>
            <pc:sldMk cId="2224676302" sldId="305"/>
            <ac:spMk id="5" creationId="{8CF7E346-1987-4BE0-BEF8-137CBE4CFCB5}"/>
          </ac:spMkLst>
        </pc:spChg>
        <pc:spChg chg="add del">
          <ac:chgData name="DAVIS, KARA" userId="78a42f17-7ded-414f-b6af-8c0f5e54971e" providerId="ADAL" clId="{0C57DEC6-B1D2-4B22-BE29-0F36CDC5DD17}" dt="2018-12-13T20:37:01.660" v="232"/>
          <ac:spMkLst>
            <pc:docMk/>
            <pc:sldMk cId="2224676302" sldId="305"/>
            <ac:spMk id="10" creationId="{867D4867-5BA7-4462-B2F6-A23F4A622AA7}"/>
          </ac:spMkLst>
        </pc:spChg>
      </pc:sldChg>
      <pc:sldChg chg="addSp delSp delDesignElem">
        <pc:chgData name="DAVIS, KARA" userId="78a42f17-7ded-414f-b6af-8c0f5e54971e" providerId="ADAL" clId="{0C57DEC6-B1D2-4B22-BE29-0F36CDC5DD17}" dt="2018-12-13T20:37:01.660" v="232"/>
        <pc:sldMkLst>
          <pc:docMk/>
          <pc:sldMk cId="1604698937" sldId="306"/>
        </pc:sldMkLst>
        <pc:spChg chg="add del">
          <ac:chgData name="DAVIS, KARA" userId="78a42f17-7ded-414f-b6af-8c0f5e54971e" providerId="ADAL" clId="{0C57DEC6-B1D2-4B22-BE29-0F36CDC5DD17}" dt="2018-12-13T20:37:01.660" v="232"/>
          <ac:spMkLst>
            <pc:docMk/>
            <pc:sldMk cId="1604698937" sldId="306"/>
            <ac:spMk id="10" creationId="{0482A7D0-DB09-4EBA-8D52-E6A5934B668D}"/>
          </ac:spMkLst>
        </pc:spChg>
        <pc:spChg chg="add del">
          <ac:chgData name="DAVIS, KARA" userId="78a42f17-7ded-414f-b6af-8c0f5e54971e" providerId="ADAL" clId="{0C57DEC6-B1D2-4B22-BE29-0F36CDC5DD17}" dt="2018-12-13T20:37:01.660" v="232"/>
          <ac:spMkLst>
            <pc:docMk/>
            <pc:sldMk cId="1604698937" sldId="306"/>
            <ac:spMk id="12" creationId="{1A3688C8-DFCE-4CCD-BCF0-5FB239E5072D}"/>
          </ac:spMkLst>
        </pc:spChg>
        <pc:spChg chg="add del">
          <ac:chgData name="DAVIS, KARA" userId="78a42f17-7ded-414f-b6af-8c0f5e54971e" providerId="ADAL" clId="{0C57DEC6-B1D2-4B22-BE29-0F36CDC5DD17}" dt="2018-12-13T20:37:01.660" v="232"/>
          <ac:spMkLst>
            <pc:docMk/>
            <pc:sldMk cId="1604698937" sldId="306"/>
            <ac:spMk id="16" creationId="{8482FDCF-45F3-40F1-8751-19B7AFB3CFCE}"/>
          </ac:spMkLst>
        </pc:spChg>
        <pc:cxnChg chg="add del">
          <ac:chgData name="DAVIS, KARA" userId="78a42f17-7ded-414f-b6af-8c0f5e54971e" providerId="ADAL" clId="{0C57DEC6-B1D2-4B22-BE29-0F36CDC5DD17}" dt="2018-12-13T20:37:01.660" v="232"/>
          <ac:cxnSpMkLst>
            <pc:docMk/>
            <pc:sldMk cId="1604698937" sldId="306"/>
            <ac:cxnSpMk id="14" creationId="{D598FBE3-48D2-40A2-B7E6-F485834C8213}"/>
          </ac:cxnSpMkLst>
        </pc:cxnChg>
      </pc:sldChg>
      <pc:sldChg chg="addSp delSp delDesignElem">
        <pc:chgData name="DAVIS, KARA" userId="78a42f17-7ded-414f-b6af-8c0f5e54971e" providerId="ADAL" clId="{0C57DEC6-B1D2-4B22-BE29-0F36CDC5DD17}" dt="2018-12-13T20:37:01.660" v="232"/>
        <pc:sldMkLst>
          <pc:docMk/>
          <pc:sldMk cId="2979682292" sldId="307"/>
        </pc:sldMkLst>
        <pc:spChg chg="add del">
          <ac:chgData name="DAVIS, KARA" userId="78a42f17-7ded-414f-b6af-8c0f5e54971e" providerId="ADAL" clId="{0C57DEC6-B1D2-4B22-BE29-0F36CDC5DD17}" dt="2018-12-13T20:37:01.660" v="232"/>
          <ac:spMkLst>
            <pc:docMk/>
            <pc:sldMk cId="2979682292" sldId="307"/>
            <ac:spMk id="8" creationId="{01D0AF59-99C3-4251-AB9A-C966C6AD4400}"/>
          </ac:spMkLst>
        </pc:spChg>
        <pc:spChg chg="add del">
          <ac:chgData name="DAVIS, KARA" userId="78a42f17-7ded-414f-b6af-8c0f5e54971e" providerId="ADAL" clId="{0C57DEC6-B1D2-4B22-BE29-0F36CDC5DD17}" dt="2018-12-13T20:37:01.660" v="232"/>
          <ac:spMkLst>
            <pc:docMk/>
            <pc:sldMk cId="2979682292" sldId="307"/>
            <ac:spMk id="10" creationId="{1855405F-37A2-4869-9154-F8BE3BECE6C3}"/>
          </ac:spMkLst>
        </pc:spChg>
      </pc:sldChg>
      <pc:sldChg chg="modSp">
        <pc:chgData name="DAVIS, KARA" userId="78a42f17-7ded-414f-b6af-8c0f5e54971e" providerId="ADAL" clId="{0C57DEC6-B1D2-4B22-BE29-0F36CDC5DD17}" dt="2018-12-13T20:40:01.508" v="264" actId="207"/>
        <pc:sldMkLst>
          <pc:docMk/>
          <pc:sldMk cId="4038010528" sldId="309"/>
        </pc:sldMkLst>
        <pc:graphicFrameChg chg="mod">
          <ac:chgData name="DAVIS, KARA" userId="78a42f17-7ded-414f-b6af-8c0f5e54971e" providerId="ADAL" clId="{0C57DEC6-B1D2-4B22-BE29-0F36CDC5DD17}" dt="2018-12-13T20:40:01.508" v="264" actId="207"/>
          <ac:graphicFrameMkLst>
            <pc:docMk/>
            <pc:sldMk cId="4038010528" sldId="309"/>
            <ac:graphicFrameMk id="4" creationId="{434D1DAC-2A6F-4634-94D9-341F81CA24F7}"/>
          </ac:graphicFrameMkLst>
        </pc:graphicFrameChg>
      </pc:sldChg>
      <pc:sldChg chg="addSp delSp modSp delDesignElem">
        <pc:chgData name="DAVIS, KARA" userId="78a42f17-7ded-414f-b6af-8c0f5e54971e" providerId="ADAL" clId="{0C57DEC6-B1D2-4B22-BE29-0F36CDC5DD17}" dt="2018-12-13T20:40:06.739" v="265" actId="207"/>
        <pc:sldMkLst>
          <pc:docMk/>
          <pc:sldMk cId="3244019239" sldId="310"/>
        </pc:sldMkLst>
        <pc:spChg chg="add del">
          <ac:chgData name="DAVIS, KARA" userId="78a42f17-7ded-414f-b6af-8c0f5e54971e" providerId="ADAL" clId="{0C57DEC6-B1D2-4B22-BE29-0F36CDC5DD17}" dt="2018-12-13T20:37:01.660" v="232"/>
          <ac:spMkLst>
            <pc:docMk/>
            <pc:sldMk cId="3244019239" sldId="310"/>
            <ac:spMk id="9" creationId="{01D0AF59-99C3-4251-AB9A-C966C6AD4400}"/>
          </ac:spMkLst>
        </pc:spChg>
        <pc:spChg chg="add del">
          <ac:chgData name="DAVIS, KARA" userId="78a42f17-7ded-414f-b6af-8c0f5e54971e" providerId="ADAL" clId="{0C57DEC6-B1D2-4B22-BE29-0F36CDC5DD17}" dt="2018-12-13T20:37:01.660" v="232"/>
          <ac:spMkLst>
            <pc:docMk/>
            <pc:sldMk cId="3244019239" sldId="310"/>
            <ac:spMk id="11" creationId="{1855405F-37A2-4869-9154-F8BE3BECE6C3}"/>
          </ac:spMkLst>
        </pc:spChg>
        <pc:graphicFrameChg chg="mod">
          <ac:chgData name="DAVIS, KARA" userId="78a42f17-7ded-414f-b6af-8c0f5e54971e" providerId="ADAL" clId="{0C57DEC6-B1D2-4B22-BE29-0F36CDC5DD17}" dt="2018-12-13T20:40:06.739" v="265" actId="207"/>
          <ac:graphicFrameMkLst>
            <pc:docMk/>
            <pc:sldMk cId="3244019239" sldId="310"/>
            <ac:graphicFrameMk id="4" creationId="{DCB9836E-6D61-4D2F-8C12-6EEF9E7FF90D}"/>
          </ac:graphicFrameMkLst>
        </pc:graphicFrameChg>
      </pc:sldChg>
      <pc:sldChg chg="addSp delSp delDesignElem">
        <pc:chgData name="DAVIS, KARA" userId="78a42f17-7ded-414f-b6af-8c0f5e54971e" providerId="ADAL" clId="{0C57DEC6-B1D2-4B22-BE29-0F36CDC5DD17}" dt="2018-12-13T20:37:01.660" v="232"/>
        <pc:sldMkLst>
          <pc:docMk/>
          <pc:sldMk cId="330151359" sldId="313"/>
        </pc:sldMkLst>
        <pc:spChg chg="add del">
          <ac:chgData name="DAVIS, KARA" userId="78a42f17-7ded-414f-b6af-8c0f5e54971e" providerId="ADAL" clId="{0C57DEC6-B1D2-4B22-BE29-0F36CDC5DD17}" dt="2018-12-13T20:37:01.660" v="232"/>
          <ac:spMkLst>
            <pc:docMk/>
            <pc:sldMk cId="330151359" sldId="313"/>
            <ac:spMk id="20" creationId="{01D0AF59-99C3-4251-AB9A-C966C6AD4400}"/>
          </ac:spMkLst>
        </pc:spChg>
        <pc:spChg chg="add del">
          <ac:chgData name="DAVIS, KARA" userId="78a42f17-7ded-414f-b6af-8c0f5e54971e" providerId="ADAL" clId="{0C57DEC6-B1D2-4B22-BE29-0F36CDC5DD17}" dt="2018-12-13T20:37:01.660" v="232"/>
          <ac:spMkLst>
            <pc:docMk/>
            <pc:sldMk cId="330151359" sldId="313"/>
            <ac:spMk id="22"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2231137607" sldId="314"/>
        </pc:sldMkLst>
        <pc:spChg chg="add del">
          <ac:chgData name="DAVIS, KARA" userId="78a42f17-7ded-414f-b6af-8c0f5e54971e" providerId="ADAL" clId="{0C57DEC6-B1D2-4B22-BE29-0F36CDC5DD17}" dt="2018-12-13T20:37:01.660" v="232"/>
          <ac:spMkLst>
            <pc:docMk/>
            <pc:sldMk cId="2231137607" sldId="314"/>
            <ac:spMk id="18" creationId="{01D0AF59-99C3-4251-AB9A-C966C6AD4400}"/>
          </ac:spMkLst>
        </pc:spChg>
        <pc:spChg chg="add del">
          <ac:chgData name="DAVIS, KARA" userId="78a42f17-7ded-414f-b6af-8c0f5e54971e" providerId="ADAL" clId="{0C57DEC6-B1D2-4B22-BE29-0F36CDC5DD17}" dt="2018-12-13T20:37:01.660" v="232"/>
          <ac:spMkLst>
            <pc:docMk/>
            <pc:sldMk cId="2231137607" sldId="314"/>
            <ac:spMk id="20"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2768211549" sldId="315"/>
        </pc:sldMkLst>
        <pc:spChg chg="add del">
          <ac:chgData name="DAVIS, KARA" userId="78a42f17-7ded-414f-b6af-8c0f5e54971e" providerId="ADAL" clId="{0C57DEC6-B1D2-4B22-BE29-0F36CDC5DD17}" dt="2018-12-13T20:37:01.660" v="232"/>
          <ac:spMkLst>
            <pc:docMk/>
            <pc:sldMk cId="2768211549" sldId="315"/>
            <ac:spMk id="10" creationId="{A4AC5506-6312-4701-8D3C-40187889A947}"/>
          </ac:spMkLst>
        </pc:spChg>
      </pc:sldChg>
      <pc:sldChg chg="addSp delSp delDesignElem">
        <pc:chgData name="DAVIS, KARA" userId="78a42f17-7ded-414f-b6af-8c0f5e54971e" providerId="ADAL" clId="{0C57DEC6-B1D2-4B22-BE29-0F36CDC5DD17}" dt="2018-12-13T20:37:01.660" v="232"/>
        <pc:sldMkLst>
          <pc:docMk/>
          <pc:sldMk cId="260750690" sldId="318"/>
        </pc:sldMkLst>
        <pc:spChg chg="add del">
          <ac:chgData name="DAVIS, KARA" userId="78a42f17-7ded-414f-b6af-8c0f5e54971e" providerId="ADAL" clId="{0C57DEC6-B1D2-4B22-BE29-0F36CDC5DD17}" dt="2018-12-13T20:37:01.660" v="232"/>
          <ac:spMkLst>
            <pc:docMk/>
            <pc:sldMk cId="260750690" sldId="318"/>
            <ac:spMk id="11" creationId="{01D0AF59-99C3-4251-AB9A-C966C6AD4400}"/>
          </ac:spMkLst>
        </pc:spChg>
        <pc:spChg chg="add del">
          <ac:chgData name="DAVIS, KARA" userId="78a42f17-7ded-414f-b6af-8c0f5e54971e" providerId="ADAL" clId="{0C57DEC6-B1D2-4B22-BE29-0F36CDC5DD17}" dt="2018-12-13T20:37:01.660" v="232"/>
          <ac:spMkLst>
            <pc:docMk/>
            <pc:sldMk cId="260750690" sldId="318"/>
            <ac:spMk id="13"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2955705737" sldId="319"/>
        </pc:sldMkLst>
        <pc:spChg chg="add del">
          <ac:chgData name="DAVIS, KARA" userId="78a42f17-7ded-414f-b6af-8c0f5e54971e" providerId="ADAL" clId="{0C57DEC6-B1D2-4B22-BE29-0F36CDC5DD17}" dt="2018-12-13T20:37:01.660" v="232"/>
          <ac:spMkLst>
            <pc:docMk/>
            <pc:sldMk cId="2955705737" sldId="319"/>
            <ac:spMk id="9" creationId="{01D0AF59-99C3-4251-AB9A-C966C6AD4400}"/>
          </ac:spMkLst>
        </pc:spChg>
        <pc:spChg chg="add del">
          <ac:chgData name="DAVIS, KARA" userId="78a42f17-7ded-414f-b6af-8c0f5e54971e" providerId="ADAL" clId="{0C57DEC6-B1D2-4B22-BE29-0F36CDC5DD17}" dt="2018-12-13T20:37:01.660" v="232"/>
          <ac:spMkLst>
            <pc:docMk/>
            <pc:sldMk cId="2955705737" sldId="319"/>
            <ac:spMk id="11" creationId="{1855405F-37A2-4869-9154-F8BE3BECE6C3}"/>
          </ac:spMkLst>
        </pc:spChg>
      </pc:sldChg>
      <pc:sldChg chg="modSp">
        <pc:chgData name="DAVIS, KARA" userId="78a42f17-7ded-414f-b6af-8c0f5e54971e" providerId="ADAL" clId="{0C57DEC6-B1D2-4B22-BE29-0F36CDC5DD17}" dt="2018-12-13T20:40:14.206" v="266" actId="207"/>
        <pc:sldMkLst>
          <pc:docMk/>
          <pc:sldMk cId="744428603" sldId="320"/>
        </pc:sldMkLst>
        <pc:graphicFrameChg chg="mod">
          <ac:chgData name="DAVIS, KARA" userId="78a42f17-7ded-414f-b6af-8c0f5e54971e" providerId="ADAL" clId="{0C57DEC6-B1D2-4B22-BE29-0F36CDC5DD17}" dt="2018-12-13T20:40:14.206" v="266" actId="207"/>
          <ac:graphicFrameMkLst>
            <pc:docMk/>
            <pc:sldMk cId="744428603" sldId="320"/>
            <ac:graphicFrameMk id="6" creationId="{F212A339-1168-441C-B3FD-F877F9FF94B7}"/>
          </ac:graphicFrameMkLst>
        </pc:graphicFrameChg>
      </pc:sldChg>
      <pc:sldChg chg="addSp delSp delDesignElem">
        <pc:chgData name="DAVIS, KARA" userId="78a42f17-7ded-414f-b6af-8c0f5e54971e" providerId="ADAL" clId="{0C57DEC6-B1D2-4B22-BE29-0F36CDC5DD17}" dt="2018-12-13T20:37:01.660" v="232"/>
        <pc:sldMkLst>
          <pc:docMk/>
          <pc:sldMk cId="828022418" sldId="321"/>
        </pc:sldMkLst>
        <pc:spChg chg="add del">
          <ac:chgData name="DAVIS, KARA" userId="78a42f17-7ded-414f-b6af-8c0f5e54971e" providerId="ADAL" clId="{0C57DEC6-B1D2-4B22-BE29-0F36CDC5DD17}" dt="2018-12-13T20:37:01.660" v="232"/>
          <ac:spMkLst>
            <pc:docMk/>
            <pc:sldMk cId="828022418" sldId="321"/>
            <ac:spMk id="9" creationId="{01D0AF59-99C3-4251-AB9A-C966C6AD4400}"/>
          </ac:spMkLst>
        </pc:spChg>
        <pc:spChg chg="add del">
          <ac:chgData name="DAVIS, KARA" userId="78a42f17-7ded-414f-b6af-8c0f5e54971e" providerId="ADAL" clId="{0C57DEC6-B1D2-4B22-BE29-0F36CDC5DD17}" dt="2018-12-13T20:37:01.660" v="232"/>
          <ac:spMkLst>
            <pc:docMk/>
            <pc:sldMk cId="828022418" sldId="321"/>
            <ac:spMk id="11" creationId="{1855405F-37A2-4869-9154-F8BE3BECE6C3}"/>
          </ac:spMkLst>
        </pc:spChg>
      </pc:sldChg>
      <pc:sldChg chg="modSp">
        <pc:chgData name="DAVIS, KARA" userId="78a42f17-7ded-414f-b6af-8c0f5e54971e" providerId="ADAL" clId="{0C57DEC6-B1D2-4B22-BE29-0F36CDC5DD17}" dt="2018-12-13T20:40:19.358" v="267" actId="207"/>
        <pc:sldMkLst>
          <pc:docMk/>
          <pc:sldMk cId="2183707717" sldId="322"/>
        </pc:sldMkLst>
        <pc:graphicFrameChg chg="mod">
          <ac:chgData name="DAVIS, KARA" userId="78a42f17-7ded-414f-b6af-8c0f5e54971e" providerId="ADAL" clId="{0C57DEC6-B1D2-4B22-BE29-0F36CDC5DD17}" dt="2018-12-13T20:40:19.358" v="267" actId="207"/>
          <ac:graphicFrameMkLst>
            <pc:docMk/>
            <pc:sldMk cId="2183707717" sldId="322"/>
            <ac:graphicFrameMk id="6" creationId="{146FE837-24C6-4198-BCE4-B9DCA9BA0E64}"/>
          </ac:graphicFrameMkLst>
        </pc:graphicFrameChg>
      </pc:sldChg>
      <pc:sldChg chg="modSp">
        <pc:chgData name="DAVIS, KARA" userId="78a42f17-7ded-414f-b6af-8c0f5e54971e" providerId="ADAL" clId="{0C57DEC6-B1D2-4B22-BE29-0F36CDC5DD17}" dt="2018-12-13T20:40:42.171" v="272" actId="404"/>
        <pc:sldMkLst>
          <pc:docMk/>
          <pc:sldMk cId="1609354214" sldId="323"/>
        </pc:sldMkLst>
        <pc:graphicFrameChg chg="mod">
          <ac:chgData name="DAVIS, KARA" userId="78a42f17-7ded-414f-b6af-8c0f5e54971e" providerId="ADAL" clId="{0C57DEC6-B1D2-4B22-BE29-0F36CDC5DD17}" dt="2018-12-13T20:40:39.075" v="271" actId="404"/>
          <ac:graphicFrameMkLst>
            <pc:docMk/>
            <pc:sldMk cId="1609354214" sldId="323"/>
            <ac:graphicFrameMk id="4" creationId="{B32117B9-4FA0-445B-8509-B08CEFF849DD}"/>
          </ac:graphicFrameMkLst>
        </pc:graphicFrameChg>
        <pc:graphicFrameChg chg="mod">
          <ac:chgData name="DAVIS, KARA" userId="78a42f17-7ded-414f-b6af-8c0f5e54971e" providerId="ADAL" clId="{0C57DEC6-B1D2-4B22-BE29-0F36CDC5DD17}" dt="2018-12-13T20:40:42.171" v="272" actId="404"/>
          <ac:graphicFrameMkLst>
            <pc:docMk/>
            <pc:sldMk cId="1609354214" sldId="323"/>
            <ac:graphicFrameMk id="5" creationId="{0EA82C3B-C138-4CE9-B1A3-F87BB7D1BE1B}"/>
          </ac:graphicFrameMkLst>
        </pc:graphicFrameChg>
      </pc:sldChg>
      <pc:sldChg chg="addSp delSp delDesignElem">
        <pc:chgData name="DAVIS, KARA" userId="78a42f17-7ded-414f-b6af-8c0f5e54971e" providerId="ADAL" clId="{0C57DEC6-B1D2-4B22-BE29-0F36CDC5DD17}" dt="2018-12-13T20:37:01.660" v="232"/>
        <pc:sldMkLst>
          <pc:docMk/>
          <pc:sldMk cId="2855530249" sldId="326"/>
        </pc:sldMkLst>
        <pc:spChg chg="add del">
          <ac:chgData name="DAVIS, KARA" userId="78a42f17-7ded-414f-b6af-8c0f5e54971e" providerId="ADAL" clId="{0C57DEC6-B1D2-4B22-BE29-0F36CDC5DD17}" dt="2018-12-13T20:37:01.660" v="232"/>
          <ac:spMkLst>
            <pc:docMk/>
            <pc:sldMk cId="2855530249" sldId="326"/>
            <ac:spMk id="10" creationId="{0482A7D0-DB09-4EBA-8D52-E6A5934B668D}"/>
          </ac:spMkLst>
        </pc:spChg>
        <pc:spChg chg="add del">
          <ac:chgData name="DAVIS, KARA" userId="78a42f17-7ded-414f-b6af-8c0f5e54971e" providerId="ADAL" clId="{0C57DEC6-B1D2-4B22-BE29-0F36CDC5DD17}" dt="2018-12-13T20:37:01.660" v="232"/>
          <ac:spMkLst>
            <pc:docMk/>
            <pc:sldMk cId="2855530249" sldId="326"/>
            <ac:spMk id="12" creationId="{1A3688C8-DFCE-4CCD-BCF0-5FB239E5072D}"/>
          </ac:spMkLst>
        </pc:spChg>
        <pc:spChg chg="add del">
          <ac:chgData name="DAVIS, KARA" userId="78a42f17-7ded-414f-b6af-8c0f5e54971e" providerId="ADAL" clId="{0C57DEC6-B1D2-4B22-BE29-0F36CDC5DD17}" dt="2018-12-13T20:37:01.660" v="232"/>
          <ac:spMkLst>
            <pc:docMk/>
            <pc:sldMk cId="2855530249" sldId="326"/>
            <ac:spMk id="16" creationId="{8482FDCF-45F3-40F1-8751-19B7AFB3CFCE}"/>
          </ac:spMkLst>
        </pc:spChg>
        <pc:cxnChg chg="add del">
          <ac:chgData name="DAVIS, KARA" userId="78a42f17-7ded-414f-b6af-8c0f5e54971e" providerId="ADAL" clId="{0C57DEC6-B1D2-4B22-BE29-0F36CDC5DD17}" dt="2018-12-13T20:37:01.660" v="232"/>
          <ac:cxnSpMkLst>
            <pc:docMk/>
            <pc:sldMk cId="2855530249" sldId="326"/>
            <ac:cxnSpMk id="14" creationId="{D598FBE3-48D2-40A2-B7E6-F485834C8213}"/>
          </ac:cxnSpMkLst>
        </pc:cxnChg>
      </pc:sldChg>
      <pc:sldChg chg="addSp delSp modSp delDesignElem">
        <pc:chgData name="DAVIS, KARA" userId="78a42f17-7ded-414f-b6af-8c0f5e54971e" providerId="ADAL" clId="{0C57DEC6-B1D2-4B22-BE29-0F36CDC5DD17}" dt="2018-12-13T20:40:49.901" v="273" actId="207"/>
        <pc:sldMkLst>
          <pc:docMk/>
          <pc:sldMk cId="885161049" sldId="328"/>
        </pc:sldMkLst>
        <pc:spChg chg="add del">
          <ac:chgData name="DAVIS, KARA" userId="78a42f17-7ded-414f-b6af-8c0f5e54971e" providerId="ADAL" clId="{0C57DEC6-B1D2-4B22-BE29-0F36CDC5DD17}" dt="2018-12-13T20:37:01.660" v="232"/>
          <ac:spMkLst>
            <pc:docMk/>
            <pc:sldMk cId="885161049" sldId="328"/>
            <ac:spMk id="11" creationId="{01D0AF59-99C3-4251-AB9A-C966C6AD4400}"/>
          </ac:spMkLst>
        </pc:spChg>
        <pc:spChg chg="add del">
          <ac:chgData name="DAVIS, KARA" userId="78a42f17-7ded-414f-b6af-8c0f5e54971e" providerId="ADAL" clId="{0C57DEC6-B1D2-4B22-BE29-0F36CDC5DD17}" dt="2018-12-13T20:37:01.660" v="232"/>
          <ac:spMkLst>
            <pc:docMk/>
            <pc:sldMk cId="885161049" sldId="328"/>
            <ac:spMk id="13" creationId="{1855405F-37A2-4869-9154-F8BE3BECE6C3}"/>
          </ac:spMkLst>
        </pc:spChg>
        <pc:graphicFrameChg chg="mod">
          <ac:chgData name="DAVIS, KARA" userId="78a42f17-7ded-414f-b6af-8c0f5e54971e" providerId="ADAL" clId="{0C57DEC6-B1D2-4B22-BE29-0F36CDC5DD17}" dt="2018-12-13T20:40:49.901" v="273" actId="207"/>
          <ac:graphicFrameMkLst>
            <pc:docMk/>
            <pc:sldMk cId="885161049" sldId="328"/>
            <ac:graphicFrameMk id="6" creationId="{A4492CDB-FFF0-48C9-9D86-742C5153DEA1}"/>
          </ac:graphicFrameMkLst>
        </pc:graphicFrameChg>
      </pc:sldChg>
      <pc:sldChg chg="addSp delSp modSp delDesignElem">
        <pc:chgData name="DAVIS, KARA" userId="78a42f17-7ded-414f-b6af-8c0f5e54971e" providerId="ADAL" clId="{0C57DEC6-B1D2-4B22-BE29-0F36CDC5DD17}" dt="2018-12-13T20:41:00.284" v="274" actId="207"/>
        <pc:sldMkLst>
          <pc:docMk/>
          <pc:sldMk cId="3190796790" sldId="329"/>
        </pc:sldMkLst>
        <pc:spChg chg="mod">
          <ac:chgData name="DAVIS, KARA" userId="78a42f17-7ded-414f-b6af-8c0f5e54971e" providerId="ADAL" clId="{0C57DEC6-B1D2-4B22-BE29-0F36CDC5DD17}" dt="2018-12-13T20:41:00.284" v="274" actId="207"/>
          <ac:spMkLst>
            <pc:docMk/>
            <pc:sldMk cId="3190796790" sldId="329"/>
            <ac:spMk id="5" creationId="{73AB9C10-D466-42D9-A0A5-EF640767FD98}"/>
          </ac:spMkLst>
        </pc:spChg>
        <pc:spChg chg="add del">
          <ac:chgData name="DAVIS, KARA" userId="78a42f17-7ded-414f-b6af-8c0f5e54971e" providerId="ADAL" clId="{0C57DEC6-B1D2-4B22-BE29-0F36CDC5DD17}" dt="2018-12-13T20:37:01.660" v="232"/>
          <ac:spMkLst>
            <pc:docMk/>
            <pc:sldMk cId="3190796790" sldId="329"/>
            <ac:spMk id="13" creationId="{823AC064-BC96-4F32-8AE1-B2FD38754823}"/>
          </ac:spMkLst>
        </pc:spChg>
        <pc:cxnChg chg="add del">
          <ac:chgData name="DAVIS, KARA" userId="78a42f17-7ded-414f-b6af-8c0f5e54971e" providerId="ADAL" clId="{0C57DEC6-B1D2-4B22-BE29-0F36CDC5DD17}" dt="2018-12-13T20:37:01.660" v="232"/>
          <ac:cxnSpMkLst>
            <pc:docMk/>
            <pc:sldMk cId="3190796790" sldId="329"/>
            <ac:cxnSpMk id="12" creationId="{7E7C77BC-7138-40B1-A15B-20F57A494629}"/>
          </ac:cxnSpMkLst>
        </pc:cxnChg>
      </pc:sldChg>
      <pc:sldChg chg="modSp">
        <pc:chgData name="DAVIS, KARA" userId="78a42f17-7ded-414f-b6af-8c0f5e54971e" providerId="ADAL" clId="{0C57DEC6-B1D2-4B22-BE29-0F36CDC5DD17}" dt="2018-12-13T20:41:08.331" v="276" actId="207"/>
        <pc:sldMkLst>
          <pc:docMk/>
          <pc:sldMk cId="1236575247" sldId="330"/>
        </pc:sldMkLst>
        <pc:graphicFrameChg chg="mod">
          <ac:chgData name="DAVIS, KARA" userId="78a42f17-7ded-414f-b6af-8c0f5e54971e" providerId="ADAL" clId="{0C57DEC6-B1D2-4B22-BE29-0F36CDC5DD17}" dt="2018-12-13T20:41:06.669" v="275" actId="207"/>
          <ac:graphicFrameMkLst>
            <pc:docMk/>
            <pc:sldMk cId="1236575247" sldId="330"/>
            <ac:graphicFrameMk id="4" creationId="{35B57E52-0740-48FC-8DF7-CA8A14D13D40}"/>
          </ac:graphicFrameMkLst>
        </pc:graphicFrameChg>
        <pc:graphicFrameChg chg="mod">
          <ac:chgData name="DAVIS, KARA" userId="78a42f17-7ded-414f-b6af-8c0f5e54971e" providerId="ADAL" clId="{0C57DEC6-B1D2-4B22-BE29-0F36CDC5DD17}" dt="2018-12-13T20:41:08.331" v="276" actId="207"/>
          <ac:graphicFrameMkLst>
            <pc:docMk/>
            <pc:sldMk cId="1236575247" sldId="330"/>
            <ac:graphicFrameMk id="6" creationId="{4333C4F4-E0CB-43B2-AFD8-8D33BFD6E444}"/>
          </ac:graphicFrameMkLst>
        </pc:graphicFrameChg>
      </pc:sldChg>
      <pc:sldChg chg="addSp delSp delDesignElem">
        <pc:chgData name="DAVIS, KARA" userId="78a42f17-7ded-414f-b6af-8c0f5e54971e" providerId="ADAL" clId="{0C57DEC6-B1D2-4B22-BE29-0F36CDC5DD17}" dt="2018-12-13T20:37:01.660" v="232"/>
        <pc:sldMkLst>
          <pc:docMk/>
          <pc:sldMk cId="21177173" sldId="333"/>
        </pc:sldMkLst>
        <pc:spChg chg="add del">
          <ac:chgData name="DAVIS, KARA" userId="78a42f17-7ded-414f-b6af-8c0f5e54971e" providerId="ADAL" clId="{0C57DEC6-B1D2-4B22-BE29-0F36CDC5DD17}" dt="2018-12-13T20:37:01.660" v="232"/>
          <ac:spMkLst>
            <pc:docMk/>
            <pc:sldMk cId="21177173" sldId="333"/>
            <ac:spMk id="9" creationId="{01D0AF59-99C3-4251-AB9A-C966C6AD4400}"/>
          </ac:spMkLst>
        </pc:spChg>
        <pc:spChg chg="add del">
          <ac:chgData name="DAVIS, KARA" userId="78a42f17-7ded-414f-b6af-8c0f5e54971e" providerId="ADAL" clId="{0C57DEC6-B1D2-4B22-BE29-0F36CDC5DD17}" dt="2018-12-13T20:37:01.660" v="232"/>
          <ac:spMkLst>
            <pc:docMk/>
            <pc:sldMk cId="21177173" sldId="333"/>
            <ac:spMk id="11" creationId="{1855405F-37A2-4869-9154-F8BE3BECE6C3}"/>
          </ac:spMkLst>
        </pc:spChg>
      </pc:sldChg>
      <pc:sldChg chg="addSp delSp modSp delDesignElem">
        <pc:chgData name="DAVIS, KARA" userId="78a42f17-7ded-414f-b6af-8c0f5e54971e" providerId="ADAL" clId="{0C57DEC6-B1D2-4B22-BE29-0F36CDC5DD17}" dt="2018-12-13T20:41:15.477" v="277" actId="207"/>
        <pc:sldMkLst>
          <pc:docMk/>
          <pc:sldMk cId="3006287224" sldId="334"/>
        </pc:sldMkLst>
        <pc:spChg chg="add del">
          <ac:chgData name="DAVIS, KARA" userId="78a42f17-7ded-414f-b6af-8c0f5e54971e" providerId="ADAL" clId="{0C57DEC6-B1D2-4B22-BE29-0F36CDC5DD17}" dt="2018-12-13T20:37:01.660" v="232"/>
          <ac:spMkLst>
            <pc:docMk/>
            <pc:sldMk cId="3006287224" sldId="334"/>
            <ac:spMk id="9" creationId="{01D0AF59-99C3-4251-AB9A-C966C6AD4400}"/>
          </ac:spMkLst>
        </pc:spChg>
        <pc:spChg chg="add del">
          <ac:chgData name="DAVIS, KARA" userId="78a42f17-7ded-414f-b6af-8c0f5e54971e" providerId="ADAL" clId="{0C57DEC6-B1D2-4B22-BE29-0F36CDC5DD17}" dt="2018-12-13T20:37:01.660" v="232"/>
          <ac:spMkLst>
            <pc:docMk/>
            <pc:sldMk cId="3006287224" sldId="334"/>
            <ac:spMk id="11" creationId="{1855405F-37A2-4869-9154-F8BE3BECE6C3}"/>
          </ac:spMkLst>
        </pc:spChg>
        <pc:graphicFrameChg chg="mod">
          <ac:chgData name="DAVIS, KARA" userId="78a42f17-7ded-414f-b6af-8c0f5e54971e" providerId="ADAL" clId="{0C57DEC6-B1D2-4B22-BE29-0F36CDC5DD17}" dt="2018-12-13T20:41:15.477" v="277" actId="207"/>
          <ac:graphicFrameMkLst>
            <pc:docMk/>
            <pc:sldMk cId="3006287224" sldId="334"/>
            <ac:graphicFrameMk id="4" creationId="{285DB6FB-48AD-411E-8E6B-CBBCF3C47AAB}"/>
          </ac:graphicFrameMkLst>
        </pc:graphicFrameChg>
      </pc:sldChg>
      <pc:sldChg chg="addSp delSp modSp delDesignElem">
        <pc:chgData name="DAVIS, KARA" userId="78a42f17-7ded-414f-b6af-8c0f5e54971e" providerId="ADAL" clId="{0C57DEC6-B1D2-4B22-BE29-0F36CDC5DD17}" dt="2018-12-13T20:41:25.359" v="279" actId="207"/>
        <pc:sldMkLst>
          <pc:docMk/>
          <pc:sldMk cId="1068647510" sldId="336"/>
        </pc:sldMkLst>
        <pc:spChg chg="add del">
          <ac:chgData name="DAVIS, KARA" userId="78a42f17-7ded-414f-b6af-8c0f5e54971e" providerId="ADAL" clId="{0C57DEC6-B1D2-4B22-BE29-0F36CDC5DD17}" dt="2018-12-13T20:37:01.660" v="232"/>
          <ac:spMkLst>
            <pc:docMk/>
            <pc:sldMk cId="1068647510" sldId="336"/>
            <ac:spMk id="9" creationId="{01D0AF59-99C3-4251-AB9A-C966C6AD4400}"/>
          </ac:spMkLst>
        </pc:spChg>
        <pc:spChg chg="add del">
          <ac:chgData name="DAVIS, KARA" userId="78a42f17-7ded-414f-b6af-8c0f5e54971e" providerId="ADAL" clId="{0C57DEC6-B1D2-4B22-BE29-0F36CDC5DD17}" dt="2018-12-13T20:37:01.660" v="232"/>
          <ac:spMkLst>
            <pc:docMk/>
            <pc:sldMk cId="1068647510" sldId="336"/>
            <ac:spMk id="11" creationId="{1855405F-37A2-4869-9154-F8BE3BECE6C3}"/>
          </ac:spMkLst>
        </pc:spChg>
        <pc:graphicFrameChg chg="mod">
          <ac:chgData name="DAVIS, KARA" userId="78a42f17-7ded-414f-b6af-8c0f5e54971e" providerId="ADAL" clId="{0C57DEC6-B1D2-4B22-BE29-0F36CDC5DD17}" dt="2018-12-13T20:41:25.359" v="279" actId="207"/>
          <ac:graphicFrameMkLst>
            <pc:docMk/>
            <pc:sldMk cId="1068647510" sldId="336"/>
            <ac:graphicFrameMk id="4" creationId="{22549CEB-2389-4A9D-AE54-4FA6662B2615}"/>
          </ac:graphicFrameMkLst>
        </pc:graphicFrameChg>
      </pc:sldChg>
      <pc:sldChg chg="addSp delSp modSp delDesignElem">
        <pc:chgData name="DAVIS, KARA" userId="78a42f17-7ded-414f-b6af-8c0f5e54971e" providerId="ADAL" clId="{0C57DEC6-B1D2-4B22-BE29-0F36CDC5DD17}" dt="2018-12-13T20:41:20.399" v="278" actId="207"/>
        <pc:sldMkLst>
          <pc:docMk/>
          <pc:sldMk cId="3113594577" sldId="337"/>
        </pc:sldMkLst>
        <pc:spChg chg="add del">
          <ac:chgData name="DAVIS, KARA" userId="78a42f17-7ded-414f-b6af-8c0f5e54971e" providerId="ADAL" clId="{0C57DEC6-B1D2-4B22-BE29-0F36CDC5DD17}" dt="2018-12-13T20:37:01.660" v="232"/>
          <ac:spMkLst>
            <pc:docMk/>
            <pc:sldMk cId="3113594577" sldId="337"/>
            <ac:spMk id="6" creationId="{01D0AF59-99C3-4251-AB9A-C966C6AD4400}"/>
          </ac:spMkLst>
        </pc:spChg>
        <pc:spChg chg="add del">
          <ac:chgData name="DAVIS, KARA" userId="78a42f17-7ded-414f-b6af-8c0f5e54971e" providerId="ADAL" clId="{0C57DEC6-B1D2-4B22-BE29-0F36CDC5DD17}" dt="2018-12-13T20:37:01.660" v="232"/>
          <ac:spMkLst>
            <pc:docMk/>
            <pc:sldMk cId="3113594577" sldId="337"/>
            <ac:spMk id="7" creationId="{1855405F-37A2-4869-9154-F8BE3BECE6C3}"/>
          </ac:spMkLst>
        </pc:spChg>
        <pc:graphicFrameChg chg="mod">
          <ac:chgData name="DAVIS, KARA" userId="78a42f17-7ded-414f-b6af-8c0f5e54971e" providerId="ADAL" clId="{0C57DEC6-B1D2-4B22-BE29-0F36CDC5DD17}" dt="2018-12-13T20:41:20.399" v="278" actId="207"/>
          <ac:graphicFrameMkLst>
            <pc:docMk/>
            <pc:sldMk cId="3113594577" sldId="337"/>
            <ac:graphicFrameMk id="4" creationId="{6CDD0E44-9288-4C54-8D11-C7DA44A5B61C}"/>
          </ac:graphicFrameMkLst>
        </pc:graphicFrameChg>
      </pc:sldChg>
      <pc:sldChg chg="addSp delSp delDesignElem">
        <pc:chgData name="DAVIS, KARA" userId="78a42f17-7ded-414f-b6af-8c0f5e54971e" providerId="ADAL" clId="{0C57DEC6-B1D2-4B22-BE29-0F36CDC5DD17}" dt="2018-12-13T20:37:01.660" v="232"/>
        <pc:sldMkLst>
          <pc:docMk/>
          <pc:sldMk cId="937500735" sldId="339"/>
        </pc:sldMkLst>
        <pc:spChg chg="add del">
          <ac:chgData name="DAVIS, KARA" userId="78a42f17-7ded-414f-b6af-8c0f5e54971e" providerId="ADAL" clId="{0C57DEC6-B1D2-4B22-BE29-0F36CDC5DD17}" dt="2018-12-13T20:37:01.660" v="232"/>
          <ac:spMkLst>
            <pc:docMk/>
            <pc:sldMk cId="937500735" sldId="339"/>
            <ac:spMk id="10" creationId="{0482A7D0-DB09-4EBA-8D52-E6A5934B668D}"/>
          </ac:spMkLst>
        </pc:spChg>
        <pc:spChg chg="add del">
          <ac:chgData name="DAVIS, KARA" userId="78a42f17-7ded-414f-b6af-8c0f5e54971e" providerId="ADAL" clId="{0C57DEC6-B1D2-4B22-BE29-0F36CDC5DD17}" dt="2018-12-13T20:37:01.660" v="232"/>
          <ac:spMkLst>
            <pc:docMk/>
            <pc:sldMk cId="937500735" sldId="339"/>
            <ac:spMk id="12" creationId="{1A3688C8-DFCE-4CCD-BCF0-5FB239E5072D}"/>
          </ac:spMkLst>
        </pc:spChg>
        <pc:spChg chg="add del">
          <ac:chgData name="DAVIS, KARA" userId="78a42f17-7ded-414f-b6af-8c0f5e54971e" providerId="ADAL" clId="{0C57DEC6-B1D2-4B22-BE29-0F36CDC5DD17}" dt="2018-12-13T20:37:01.660" v="232"/>
          <ac:spMkLst>
            <pc:docMk/>
            <pc:sldMk cId="937500735" sldId="339"/>
            <ac:spMk id="16" creationId="{8482FDCF-45F3-40F1-8751-19B7AFB3CFCE}"/>
          </ac:spMkLst>
        </pc:spChg>
        <pc:cxnChg chg="add del">
          <ac:chgData name="DAVIS, KARA" userId="78a42f17-7ded-414f-b6af-8c0f5e54971e" providerId="ADAL" clId="{0C57DEC6-B1D2-4B22-BE29-0F36CDC5DD17}" dt="2018-12-13T20:37:01.660" v="232"/>
          <ac:cxnSpMkLst>
            <pc:docMk/>
            <pc:sldMk cId="937500735" sldId="339"/>
            <ac:cxnSpMk id="14" creationId="{D598FBE3-48D2-40A2-B7E6-F485834C8213}"/>
          </ac:cxnSpMkLst>
        </pc:cxnChg>
      </pc:sldChg>
      <pc:sldChg chg="addSp delSp modSp delDesignElem">
        <pc:chgData name="DAVIS, KARA" userId="78a42f17-7ded-414f-b6af-8c0f5e54971e" providerId="ADAL" clId="{0C57DEC6-B1D2-4B22-BE29-0F36CDC5DD17}" dt="2018-12-13T20:41:31.296" v="280" actId="207"/>
        <pc:sldMkLst>
          <pc:docMk/>
          <pc:sldMk cId="483559417" sldId="341"/>
        </pc:sldMkLst>
        <pc:spChg chg="mod">
          <ac:chgData name="DAVIS, KARA" userId="78a42f17-7ded-414f-b6af-8c0f5e54971e" providerId="ADAL" clId="{0C57DEC6-B1D2-4B22-BE29-0F36CDC5DD17}" dt="2018-12-13T20:41:31.296" v="280" actId="207"/>
          <ac:spMkLst>
            <pc:docMk/>
            <pc:sldMk cId="483559417" sldId="341"/>
            <ac:spMk id="7" creationId="{57B3041E-E356-4D89-A803-D2DFA9F1E3A9}"/>
          </ac:spMkLst>
        </pc:spChg>
        <pc:spChg chg="add del">
          <ac:chgData name="DAVIS, KARA" userId="78a42f17-7ded-414f-b6af-8c0f5e54971e" providerId="ADAL" clId="{0C57DEC6-B1D2-4B22-BE29-0F36CDC5DD17}" dt="2018-12-13T20:37:01.660" v="232"/>
          <ac:spMkLst>
            <pc:docMk/>
            <pc:sldMk cId="483559417" sldId="341"/>
            <ac:spMk id="12" creationId="{867D4867-5BA7-4462-B2F6-A23F4A622AA7}"/>
          </ac:spMkLst>
        </pc:spChg>
      </pc:sldChg>
      <pc:sldChg chg="addSp delSp modSp delDesignElem">
        <pc:chgData name="DAVIS, KARA" userId="78a42f17-7ded-414f-b6af-8c0f5e54971e" providerId="ADAL" clId="{0C57DEC6-B1D2-4B22-BE29-0F36CDC5DD17}" dt="2018-12-13T20:41:35.703" v="281" actId="207"/>
        <pc:sldMkLst>
          <pc:docMk/>
          <pc:sldMk cId="433573492" sldId="342"/>
        </pc:sldMkLst>
        <pc:spChg chg="add del">
          <ac:chgData name="DAVIS, KARA" userId="78a42f17-7ded-414f-b6af-8c0f5e54971e" providerId="ADAL" clId="{0C57DEC6-B1D2-4B22-BE29-0F36CDC5DD17}" dt="2018-12-13T20:37:01.660" v="232"/>
          <ac:spMkLst>
            <pc:docMk/>
            <pc:sldMk cId="433573492" sldId="342"/>
            <ac:spMk id="9" creationId="{01D0AF59-99C3-4251-AB9A-C966C6AD4400}"/>
          </ac:spMkLst>
        </pc:spChg>
        <pc:spChg chg="add del">
          <ac:chgData name="DAVIS, KARA" userId="78a42f17-7ded-414f-b6af-8c0f5e54971e" providerId="ADAL" clId="{0C57DEC6-B1D2-4B22-BE29-0F36CDC5DD17}" dt="2018-12-13T20:37:01.660" v="232"/>
          <ac:spMkLst>
            <pc:docMk/>
            <pc:sldMk cId="433573492" sldId="342"/>
            <ac:spMk id="11" creationId="{1855405F-37A2-4869-9154-F8BE3BECE6C3}"/>
          </ac:spMkLst>
        </pc:spChg>
        <pc:graphicFrameChg chg="mod">
          <ac:chgData name="DAVIS, KARA" userId="78a42f17-7ded-414f-b6af-8c0f5e54971e" providerId="ADAL" clId="{0C57DEC6-B1D2-4B22-BE29-0F36CDC5DD17}" dt="2018-12-13T20:41:35.703" v="281" actId="207"/>
          <ac:graphicFrameMkLst>
            <pc:docMk/>
            <pc:sldMk cId="433573492" sldId="342"/>
            <ac:graphicFrameMk id="4" creationId="{8D876D40-6FC6-4B3C-9316-7C099BF510AE}"/>
          </ac:graphicFrameMkLst>
        </pc:graphicFrameChg>
      </pc:sldChg>
      <pc:sldChg chg="addSp delSp modSp delDesignElem">
        <pc:chgData name="DAVIS, KARA" userId="78a42f17-7ded-414f-b6af-8c0f5e54971e" providerId="ADAL" clId="{0C57DEC6-B1D2-4B22-BE29-0F36CDC5DD17}" dt="2018-12-13T20:41:41.384" v="282" actId="207"/>
        <pc:sldMkLst>
          <pc:docMk/>
          <pc:sldMk cId="3155910416" sldId="343"/>
        </pc:sldMkLst>
        <pc:spChg chg="add del">
          <ac:chgData name="DAVIS, KARA" userId="78a42f17-7ded-414f-b6af-8c0f5e54971e" providerId="ADAL" clId="{0C57DEC6-B1D2-4B22-BE29-0F36CDC5DD17}" dt="2018-12-13T20:37:01.660" v="232"/>
          <ac:spMkLst>
            <pc:docMk/>
            <pc:sldMk cId="3155910416" sldId="343"/>
            <ac:spMk id="10" creationId="{61B91595-DF01-4E8B-80BF-B812BA9BFDB5}"/>
          </ac:spMkLst>
        </pc:spChg>
        <pc:spChg chg="add del">
          <ac:chgData name="DAVIS, KARA" userId="78a42f17-7ded-414f-b6af-8c0f5e54971e" providerId="ADAL" clId="{0C57DEC6-B1D2-4B22-BE29-0F36CDC5DD17}" dt="2018-12-13T20:37:01.660" v="232"/>
          <ac:spMkLst>
            <pc:docMk/>
            <pc:sldMk cId="3155910416" sldId="343"/>
            <ac:spMk id="12" creationId="{8AC533DD-1CF6-4A33-852D-3877441533AB}"/>
          </ac:spMkLst>
        </pc:spChg>
        <pc:graphicFrameChg chg="mod">
          <ac:chgData name="DAVIS, KARA" userId="78a42f17-7ded-414f-b6af-8c0f5e54971e" providerId="ADAL" clId="{0C57DEC6-B1D2-4B22-BE29-0F36CDC5DD17}" dt="2018-12-13T20:41:41.384" v="282" actId="207"/>
          <ac:graphicFrameMkLst>
            <pc:docMk/>
            <pc:sldMk cId="3155910416" sldId="343"/>
            <ac:graphicFrameMk id="4" creationId="{0874E930-FCCC-4042-95CB-DD2C4B26F638}"/>
          </ac:graphicFrameMkLst>
        </pc:graphicFrameChg>
      </pc:sldChg>
      <pc:sldChg chg="addSp delSp delDesignElem">
        <pc:chgData name="DAVIS, KARA" userId="78a42f17-7ded-414f-b6af-8c0f5e54971e" providerId="ADAL" clId="{0C57DEC6-B1D2-4B22-BE29-0F36CDC5DD17}" dt="2018-12-13T20:37:01.660" v="232"/>
        <pc:sldMkLst>
          <pc:docMk/>
          <pc:sldMk cId="4081365275" sldId="344"/>
        </pc:sldMkLst>
        <pc:spChg chg="add del">
          <ac:chgData name="DAVIS, KARA" userId="78a42f17-7ded-414f-b6af-8c0f5e54971e" providerId="ADAL" clId="{0C57DEC6-B1D2-4B22-BE29-0F36CDC5DD17}" dt="2018-12-13T20:37:01.660" v="232"/>
          <ac:spMkLst>
            <pc:docMk/>
            <pc:sldMk cId="4081365275" sldId="344"/>
            <ac:spMk id="10" creationId="{01D0AF59-99C3-4251-AB9A-C966C6AD4400}"/>
          </ac:spMkLst>
        </pc:spChg>
        <pc:spChg chg="add del">
          <ac:chgData name="DAVIS, KARA" userId="78a42f17-7ded-414f-b6af-8c0f5e54971e" providerId="ADAL" clId="{0C57DEC6-B1D2-4B22-BE29-0F36CDC5DD17}" dt="2018-12-13T20:37:01.660" v="232"/>
          <ac:spMkLst>
            <pc:docMk/>
            <pc:sldMk cId="4081365275" sldId="344"/>
            <ac:spMk id="12"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4131135912" sldId="345"/>
        </pc:sldMkLst>
        <pc:spChg chg="add del">
          <ac:chgData name="DAVIS, KARA" userId="78a42f17-7ded-414f-b6af-8c0f5e54971e" providerId="ADAL" clId="{0C57DEC6-B1D2-4B22-BE29-0F36CDC5DD17}" dt="2018-12-13T20:37:01.660" v="232"/>
          <ac:spMkLst>
            <pc:docMk/>
            <pc:sldMk cId="4131135912" sldId="345"/>
            <ac:spMk id="10" creationId="{01D0AF59-99C3-4251-AB9A-C966C6AD4400}"/>
          </ac:spMkLst>
        </pc:spChg>
        <pc:spChg chg="add del">
          <ac:chgData name="DAVIS, KARA" userId="78a42f17-7ded-414f-b6af-8c0f5e54971e" providerId="ADAL" clId="{0C57DEC6-B1D2-4B22-BE29-0F36CDC5DD17}" dt="2018-12-13T20:37:01.660" v="232"/>
          <ac:spMkLst>
            <pc:docMk/>
            <pc:sldMk cId="4131135912" sldId="345"/>
            <ac:spMk id="12"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1799713558" sldId="346"/>
        </pc:sldMkLst>
        <pc:spChg chg="add del">
          <ac:chgData name="DAVIS, KARA" userId="78a42f17-7ded-414f-b6af-8c0f5e54971e" providerId="ADAL" clId="{0C57DEC6-B1D2-4B22-BE29-0F36CDC5DD17}" dt="2018-12-13T20:37:01.660" v="232"/>
          <ac:spMkLst>
            <pc:docMk/>
            <pc:sldMk cId="1799713558" sldId="346"/>
            <ac:spMk id="7" creationId="{0482A7D0-DB09-4EBA-8D52-E6A5934B668D}"/>
          </ac:spMkLst>
        </pc:spChg>
        <pc:spChg chg="add del">
          <ac:chgData name="DAVIS, KARA" userId="78a42f17-7ded-414f-b6af-8c0f5e54971e" providerId="ADAL" clId="{0C57DEC6-B1D2-4B22-BE29-0F36CDC5DD17}" dt="2018-12-13T20:37:01.660" v="232"/>
          <ac:spMkLst>
            <pc:docMk/>
            <pc:sldMk cId="1799713558" sldId="346"/>
            <ac:spMk id="8" creationId="{1A3688C8-DFCE-4CCD-BCF0-5FB239E5072D}"/>
          </ac:spMkLst>
        </pc:spChg>
        <pc:spChg chg="add del">
          <ac:chgData name="DAVIS, KARA" userId="78a42f17-7ded-414f-b6af-8c0f5e54971e" providerId="ADAL" clId="{0C57DEC6-B1D2-4B22-BE29-0F36CDC5DD17}" dt="2018-12-13T20:37:01.660" v="232"/>
          <ac:spMkLst>
            <pc:docMk/>
            <pc:sldMk cId="1799713558" sldId="346"/>
            <ac:spMk id="11" creationId="{8482FDCF-45F3-40F1-8751-19B7AFB3CFCE}"/>
          </ac:spMkLst>
        </pc:spChg>
        <pc:cxnChg chg="add del">
          <ac:chgData name="DAVIS, KARA" userId="78a42f17-7ded-414f-b6af-8c0f5e54971e" providerId="ADAL" clId="{0C57DEC6-B1D2-4B22-BE29-0F36CDC5DD17}" dt="2018-12-13T20:37:01.660" v="232"/>
          <ac:cxnSpMkLst>
            <pc:docMk/>
            <pc:sldMk cId="1799713558" sldId="346"/>
            <ac:cxnSpMk id="9" creationId="{D598FBE3-48D2-40A2-B7E6-F485834C8213}"/>
          </ac:cxnSpMkLst>
        </pc:cxnChg>
      </pc:sldChg>
      <pc:sldChg chg="addSp delSp delDesignElem">
        <pc:chgData name="DAVIS, KARA" userId="78a42f17-7ded-414f-b6af-8c0f5e54971e" providerId="ADAL" clId="{0C57DEC6-B1D2-4B22-BE29-0F36CDC5DD17}" dt="2018-12-13T20:37:01.660" v="232"/>
        <pc:sldMkLst>
          <pc:docMk/>
          <pc:sldMk cId="1472180017" sldId="347"/>
        </pc:sldMkLst>
        <pc:spChg chg="add del">
          <ac:chgData name="DAVIS, KARA" userId="78a42f17-7ded-414f-b6af-8c0f5e54971e" providerId="ADAL" clId="{0C57DEC6-B1D2-4B22-BE29-0F36CDC5DD17}" dt="2018-12-13T20:37:01.660" v="232"/>
          <ac:spMkLst>
            <pc:docMk/>
            <pc:sldMk cId="1472180017" sldId="347"/>
            <ac:spMk id="7" creationId="{1855405F-37A2-4869-9154-F8BE3BECE6C3}"/>
          </ac:spMkLst>
        </pc:spChg>
        <pc:spChg chg="add del">
          <ac:chgData name="DAVIS, KARA" userId="78a42f17-7ded-414f-b6af-8c0f5e54971e" providerId="ADAL" clId="{0C57DEC6-B1D2-4B22-BE29-0F36CDC5DD17}" dt="2018-12-13T20:37:01.660" v="232"/>
          <ac:spMkLst>
            <pc:docMk/>
            <pc:sldMk cId="1472180017" sldId="347"/>
            <ac:spMk id="10" creationId="{01D0AF59-99C3-4251-AB9A-C966C6AD4400}"/>
          </ac:spMkLst>
        </pc:spChg>
      </pc:sldChg>
      <pc:sldChg chg="addSp delSp delDesignElem">
        <pc:chgData name="DAVIS, KARA" userId="78a42f17-7ded-414f-b6af-8c0f5e54971e" providerId="ADAL" clId="{0C57DEC6-B1D2-4B22-BE29-0F36CDC5DD17}" dt="2018-12-13T20:37:01.660" v="232"/>
        <pc:sldMkLst>
          <pc:docMk/>
          <pc:sldMk cId="2360028249" sldId="348"/>
        </pc:sldMkLst>
        <pc:spChg chg="add del">
          <ac:chgData name="DAVIS, KARA" userId="78a42f17-7ded-414f-b6af-8c0f5e54971e" providerId="ADAL" clId="{0C57DEC6-B1D2-4B22-BE29-0F36CDC5DD17}" dt="2018-12-13T20:37:01.660" v="232"/>
          <ac:spMkLst>
            <pc:docMk/>
            <pc:sldMk cId="2360028249" sldId="348"/>
            <ac:spMk id="11" creationId="{01D0AF59-99C3-4251-AB9A-C966C6AD4400}"/>
          </ac:spMkLst>
        </pc:spChg>
        <pc:spChg chg="add del">
          <ac:chgData name="DAVIS, KARA" userId="78a42f17-7ded-414f-b6af-8c0f5e54971e" providerId="ADAL" clId="{0C57DEC6-B1D2-4B22-BE29-0F36CDC5DD17}" dt="2018-12-13T20:37:01.660" v="232"/>
          <ac:spMkLst>
            <pc:docMk/>
            <pc:sldMk cId="2360028249" sldId="348"/>
            <ac:spMk id="13"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2471769307" sldId="349"/>
        </pc:sldMkLst>
        <pc:spChg chg="add del">
          <ac:chgData name="DAVIS, KARA" userId="78a42f17-7ded-414f-b6af-8c0f5e54971e" providerId="ADAL" clId="{0C57DEC6-B1D2-4B22-BE29-0F36CDC5DD17}" dt="2018-12-13T20:37:01.660" v="232"/>
          <ac:spMkLst>
            <pc:docMk/>
            <pc:sldMk cId="2471769307" sldId="349"/>
            <ac:spMk id="10" creationId="{01D0AF59-99C3-4251-AB9A-C966C6AD4400}"/>
          </ac:spMkLst>
        </pc:spChg>
        <pc:spChg chg="add del">
          <ac:chgData name="DAVIS, KARA" userId="78a42f17-7ded-414f-b6af-8c0f5e54971e" providerId="ADAL" clId="{0C57DEC6-B1D2-4B22-BE29-0F36CDC5DD17}" dt="2018-12-13T20:37:01.660" v="232"/>
          <ac:spMkLst>
            <pc:docMk/>
            <pc:sldMk cId="2471769307" sldId="349"/>
            <ac:spMk id="12"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2775148632" sldId="350"/>
        </pc:sldMkLst>
        <pc:spChg chg="add del">
          <ac:chgData name="DAVIS, KARA" userId="78a42f17-7ded-414f-b6af-8c0f5e54971e" providerId="ADAL" clId="{0C57DEC6-B1D2-4B22-BE29-0F36CDC5DD17}" dt="2018-12-13T20:37:01.660" v="232"/>
          <ac:spMkLst>
            <pc:docMk/>
            <pc:sldMk cId="2775148632" sldId="350"/>
            <ac:spMk id="11" creationId="{01D0AF59-99C3-4251-AB9A-C966C6AD4400}"/>
          </ac:spMkLst>
        </pc:spChg>
        <pc:spChg chg="add del">
          <ac:chgData name="DAVIS, KARA" userId="78a42f17-7ded-414f-b6af-8c0f5e54971e" providerId="ADAL" clId="{0C57DEC6-B1D2-4B22-BE29-0F36CDC5DD17}" dt="2018-12-13T20:37:01.660" v="232"/>
          <ac:spMkLst>
            <pc:docMk/>
            <pc:sldMk cId="2775148632" sldId="350"/>
            <ac:spMk id="13"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2451595826" sldId="351"/>
        </pc:sldMkLst>
        <pc:spChg chg="add del">
          <ac:chgData name="DAVIS, KARA" userId="78a42f17-7ded-414f-b6af-8c0f5e54971e" providerId="ADAL" clId="{0C57DEC6-B1D2-4B22-BE29-0F36CDC5DD17}" dt="2018-12-13T20:37:01.660" v="232"/>
          <ac:spMkLst>
            <pc:docMk/>
            <pc:sldMk cId="2451595826" sldId="351"/>
            <ac:spMk id="10" creationId="{01D0AF59-99C3-4251-AB9A-C966C6AD4400}"/>
          </ac:spMkLst>
        </pc:spChg>
        <pc:spChg chg="add del">
          <ac:chgData name="DAVIS, KARA" userId="78a42f17-7ded-414f-b6af-8c0f5e54971e" providerId="ADAL" clId="{0C57DEC6-B1D2-4B22-BE29-0F36CDC5DD17}" dt="2018-12-13T20:37:01.660" v="232"/>
          <ac:spMkLst>
            <pc:docMk/>
            <pc:sldMk cId="2451595826" sldId="351"/>
            <ac:spMk id="12" creationId="{1855405F-37A2-4869-9154-F8BE3BECE6C3}"/>
          </ac:spMkLst>
        </pc:spChg>
      </pc:sldChg>
      <pc:sldChg chg="addSp delSp delDesignElem">
        <pc:chgData name="DAVIS, KARA" userId="78a42f17-7ded-414f-b6af-8c0f5e54971e" providerId="ADAL" clId="{0C57DEC6-B1D2-4B22-BE29-0F36CDC5DD17}" dt="2018-12-13T20:37:01.660" v="232"/>
        <pc:sldMkLst>
          <pc:docMk/>
          <pc:sldMk cId="572679210" sldId="352"/>
        </pc:sldMkLst>
        <pc:spChg chg="add del">
          <ac:chgData name="DAVIS, KARA" userId="78a42f17-7ded-414f-b6af-8c0f5e54971e" providerId="ADAL" clId="{0C57DEC6-B1D2-4B22-BE29-0F36CDC5DD17}" dt="2018-12-13T20:37:01.660" v="232"/>
          <ac:spMkLst>
            <pc:docMk/>
            <pc:sldMk cId="572679210" sldId="352"/>
            <ac:spMk id="24" creationId="{01D0AF59-99C3-4251-AB9A-C966C6AD4400}"/>
          </ac:spMkLst>
        </pc:spChg>
        <pc:spChg chg="add del">
          <ac:chgData name="DAVIS, KARA" userId="78a42f17-7ded-414f-b6af-8c0f5e54971e" providerId="ADAL" clId="{0C57DEC6-B1D2-4B22-BE29-0F36CDC5DD17}" dt="2018-12-13T20:37:01.660" v="232"/>
          <ac:spMkLst>
            <pc:docMk/>
            <pc:sldMk cId="572679210" sldId="352"/>
            <ac:spMk id="26" creationId="{1855405F-37A2-4869-9154-F8BE3BECE6C3}"/>
          </ac:spMkLst>
        </pc:spChg>
      </pc:sldChg>
      <pc:sldChg chg="addSp delSp modSp delDesignElem">
        <pc:chgData name="DAVIS, KARA" userId="78a42f17-7ded-414f-b6af-8c0f5e54971e" providerId="ADAL" clId="{0C57DEC6-B1D2-4B22-BE29-0F36CDC5DD17}" dt="2018-12-13T20:38:41.175" v="248" actId="207"/>
        <pc:sldMkLst>
          <pc:docMk/>
          <pc:sldMk cId="2886508436" sldId="354"/>
        </pc:sldMkLst>
        <pc:spChg chg="add del">
          <ac:chgData name="DAVIS, KARA" userId="78a42f17-7ded-414f-b6af-8c0f5e54971e" providerId="ADAL" clId="{0C57DEC6-B1D2-4B22-BE29-0F36CDC5DD17}" dt="2018-12-13T20:37:01.660" v="232"/>
          <ac:spMkLst>
            <pc:docMk/>
            <pc:sldMk cId="2886508436" sldId="354"/>
            <ac:spMk id="11" creationId="{01D0AF59-99C3-4251-AB9A-C966C6AD4400}"/>
          </ac:spMkLst>
        </pc:spChg>
        <pc:spChg chg="add del">
          <ac:chgData name="DAVIS, KARA" userId="78a42f17-7ded-414f-b6af-8c0f5e54971e" providerId="ADAL" clId="{0C57DEC6-B1D2-4B22-BE29-0F36CDC5DD17}" dt="2018-12-13T20:37:01.660" v="232"/>
          <ac:spMkLst>
            <pc:docMk/>
            <pc:sldMk cId="2886508436" sldId="354"/>
            <ac:spMk id="13" creationId="{1855405F-37A2-4869-9154-F8BE3BECE6C3}"/>
          </ac:spMkLst>
        </pc:spChg>
        <pc:graphicFrameChg chg="mod">
          <ac:chgData name="DAVIS, KARA" userId="78a42f17-7ded-414f-b6af-8c0f5e54971e" providerId="ADAL" clId="{0C57DEC6-B1D2-4B22-BE29-0F36CDC5DD17}" dt="2018-12-13T20:38:41.175" v="248" actId="207"/>
          <ac:graphicFrameMkLst>
            <pc:docMk/>
            <pc:sldMk cId="2886508436" sldId="354"/>
            <ac:graphicFrameMk id="6" creationId="{57542E6C-611B-496B-9013-592C65DC1876}"/>
          </ac:graphicFrameMkLst>
        </pc:graphicFrameChg>
      </pc:sldChg>
      <pc:sldChg chg="addSp delSp modSp delDesignElem">
        <pc:chgData name="DAVIS, KARA" userId="78a42f17-7ded-414f-b6af-8c0f5e54971e" providerId="ADAL" clId="{0C57DEC6-B1D2-4B22-BE29-0F36CDC5DD17}" dt="2018-12-13T20:38:15.646" v="242" actId="207"/>
        <pc:sldMkLst>
          <pc:docMk/>
          <pc:sldMk cId="43531666" sldId="356"/>
        </pc:sldMkLst>
        <pc:spChg chg="add del">
          <ac:chgData name="DAVIS, KARA" userId="78a42f17-7ded-414f-b6af-8c0f5e54971e" providerId="ADAL" clId="{0C57DEC6-B1D2-4B22-BE29-0F36CDC5DD17}" dt="2018-12-13T20:37:01.660" v="232"/>
          <ac:spMkLst>
            <pc:docMk/>
            <pc:sldMk cId="43531666" sldId="356"/>
            <ac:spMk id="10" creationId="{01D0AF59-99C3-4251-AB9A-C966C6AD4400}"/>
          </ac:spMkLst>
        </pc:spChg>
        <pc:spChg chg="add del">
          <ac:chgData name="DAVIS, KARA" userId="78a42f17-7ded-414f-b6af-8c0f5e54971e" providerId="ADAL" clId="{0C57DEC6-B1D2-4B22-BE29-0F36CDC5DD17}" dt="2018-12-13T20:37:01.660" v="232"/>
          <ac:spMkLst>
            <pc:docMk/>
            <pc:sldMk cId="43531666" sldId="356"/>
            <ac:spMk id="12" creationId="{1855405F-37A2-4869-9154-F8BE3BECE6C3}"/>
          </ac:spMkLst>
        </pc:spChg>
        <pc:graphicFrameChg chg="mod">
          <ac:chgData name="DAVIS, KARA" userId="78a42f17-7ded-414f-b6af-8c0f5e54971e" providerId="ADAL" clId="{0C57DEC6-B1D2-4B22-BE29-0F36CDC5DD17}" dt="2018-12-13T20:38:15.646" v="242" actId="207"/>
          <ac:graphicFrameMkLst>
            <pc:docMk/>
            <pc:sldMk cId="43531666" sldId="356"/>
            <ac:graphicFrameMk id="5" creationId="{248A66A7-8F3A-4F4E-9B87-1569D13B096C}"/>
          </ac:graphicFrameMkLst>
        </pc:graphicFrameChg>
      </pc:sldChg>
      <pc:sldChg chg="addSp delSp modSp delDesignElem">
        <pc:chgData name="DAVIS, KARA" userId="78a42f17-7ded-414f-b6af-8c0f5e54971e" providerId="ADAL" clId="{0C57DEC6-B1D2-4B22-BE29-0F36CDC5DD17}" dt="2018-12-13T20:38:18.831" v="243" actId="207"/>
        <pc:sldMkLst>
          <pc:docMk/>
          <pc:sldMk cId="483039321" sldId="357"/>
        </pc:sldMkLst>
        <pc:spChg chg="add del">
          <ac:chgData name="DAVIS, KARA" userId="78a42f17-7ded-414f-b6af-8c0f5e54971e" providerId="ADAL" clId="{0C57DEC6-B1D2-4B22-BE29-0F36CDC5DD17}" dt="2018-12-13T20:37:01.660" v="232"/>
          <ac:spMkLst>
            <pc:docMk/>
            <pc:sldMk cId="483039321" sldId="357"/>
            <ac:spMk id="11" creationId="{01D0AF59-99C3-4251-AB9A-C966C6AD4400}"/>
          </ac:spMkLst>
        </pc:spChg>
        <pc:spChg chg="add del">
          <ac:chgData name="DAVIS, KARA" userId="78a42f17-7ded-414f-b6af-8c0f5e54971e" providerId="ADAL" clId="{0C57DEC6-B1D2-4B22-BE29-0F36CDC5DD17}" dt="2018-12-13T20:37:01.660" v="232"/>
          <ac:spMkLst>
            <pc:docMk/>
            <pc:sldMk cId="483039321" sldId="357"/>
            <ac:spMk id="13" creationId="{1855405F-37A2-4869-9154-F8BE3BECE6C3}"/>
          </ac:spMkLst>
        </pc:spChg>
        <pc:graphicFrameChg chg="mod">
          <ac:chgData name="DAVIS, KARA" userId="78a42f17-7ded-414f-b6af-8c0f5e54971e" providerId="ADAL" clId="{0C57DEC6-B1D2-4B22-BE29-0F36CDC5DD17}" dt="2018-12-13T20:38:18.831" v="243" actId="207"/>
          <ac:graphicFrameMkLst>
            <pc:docMk/>
            <pc:sldMk cId="483039321" sldId="357"/>
            <ac:graphicFrameMk id="6" creationId="{CC5AD29F-8069-4D46-B058-90CF8911E5F1}"/>
          </ac:graphicFrameMkLst>
        </pc:graphicFrameChg>
      </pc:sldChg>
      <pc:sldChg chg="addSp delSp modSp delDesignElem">
        <pc:chgData name="DAVIS, KARA" userId="78a42f17-7ded-414f-b6af-8c0f5e54971e" providerId="ADAL" clId="{0C57DEC6-B1D2-4B22-BE29-0F36CDC5DD17}" dt="2018-12-13T20:38:23.928" v="244" actId="207"/>
        <pc:sldMkLst>
          <pc:docMk/>
          <pc:sldMk cId="797515426" sldId="358"/>
        </pc:sldMkLst>
        <pc:spChg chg="add del">
          <ac:chgData name="DAVIS, KARA" userId="78a42f17-7ded-414f-b6af-8c0f5e54971e" providerId="ADAL" clId="{0C57DEC6-B1D2-4B22-BE29-0F36CDC5DD17}" dt="2018-12-13T20:37:01.660" v="232"/>
          <ac:spMkLst>
            <pc:docMk/>
            <pc:sldMk cId="797515426" sldId="358"/>
            <ac:spMk id="10" creationId="{01D0AF59-99C3-4251-AB9A-C966C6AD4400}"/>
          </ac:spMkLst>
        </pc:spChg>
        <pc:spChg chg="add del">
          <ac:chgData name="DAVIS, KARA" userId="78a42f17-7ded-414f-b6af-8c0f5e54971e" providerId="ADAL" clId="{0C57DEC6-B1D2-4B22-BE29-0F36CDC5DD17}" dt="2018-12-13T20:37:01.660" v="232"/>
          <ac:spMkLst>
            <pc:docMk/>
            <pc:sldMk cId="797515426" sldId="358"/>
            <ac:spMk id="12" creationId="{1855405F-37A2-4869-9154-F8BE3BECE6C3}"/>
          </ac:spMkLst>
        </pc:spChg>
        <pc:graphicFrameChg chg="mod">
          <ac:chgData name="DAVIS, KARA" userId="78a42f17-7ded-414f-b6af-8c0f5e54971e" providerId="ADAL" clId="{0C57DEC6-B1D2-4B22-BE29-0F36CDC5DD17}" dt="2018-12-13T20:38:23.928" v="244" actId="207"/>
          <ac:graphicFrameMkLst>
            <pc:docMk/>
            <pc:sldMk cId="797515426" sldId="358"/>
            <ac:graphicFrameMk id="5" creationId="{CEC7DD57-233D-4D09-981D-0F5005EA04EA}"/>
          </ac:graphicFrameMkLst>
        </pc:graphicFrameChg>
      </pc:sldChg>
      <pc:sldChg chg="addSp delSp modSp delDesignElem">
        <pc:chgData name="DAVIS, KARA" userId="78a42f17-7ded-414f-b6af-8c0f5e54971e" providerId="ADAL" clId="{0C57DEC6-B1D2-4B22-BE29-0F36CDC5DD17}" dt="2018-12-13T20:38:28.496" v="245" actId="207"/>
        <pc:sldMkLst>
          <pc:docMk/>
          <pc:sldMk cId="4164371558" sldId="359"/>
        </pc:sldMkLst>
        <pc:spChg chg="add del">
          <ac:chgData name="DAVIS, KARA" userId="78a42f17-7ded-414f-b6af-8c0f5e54971e" providerId="ADAL" clId="{0C57DEC6-B1D2-4B22-BE29-0F36CDC5DD17}" dt="2018-12-13T20:37:01.660" v="232"/>
          <ac:spMkLst>
            <pc:docMk/>
            <pc:sldMk cId="4164371558" sldId="359"/>
            <ac:spMk id="10" creationId="{01D0AF59-99C3-4251-AB9A-C966C6AD4400}"/>
          </ac:spMkLst>
        </pc:spChg>
        <pc:spChg chg="add del">
          <ac:chgData name="DAVIS, KARA" userId="78a42f17-7ded-414f-b6af-8c0f5e54971e" providerId="ADAL" clId="{0C57DEC6-B1D2-4B22-BE29-0F36CDC5DD17}" dt="2018-12-13T20:37:01.660" v="232"/>
          <ac:spMkLst>
            <pc:docMk/>
            <pc:sldMk cId="4164371558" sldId="359"/>
            <ac:spMk id="12" creationId="{1855405F-37A2-4869-9154-F8BE3BECE6C3}"/>
          </ac:spMkLst>
        </pc:spChg>
        <pc:graphicFrameChg chg="mod">
          <ac:chgData name="DAVIS, KARA" userId="78a42f17-7ded-414f-b6af-8c0f5e54971e" providerId="ADAL" clId="{0C57DEC6-B1D2-4B22-BE29-0F36CDC5DD17}" dt="2018-12-13T20:38:28.496" v="245" actId="207"/>
          <ac:graphicFrameMkLst>
            <pc:docMk/>
            <pc:sldMk cId="4164371558" sldId="359"/>
            <ac:graphicFrameMk id="5" creationId="{A939F1A7-5DE0-4EBB-A2D5-8F31683676A3}"/>
          </ac:graphicFrameMkLst>
        </pc:graphicFrameChg>
      </pc:sldChg>
      <pc:sldChg chg="addSp delSp modSp delDesignElem">
        <pc:chgData name="DAVIS, KARA" userId="78a42f17-7ded-414f-b6af-8c0f5e54971e" providerId="ADAL" clId="{0C57DEC6-B1D2-4B22-BE29-0F36CDC5DD17}" dt="2018-12-13T20:38:33.361" v="247" actId="207"/>
        <pc:sldMkLst>
          <pc:docMk/>
          <pc:sldMk cId="322114628" sldId="360"/>
        </pc:sldMkLst>
        <pc:spChg chg="add del">
          <ac:chgData name="DAVIS, KARA" userId="78a42f17-7ded-414f-b6af-8c0f5e54971e" providerId="ADAL" clId="{0C57DEC6-B1D2-4B22-BE29-0F36CDC5DD17}" dt="2018-12-13T20:37:01.660" v="232"/>
          <ac:spMkLst>
            <pc:docMk/>
            <pc:sldMk cId="322114628" sldId="360"/>
            <ac:spMk id="10" creationId="{01D0AF59-99C3-4251-AB9A-C966C6AD4400}"/>
          </ac:spMkLst>
        </pc:spChg>
        <pc:spChg chg="add del">
          <ac:chgData name="DAVIS, KARA" userId="78a42f17-7ded-414f-b6af-8c0f5e54971e" providerId="ADAL" clId="{0C57DEC6-B1D2-4B22-BE29-0F36CDC5DD17}" dt="2018-12-13T20:37:01.660" v="232"/>
          <ac:spMkLst>
            <pc:docMk/>
            <pc:sldMk cId="322114628" sldId="360"/>
            <ac:spMk id="12" creationId="{1855405F-37A2-4869-9154-F8BE3BECE6C3}"/>
          </ac:spMkLst>
        </pc:spChg>
        <pc:graphicFrameChg chg="mod">
          <ac:chgData name="DAVIS, KARA" userId="78a42f17-7ded-414f-b6af-8c0f5e54971e" providerId="ADAL" clId="{0C57DEC6-B1D2-4B22-BE29-0F36CDC5DD17}" dt="2018-12-13T20:38:33.361" v="247" actId="207"/>
          <ac:graphicFrameMkLst>
            <pc:docMk/>
            <pc:sldMk cId="322114628" sldId="360"/>
            <ac:graphicFrameMk id="5" creationId="{973BD60A-5505-4123-9F87-9FEE1A9DC55E}"/>
          </ac:graphicFrameMkLst>
        </pc:graphicFrameChg>
      </pc:sldChg>
      <pc:sldChg chg="addSp delSp modSp delDesignElem">
        <pc:chgData name="DAVIS, KARA" userId="78a42f17-7ded-414f-b6af-8c0f5e54971e" providerId="ADAL" clId="{0C57DEC6-B1D2-4B22-BE29-0F36CDC5DD17}" dt="2018-12-13T20:37:32.278" v="235" actId="207"/>
        <pc:sldMkLst>
          <pc:docMk/>
          <pc:sldMk cId="3560955861" sldId="361"/>
        </pc:sldMkLst>
        <pc:spChg chg="mod">
          <ac:chgData name="DAVIS, KARA" userId="78a42f17-7ded-414f-b6af-8c0f5e54971e" providerId="ADAL" clId="{0C57DEC6-B1D2-4B22-BE29-0F36CDC5DD17}" dt="2018-12-13T20:37:32.278" v="235" actId="207"/>
          <ac:spMkLst>
            <pc:docMk/>
            <pc:sldMk cId="3560955861" sldId="361"/>
            <ac:spMk id="4" creationId="{9B516D21-79A2-41AD-AF7F-7B2E749F0E9A}"/>
          </ac:spMkLst>
        </pc:spChg>
        <pc:spChg chg="add del">
          <ac:chgData name="DAVIS, KARA" userId="78a42f17-7ded-414f-b6af-8c0f5e54971e" providerId="ADAL" clId="{0C57DEC6-B1D2-4B22-BE29-0F36CDC5DD17}" dt="2018-12-13T20:37:01.660" v="232"/>
          <ac:spMkLst>
            <pc:docMk/>
            <pc:sldMk cId="3560955861" sldId="361"/>
            <ac:spMk id="9" creationId="{2A8AA5BC-4F7A-4226-8F99-6D824B226A97}"/>
          </ac:spMkLst>
        </pc:spChg>
        <pc:spChg chg="add del">
          <ac:chgData name="DAVIS, KARA" userId="78a42f17-7ded-414f-b6af-8c0f5e54971e" providerId="ADAL" clId="{0C57DEC6-B1D2-4B22-BE29-0F36CDC5DD17}" dt="2018-12-13T20:37:01.660" v="232"/>
          <ac:spMkLst>
            <pc:docMk/>
            <pc:sldMk cId="3560955861" sldId="361"/>
            <ac:spMk id="11" creationId="{3E5445C6-DD42-4979-86FF-03730E8C6DB0}"/>
          </ac:spMkLst>
        </pc:spChg>
        <pc:cxnChg chg="add del">
          <ac:chgData name="DAVIS, KARA" userId="78a42f17-7ded-414f-b6af-8c0f5e54971e" providerId="ADAL" clId="{0C57DEC6-B1D2-4B22-BE29-0F36CDC5DD17}" dt="2018-12-13T20:37:01.660" v="232"/>
          <ac:cxnSpMkLst>
            <pc:docMk/>
            <pc:sldMk cId="3560955861" sldId="361"/>
            <ac:cxnSpMk id="13" creationId="{45000665-DFC7-417E-8FD7-516A0F15C975}"/>
          </ac:cxnSpMkLst>
        </pc:cxnChg>
      </pc:sldChg>
      <pc:sldChg chg="addSp delSp modSp delDesignElem">
        <pc:chgData name="DAVIS, KARA" userId="78a42f17-7ded-414f-b6af-8c0f5e54971e" providerId="ADAL" clId="{0C57DEC6-B1D2-4B22-BE29-0F36CDC5DD17}" dt="2018-12-13T20:37:20.107" v="234" actId="207"/>
        <pc:sldMkLst>
          <pc:docMk/>
          <pc:sldMk cId="2656727351" sldId="362"/>
        </pc:sldMkLst>
        <pc:spChg chg="mod">
          <ac:chgData name="DAVIS, KARA" userId="78a42f17-7ded-414f-b6af-8c0f5e54971e" providerId="ADAL" clId="{0C57DEC6-B1D2-4B22-BE29-0F36CDC5DD17}" dt="2018-12-13T20:37:20.107" v="234" actId="207"/>
          <ac:spMkLst>
            <pc:docMk/>
            <pc:sldMk cId="2656727351" sldId="362"/>
            <ac:spMk id="4" creationId="{9B516D21-79A2-41AD-AF7F-7B2E749F0E9A}"/>
          </ac:spMkLst>
        </pc:spChg>
        <pc:spChg chg="add del">
          <ac:chgData name="DAVIS, KARA" userId="78a42f17-7ded-414f-b6af-8c0f5e54971e" providerId="ADAL" clId="{0C57DEC6-B1D2-4B22-BE29-0F36CDC5DD17}" dt="2018-12-13T20:37:01.660" v="232"/>
          <ac:spMkLst>
            <pc:docMk/>
            <pc:sldMk cId="2656727351" sldId="362"/>
            <ac:spMk id="12" creationId="{2A8AA5BC-4F7A-4226-8F99-6D824B226A97}"/>
          </ac:spMkLst>
        </pc:spChg>
        <pc:spChg chg="add del">
          <ac:chgData name="DAVIS, KARA" userId="78a42f17-7ded-414f-b6af-8c0f5e54971e" providerId="ADAL" clId="{0C57DEC6-B1D2-4B22-BE29-0F36CDC5DD17}" dt="2018-12-13T20:37:01.660" v="232"/>
          <ac:spMkLst>
            <pc:docMk/>
            <pc:sldMk cId="2656727351" sldId="362"/>
            <ac:spMk id="14" creationId="{3E5445C6-DD42-4979-86FF-03730E8C6DB0}"/>
          </ac:spMkLst>
        </pc:spChg>
        <pc:cxnChg chg="add del">
          <ac:chgData name="DAVIS, KARA" userId="78a42f17-7ded-414f-b6af-8c0f5e54971e" providerId="ADAL" clId="{0C57DEC6-B1D2-4B22-BE29-0F36CDC5DD17}" dt="2018-12-13T20:37:01.660" v="232"/>
          <ac:cxnSpMkLst>
            <pc:docMk/>
            <pc:sldMk cId="2656727351" sldId="362"/>
            <ac:cxnSpMk id="16" creationId="{45000665-DFC7-417E-8FD7-516A0F15C975}"/>
          </ac:cxnSpMkLst>
        </pc:cxnChg>
      </pc:sldChg>
    </pc:docChg>
  </pc:docChgLst>
  <pc:docChgLst>
    <pc:chgData name="DAVIS, KARA" userId="78a42f17-7ded-414f-b6af-8c0f5e54971e" providerId="ADAL" clId="{E816217F-B870-40A4-BFED-9A9B5E1B64B0}"/>
    <pc:docChg chg="addSld delSld modSld">
      <pc:chgData name="DAVIS, KARA" userId="78a42f17-7ded-414f-b6af-8c0f5e54971e" providerId="ADAL" clId="{E816217F-B870-40A4-BFED-9A9B5E1B64B0}" dt="2018-12-14T21:09:02.428" v="18" actId="2696"/>
      <pc:docMkLst>
        <pc:docMk/>
      </pc:docMkLst>
      <pc:sldChg chg="delSp modSp add setBg delDesignElem">
        <pc:chgData name="DAVIS, KARA" userId="78a42f17-7ded-414f-b6af-8c0f5e54971e" providerId="ADAL" clId="{E816217F-B870-40A4-BFED-9A9B5E1B64B0}" dt="2018-12-14T20:58:56.160" v="11" actId="207"/>
        <pc:sldMkLst>
          <pc:docMk/>
          <pc:sldMk cId="2628237310" sldId="363"/>
        </pc:sldMkLst>
        <pc:spChg chg="mod">
          <ac:chgData name="DAVIS, KARA" userId="78a42f17-7ded-414f-b6af-8c0f5e54971e" providerId="ADAL" clId="{E816217F-B870-40A4-BFED-9A9B5E1B64B0}" dt="2018-12-14T20:58:56.160" v="11" actId="207"/>
          <ac:spMkLst>
            <pc:docMk/>
            <pc:sldMk cId="2628237310" sldId="363"/>
            <ac:spMk id="2" creationId="{F45B7B2C-84D9-48A4-BAD0-815C9D730533}"/>
          </ac:spMkLst>
        </pc:spChg>
        <pc:spChg chg="del">
          <ac:chgData name="DAVIS, KARA" userId="78a42f17-7ded-414f-b6af-8c0f5e54971e" providerId="ADAL" clId="{E816217F-B870-40A4-BFED-9A9B5E1B64B0}" dt="2018-12-14T20:58:53.447" v="10"/>
          <ac:spMkLst>
            <pc:docMk/>
            <pc:sldMk cId="2628237310" sldId="363"/>
            <ac:spMk id="10" creationId="{AB45A142-4255-493C-8284-5D566C121B10}"/>
          </ac:spMkLst>
        </pc:spChg>
        <pc:cxnChg chg="del">
          <ac:chgData name="DAVIS, KARA" userId="78a42f17-7ded-414f-b6af-8c0f5e54971e" providerId="ADAL" clId="{E816217F-B870-40A4-BFED-9A9B5E1B64B0}" dt="2018-12-14T20:58:53.447" v="10"/>
          <ac:cxnSpMkLst>
            <pc:docMk/>
            <pc:sldMk cId="2628237310" sldId="363"/>
            <ac:cxnSpMk id="12" creationId="{38FB9660-F42F-4313-BBC4-47C007FE484C}"/>
          </ac:cxnSpMkLst>
        </pc:cxnChg>
      </pc:sldChg>
      <pc:sldChg chg="delSp modSp add setBg delDesignElem">
        <pc:chgData name="DAVIS, KARA" userId="78a42f17-7ded-414f-b6af-8c0f5e54971e" providerId="ADAL" clId="{E816217F-B870-40A4-BFED-9A9B5E1B64B0}" dt="2018-12-14T20:59:04.881" v="14" actId="207"/>
        <pc:sldMkLst>
          <pc:docMk/>
          <pc:sldMk cId="1584413529" sldId="364"/>
        </pc:sldMkLst>
        <pc:spChg chg="mod">
          <ac:chgData name="DAVIS, KARA" userId="78a42f17-7ded-414f-b6af-8c0f5e54971e" providerId="ADAL" clId="{E816217F-B870-40A4-BFED-9A9B5E1B64B0}" dt="2018-12-14T20:59:04.881" v="14" actId="207"/>
          <ac:spMkLst>
            <pc:docMk/>
            <pc:sldMk cId="1584413529" sldId="364"/>
            <ac:spMk id="2" creationId="{B99A0995-5778-44E6-A64E-92976CF71474}"/>
          </ac:spMkLst>
        </pc:spChg>
        <pc:spChg chg="del">
          <ac:chgData name="DAVIS, KARA" userId="78a42f17-7ded-414f-b6af-8c0f5e54971e" providerId="ADAL" clId="{E816217F-B870-40A4-BFED-9A9B5E1B64B0}" dt="2018-12-14T20:58:53.447" v="10"/>
          <ac:spMkLst>
            <pc:docMk/>
            <pc:sldMk cId="1584413529" sldId="364"/>
            <ac:spMk id="10" creationId="{AB45A142-4255-493C-8284-5D566C121B10}"/>
          </ac:spMkLst>
        </pc:spChg>
        <pc:cxnChg chg="del">
          <ac:chgData name="DAVIS, KARA" userId="78a42f17-7ded-414f-b6af-8c0f5e54971e" providerId="ADAL" clId="{E816217F-B870-40A4-BFED-9A9B5E1B64B0}" dt="2018-12-14T20:58:53.447" v="10"/>
          <ac:cxnSpMkLst>
            <pc:docMk/>
            <pc:sldMk cId="1584413529" sldId="364"/>
            <ac:cxnSpMk id="12" creationId="{38FB9660-F42F-4313-BBC4-47C007FE484C}"/>
          </ac:cxnSpMkLst>
        </pc:cxnChg>
      </pc:sldChg>
      <pc:sldChg chg="delSp modSp add setBg delDesignElem">
        <pc:chgData name="DAVIS, KARA" userId="78a42f17-7ded-414f-b6af-8c0f5e54971e" providerId="ADAL" clId="{E816217F-B870-40A4-BFED-9A9B5E1B64B0}" dt="2018-12-14T20:59:13.137" v="16" actId="207"/>
        <pc:sldMkLst>
          <pc:docMk/>
          <pc:sldMk cId="153025671" sldId="365"/>
        </pc:sldMkLst>
        <pc:spChg chg="mod">
          <ac:chgData name="DAVIS, KARA" userId="78a42f17-7ded-414f-b6af-8c0f5e54971e" providerId="ADAL" clId="{E816217F-B870-40A4-BFED-9A9B5E1B64B0}" dt="2018-12-14T20:59:09.985" v="15" actId="207"/>
          <ac:spMkLst>
            <pc:docMk/>
            <pc:sldMk cId="153025671" sldId="365"/>
            <ac:spMk id="2" creationId="{DC704466-ECCD-4526-ADAE-0A349283AEA8}"/>
          </ac:spMkLst>
        </pc:spChg>
        <pc:spChg chg="mod">
          <ac:chgData name="DAVIS, KARA" userId="78a42f17-7ded-414f-b6af-8c0f5e54971e" providerId="ADAL" clId="{E816217F-B870-40A4-BFED-9A9B5E1B64B0}" dt="2018-12-14T20:59:13.137" v="16" actId="207"/>
          <ac:spMkLst>
            <pc:docMk/>
            <pc:sldMk cId="153025671" sldId="365"/>
            <ac:spMk id="5" creationId="{C8CD25E4-EE33-4B28-AD97-3F4DD0556435}"/>
          </ac:spMkLst>
        </pc:spChg>
        <pc:spChg chg="del">
          <ac:chgData name="DAVIS, KARA" userId="78a42f17-7ded-414f-b6af-8c0f5e54971e" providerId="ADAL" clId="{E816217F-B870-40A4-BFED-9A9B5E1B64B0}" dt="2018-12-14T20:58:53.447" v="10"/>
          <ac:spMkLst>
            <pc:docMk/>
            <pc:sldMk cId="153025671" sldId="365"/>
            <ac:spMk id="10" creationId="{AB45A142-4255-493C-8284-5D566C121B10}"/>
          </ac:spMkLst>
        </pc:spChg>
        <pc:cxnChg chg="del">
          <ac:chgData name="DAVIS, KARA" userId="78a42f17-7ded-414f-b6af-8c0f5e54971e" providerId="ADAL" clId="{E816217F-B870-40A4-BFED-9A9B5E1B64B0}" dt="2018-12-14T20:58:53.447" v="10"/>
          <ac:cxnSpMkLst>
            <pc:docMk/>
            <pc:sldMk cId="153025671" sldId="365"/>
            <ac:cxnSpMk id="12" creationId="{38FB9660-F42F-4313-BBC4-47C007FE484C}"/>
          </ac:cxnSpMkLst>
        </pc:cxnChg>
      </pc:sldChg>
      <pc:sldChg chg="delSp modSp add setBg delDesignElem">
        <pc:chgData name="DAVIS, KARA" userId="78a42f17-7ded-414f-b6af-8c0f5e54971e" providerId="ADAL" clId="{E816217F-B870-40A4-BFED-9A9B5E1B64B0}" dt="2018-12-14T20:59:01.743" v="13" actId="207"/>
        <pc:sldMkLst>
          <pc:docMk/>
          <pc:sldMk cId="2085641646" sldId="366"/>
        </pc:sldMkLst>
        <pc:spChg chg="mod">
          <ac:chgData name="DAVIS, KARA" userId="78a42f17-7ded-414f-b6af-8c0f5e54971e" providerId="ADAL" clId="{E816217F-B870-40A4-BFED-9A9B5E1B64B0}" dt="2018-12-14T20:58:59.741" v="12" actId="207"/>
          <ac:spMkLst>
            <pc:docMk/>
            <pc:sldMk cId="2085641646" sldId="366"/>
            <ac:spMk id="2" creationId="{D4244550-F4D9-4519-BA6B-8EDB3D955F75}"/>
          </ac:spMkLst>
        </pc:spChg>
        <pc:spChg chg="mod">
          <ac:chgData name="DAVIS, KARA" userId="78a42f17-7ded-414f-b6af-8c0f5e54971e" providerId="ADAL" clId="{E816217F-B870-40A4-BFED-9A9B5E1B64B0}" dt="2018-12-14T20:59:01.743" v="13" actId="207"/>
          <ac:spMkLst>
            <pc:docMk/>
            <pc:sldMk cId="2085641646" sldId="366"/>
            <ac:spMk id="8" creationId="{24748A0F-809E-411C-A447-38DCA84FE12E}"/>
          </ac:spMkLst>
        </pc:spChg>
        <pc:spChg chg="del">
          <ac:chgData name="DAVIS, KARA" userId="78a42f17-7ded-414f-b6af-8c0f5e54971e" providerId="ADAL" clId="{E816217F-B870-40A4-BFED-9A9B5E1B64B0}" dt="2018-12-14T20:58:53.447" v="10"/>
          <ac:spMkLst>
            <pc:docMk/>
            <pc:sldMk cId="2085641646" sldId="366"/>
            <ac:spMk id="10" creationId="{AB45A142-4255-493C-8284-5D566C121B10}"/>
          </ac:spMkLst>
        </pc:spChg>
        <pc:cxnChg chg="del">
          <ac:chgData name="DAVIS, KARA" userId="78a42f17-7ded-414f-b6af-8c0f5e54971e" providerId="ADAL" clId="{E816217F-B870-40A4-BFED-9A9B5E1B64B0}" dt="2018-12-14T20:58:53.447" v="10"/>
          <ac:cxnSpMkLst>
            <pc:docMk/>
            <pc:sldMk cId="2085641646" sldId="366"/>
            <ac:cxnSpMk id="12" creationId="{38FB9660-F42F-4313-BBC4-47C007FE484C}"/>
          </ac:cxnSpMkLst>
        </pc:cxnChg>
      </pc:sldChg>
    </pc:docChg>
  </pc:docChgLst>
  <pc:docChgLst>
    <pc:chgData name="KARA DAVIS" userId="78a42f17-7ded-414f-b6af-8c0f5e54971e" providerId="ADAL" clId="{D0334AE6-2642-45B0-9638-20B0AEC7ABCE}"/>
    <pc:docChg chg="custSel addSld delSld modSld">
      <pc:chgData name="KARA DAVIS" userId="78a42f17-7ded-414f-b6af-8c0f5e54971e" providerId="ADAL" clId="{D0334AE6-2642-45B0-9638-20B0AEC7ABCE}" dt="2019-01-02T19:57:58.015" v="107" actId="20577"/>
      <pc:docMkLst>
        <pc:docMk/>
      </pc:docMkLst>
      <pc:sldChg chg="modSp">
        <pc:chgData name="KARA DAVIS" userId="78a42f17-7ded-414f-b6af-8c0f5e54971e" providerId="ADAL" clId="{D0334AE6-2642-45B0-9638-20B0AEC7ABCE}" dt="2019-01-02T19:52:12.223" v="105" actId="20577"/>
        <pc:sldMkLst>
          <pc:docMk/>
          <pc:sldMk cId="2768211549" sldId="315"/>
        </pc:sldMkLst>
        <pc:graphicFrameChg chg="modGraphic">
          <ac:chgData name="KARA DAVIS" userId="78a42f17-7ded-414f-b6af-8c0f5e54971e" providerId="ADAL" clId="{D0334AE6-2642-45B0-9638-20B0AEC7ABCE}" dt="2019-01-02T19:52:12.223" v="105" actId="20577"/>
          <ac:graphicFrameMkLst>
            <pc:docMk/>
            <pc:sldMk cId="2768211549" sldId="315"/>
            <ac:graphicFrameMk id="4" creationId="{D29B2DDF-096E-444B-831D-B4F230ED3ACE}"/>
          </ac:graphicFrameMkLst>
        </pc:graphicFrameChg>
      </pc:sldChg>
      <pc:sldChg chg="modNotesTx">
        <pc:chgData name="KARA DAVIS" userId="78a42f17-7ded-414f-b6af-8c0f5e54971e" providerId="ADAL" clId="{D0334AE6-2642-45B0-9638-20B0AEC7ABCE}" dt="2019-01-02T19:57:58.015" v="107" actId="20577"/>
        <pc:sldMkLst>
          <pc:docMk/>
          <pc:sldMk cId="4070631003" sldId="338"/>
        </pc:sldMkLst>
      </pc:sldChg>
      <pc:sldChg chg="del">
        <pc:chgData name="KARA DAVIS" userId="78a42f17-7ded-414f-b6af-8c0f5e54971e" providerId="ADAL" clId="{D0334AE6-2642-45B0-9638-20B0AEC7ABCE}" dt="2019-01-02T19:20:43.922" v="3" actId="2696"/>
        <pc:sldMkLst>
          <pc:docMk/>
          <pc:sldMk cId="1270793102" sldId="353"/>
        </pc:sldMkLst>
      </pc:sldChg>
      <pc:sldChg chg="del">
        <pc:chgData name="KARA DAVIS" userId="78a42f17-7ded-414f-b6af-8c0f5e54971e" providerId="ADAL" clId="{D0334AE6-2642-45B0-9638-20B0AEC7ABCE}" dt="2019-01-02T19:21:53.005" v="16" actId="2696"/>
        <pc:sldMkLst>
          <pc:docMk/>
          <pc:sldMk cId="3031985252" sldId="367"/>
        </pc:sldMkLst>
      </pc:sldChg>
      <pc:sldChg chg="del">
        <pc:chgData name="KARA DAVIS" userId="78a42f17-7ded-414f-b6af-8c0f5e54971e" providerId="ADAL" clId="{D0334AE6-2642-45B0-9638-20B0AEC7ABCE}" dt="2019-01-02T19:21:54.469" v="17" actId="2696"/>
        <pc:sldMkLst>
          <pc:docMk/>
          <pc:sldMk cId="1819004719" sldId="368"/>
        </pc:sldMkLst>
      </pc:sldChg>
      <pc:sldChg chg="delSp modSp add setBg delDesignElem">
        <pc:chgData name="KARA DAVIS" userId="78a42f17-7ded-414f-b6af-8c0f5e54971e" providerId="ADAL" clId="{D0334AE6-2642-45B0-9638-20B0AEC7ABCE}" dt="2019-01-02T19:20:41.147" v="2" actId="207"/>
        <pc:sldMkLst>
          <pc:docMk/>
          <pc:sldMk cId="3047162157" sldId="369"/>
        </pc:sldMkLst>
        <pc:spChg chg="mod">
          <ac:chgData name="KARA DAVIS" userId="78a42f17-7ded-414f-b6af-8c0f5e54971e" providerId="ADAL" clId="{D0334AE6-2642-45B0-9638-20B0AEC7ABCE}" dt="2019-01-02T19:20:41.147" v="2" actId="207"/>
          <ac:spMkLst>
            <pc:docMk/>
            <pc:sldMk cId="3047162157" sldId="369"/>
            <ac:spMk id="5" creationId="{5828CF23-59B5-4DD6-9915-4C10FAF4D3E2}"/>
          </ac:spMkLst>
        </pc:spChg>
        <pc:spChg chg="del">
          <ac:chgData name="KARA DAVIS" userId="78a42f17-7ded-414f-b6af-8c0f5e54971e" providerId="ADAL" clId="{D0334AE6-2642-45B0-9638-20B0AEC7ABCE}" dt="2019-01-02T19:20:35.269" v="1"/>
          <ac:spMkLst>
            <pc:docMk/>
            <pc:sldMk cId="3047162157" sldId="369"/>
            <ac:spMk id="16" creationId="{793EF0C2-EE57-40DD-B754-BF1477FABABB}"/>
          </ac:spMkLst>
        </pc:spChg>
      </pc:sldChg>
      <pc:sldChg chg="addSp delSp modSp add del setBg delDesignElem">
        <pc:chgData name="KARA DAVIS" userId="78a42f17-7ded-414f-b6af-8c0f5e54971e" providerId="ADAL" clId="{D0334AE6-2642-45B0-9638-20B0AEC7ABCE}" dt="2019-01-02T19:21:03.418" v="11" actId="207"/>
        <pc:sldMkLst>
          <pc:docMk/>
          <pc:sldMk cId="1469774624" sldId="370"/>
        </pc:sldMkLst>
        <pc:spChg chg="mod">
          <ac:chgData name="KARA DAVIS" userId="78a42f17-7ded-414f-b6af-8c0f5e54971e" providerId="ADAL" clId="{D0334AE6-2642-45B0-9638-20B0AEC7ABCE}" dt="2019-01-02T19:21:03.418" v="11" actId="207"/>
          <ac:spMkLst>
            <pc:docMk/>
            <pc:sldMk cId="1469774624" sldId="370"/>
            <ac:spMk id="2" creationId="{E05B56E7-9F7D-442B-BB99-B3DF30E13567}"/>
          </ac:spMkLst>
        </pc:spChg>
        <pc:spChg chg="add del">
          <ac:chgData name="KARA DAVIS" userId="78a42f17-7ded-414f-b6af-8c0f5e54971e" providerId="ADAL" clId="{D0334AE6-2642-45B0-9638-20B0AEC7ABCE}" dt="2019-01-02T19:20:58.961" v="10"/>
          <ac:spMkLst>
            <pc:docMk/>
            <pc:sldMk cId="1469774624" sldId="370"/>
            <ac:spMk id="7" creationId="{AB45A142-4255-493C-8284-5D566C121B10}"/>
          </ac:spMkLst>
        </pc:spChg>
        <pc:cxnChg chg="add del">
          <ac:chgData name="KARA DAVIS" userId="78a42f17-7ded-414f-b6af-8c0f5e54971e" providerId="ADAL" clId="{D0334AE6-2642-45B0-9638-20B0AEC7ABCE}" dt="2019-01-02T19:20:58.961" v="10"/>
          <ac:cxnSpMkLst>
            <pc:docMk/>
            <pc:sldMk cId="1469774624" sldId="370"/>
            <ac:cxnSpMk id="8" creationId="{38FB9660-F42F-4313-BBC4-47C007FE484C}"/>
          </ac:cxnSpMkLst>
        </pc:cxnChg>
      </pc:sldChg>
      <pc:sldChg chg="addSp delSp modSp add del setBg delDesignElem">
        <pc:chgData name="KARA DAVIS" userId="78a42f17-7ded-414f-b6af-8c0f5e54971e" providerId="ADAL" clId="{D0334AE6-2642-45B0-9638-20B0AEC7ABCE}" dt="2019-01-02T19:21:09.331" v="12" actId="207"/>
        <pc:sldMkLst>
          <pc:docMk/>
          <pc:sldMk cId="1728363651" sldId="371"/>
        </pc:sldMkLst>
        <pc:spChg chg="mod">
          <ac:chgData name="KARA DAVIS" userId="78a42f17-7ded-414f-b6af-8c0f5e54971e" providerId="ADAL" clId="{D0334AE6-2642-45B0-9638-20B0AEC7ABCE}" dt="2019-01-02T19:21:09.331" v="12" actId="207"/>
          <ac:spMkLst>
            <pc:docMk/>
            <pc:sldMk cId="1728363651" sldId="371"/>
            <ac:spMk id="2" creationId="{12C90008-EB37-4F63-ACEC-691739CD85DE}"/>
          </ac:spMkLst>
        </pc:spChg>
        <pc:spChg chg="add del">
          <ac:chgData name="KARA DAVIS" userId="78a42f17-7ded-414f-b6af-8c0f5e54971e" providerId="ADAL" clId="{D0334AE6-2642-45B0-9638-20B0AEC7ABCE}" dt="2019-01-02T19:20:58.961" v="10"/>
          <ac:spMkLst>
            <pc:docMk/>
            <pc:sldMk cId="1728363651" sldId="371"/>
            <ac:spMk id="12" creationId="{AB45A142-4255-493C-8284-5D566C121B10}"/>
          </ac:spMkLst>
        </pc:spChg>
        <pc:cxnChg chg="add del">
          <ac:chgData name="KARA DAVIS" userId="78a42f17-7ded-414f-b6af-8c0f5e54971e" providerId="ADAL" clId="{D0334AE6-2642-45B0-9638-20B0AEC7ABCE}" dt="2019-01-02T19:20:58.961" v="10"/>
          <ac:cxnSpMkLst>
            <pc:docMk/>
            <pc:sldMk cId="1728363651" sldId="371"/>
            <ac:cxnSpMk id="11" creationId="{38FB9660-F42F-4313-BBC4-47C007FE484C}"/>
          </ac:cxnSpMkLst>
        </pc:cxnChg>
      </pc:sldChg>
      <pc:sldChg chg="add setBg">
        <pc:chgData name="KARA DAVIS" userId="78a42f17-7ded-414f-b6af-8c0f5e54971e" providerId="ADAL" clId="{D0334AE6-2642-45B0-9638-20B0AEC7ABCE}" dt="2019-01-02T19:21:50.992" v="15"/>
        <pc:sldMkLst>
          <pc:docMk/>
          <pc:sldMk cId="2017085783" sldId="372"/>
        </pc:sldMkLst>
      </pc:sldChg>
      <pc:sldChg chg="add del setBg">
        <pc:chgData name="KARA DAVIS" userId="78a42f17-7ded-414f-b6af-8c0f5e54971e" providerId="ADAL" clId="{D0334AE6-2642-45B0-9638-20B0AEC7ABCE}" dt="2019-01-02T19:21:46.604" v="14"/>
        <pc:sldMkLst>
          <pc:docMk/>
          <pc:sldMk cId="3293241195" sldId="372"/>
        </pc:sldMkLst>
      </pc:sldChg>
      <pc:sldChg chg="add setBg modNotesTx">
        <pc:chgData name="KARA DAVIS" userId="78a42f17-7ded-414f-b6af-8c0f5e54971e" providerId="ADAL" clId="{D0334AE6-2642-45B0-9638-20B0AEC7ABCE}" dt="2019-01-02T19:22:25.288" v="104" actId="20577"/>
        <pc:sldMkLst>
          <pc:docMk/>
          <pc:sldMk cId="3291070942" sldId="373"/>
        </pc:sldMkLst>
      </pc:sldChg>
      <pc:sldChg chg="add del setBg">
        <pc:chgData name="KARA DAVIS" userId="78a42f17-7ded-414f-b6af-8c0f5e54971e" providerId="ADAL" clId="{D0334AE6-2642-45B0-9638-20B0AEC7ABCE}" dt="2019-01-02T19:21:46.604" v="14"/>
        <pc:sldMkLst>
          <pc:docMk/>
          <pc:sldMk cId="3698628867" sldId="37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26.xml"/><Relationship Id="rId1" Type="http://schemas.microsoft.com/office/2011/relationships/chartStyle" Target="style26.xml"/></Relationships>
</file>

<file path=ppt/charts/_rels/chart24.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27.xml"/><Relationship Id="rId1" Type="http://schemas.microsoft.com/office/2011/relationships/chartStyle" Target="style27.xml"/></Relationships>
</file>

<file path=ppt/charts/_rels/chart25.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28.xml"/><Relationship Id="rId1" Type="http://schemas.microsoft.com/office/2011/relationships/chartStyle" Target="style28.xml"/></Relationships>
</file>

<file path=ppt/charts/_rels/chart26.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29.xml"/><Relationship Id="rId1" Type="http://schemas.microsoft.com/office/2011/relationships/chartStyle" Target="style29.xml"/></Relationships>
</file>

<file path=ppt/charts/_rels/chart27.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30.xml"/><Relationship Id="rId1" Type="http://schemas.microsoft.com/office/2011/relationships/chartStyle" Target="style30.xml"/></Relationships>
</file>

<file path=ppt/charts/_rels/chart28.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31.xml"/><Relationship Id="rId1" Type="http://schemas.microsoft.com/office/2011/relationships/chartStyle" Target="style31.xml"/></Relationships>
</file>

<file path=ppt/charts/_rels/chart29.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32.xml"/><Relationship Id="rId1" Type="http://schemas.microsoft.com/office/2011/relationships/chartStyle" Target="style32.xml"/></Relationships>
</file>

<file path=ppt/charts/_rels/chart3.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33.xml"/><Relationship Id="rId1" Type="http://schemas.microsoft.com/office/2011/relationships/chartStyle" Target="style33.xml"/></Relationships>
</file>

<file path=ppt/charts/_rels/chart31.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34.xml"/><Relationship Id="rId1" Type="http://schemas.microsoft.com/office/2011/relationships/chartStyle" Target="style34.xml"/></Relationships>
</file>

<file path=ppt/charts/_rels/chart32.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35.xml"/><Relationship Id="rId1" Type="http://schemas.microsoft.com/office/2011/relationships/chartStyle" Target="style35.xml"/></Relationships>
</file>

<file path=ppt/charts/_rels/chart33.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36.xml"/><Relationship Id="rId1" Type="http://schemas.microsoft.com/office/2011/relationships/chartStyle" Target="style36.xml"/></Relationships>
</file>

<file path=ppt/charts/_rels/chart34.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37.xml"/><Relationship Id="rId1" Type="http://schemas.microsoft.com/office/2011/relationships/chartStyle" Target="style37.xml"/></Relationships>
</file>

<file path=ppt/charts/_rels/chart35.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38.xml"/><Relationship Id="rId1" Type="http://schemas.microsoft.com/office/2011/relationships/chartStyle" Target="style38.xml"/></Relationships>
</file>

<file path=ppt/charts/_rels/chart36.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39.xml"/><Relationship Id="rId1" Type="http://schemas.microsoft.com/office/2011/relationships/chartStyle" Target="style39.xml"/></Relationships>
</file>

<file path=ppt/charts/_rels/chart37.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40.xml"/><Relationship Id="rId1" Type="http://schemas.microsoft.com/office/2011/relationships/chartStyle" Target="style40.xml"/></Relationships>
</file>

<file path=ppt/charts/_rels/chart38.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41.xml"/><Relationship Id="rId1" Type="http://schemas.microsoft.com/office/2011/relationships/chartStyle" Target="style41.xml"/></Relationships>
</file>

<file path=ppt/charts/_rels/chart39.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42.xml"/><Relationship Id="rId1" Type="http://schemas.microsoft.com/office/2011/relationships/chartStyle" Target="style42.xml"/></Relationships>
</file>

<file path=ppt/charts/_rels/chart4.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43.xml"/><Relationship Id="rId1" Type="http://schemas.microsoft.com/office/2011/relationships/chartStyle" Target="style43.xml"/></Relationships>
</file>

<file path=ppt/charts/_rels/chart41.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44.xml"/><Relationship Id="rId1" Type="http://schemas.microsoft.com/office/2011/relationships/chartStyle" Target="style44.xml"/></Relationships>
</file>

<file path=ppt/charts/_rels/chart42.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45.xml"/><Relationship Id="rId1" Type="http://schemas.microsoft.com/office/2011/relationships/chartStyle" Target="style45.xml"/></Relationships>
</file>

<file path=ppt/charts/_rels/chart43.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46.xml"/><Relationship Id="rId1" Type="http://schemas.microsoft.com/office/2011/relationships/chartStyle" Target="style46.xml"/></Relationships>
</file>

<file path=ppt/charts/_rels/chart44.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47.xml"/><Relationship Id="rId1" Type="http://schemas.microsoft.com/office/2011/relationships/chartStyle" Target="style47.xml"/></Relationships>
</file>

<file path=ppt/charts/_rels/chart45.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48.xml"/><Relationship Id="rId1" Type="http://schemas.microsoft.com/office/2011/relationships/chartStyle" Target="style48.xml"/></Relationships>
</file>

<file path=ppt/charts/_rels/chart46.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49.xml"/><Relationship Id="rId1" Type="http://schemas.microsoft.com/office/2011/relationships/chartStyle" Target="style49.xml"/></Relationships>
</file>

<file path=ppt/charts/_rels/chart47.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50.xml"/><Relationship Id="rId1" Type="http://schemas.microsoft.com/office/2011/relationships/chartStyle" Target="style50.xml"/></Relationships>
</file>

<file path=ppt/charts/_rels/chart48.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51.xml"/><Relationship Id="rId1" Type="http://schemas.microsoft.com/office/2011/relationships/chartStyle" Target="style51.xml"/></Relationships>
</file>

<file path=ppt/charts/_rels/chart49.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52.xml"/><Relationship Id="rId1" Type="http://schemas.microsoft.com/office/2011/relationships/chartStyle" Target="style52.xml"/></Relationships>
</file>

<file path=ppt/charts/_rels/chart5.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6.xml"/><Relationship Id="rId1" Type="http://schemas.microsoft.com/office/2011/relationships/chartStyle" Target="style6.xml"/></Relationships>
</file>

<file path=ppt/charts/_rels/chart50.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53.xml"/><Relationship Id="rId1" Type="http://schemas.microsoft.com/office/2011/relationships/chartStyle" Target="style53.xml"/></Relationships>
</file>

<file path=ppt/charts/_rels/chart51.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54.xml"/><Relationship Id="rId1" Type="http://schemas.microsoft.com/office/2011/relationships/chartStyle" Target="style54.xml"/></Relationships>
</file>

<file path=ppt/charts/_rels/chart52.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55.xml"/><Relationship Id="rId1" Type="http://schemas.microsoft.com/office/2011/relationships/chartStyle" Target="style55.xml"/></Relationships>
</file>

<file path=ppt/charts/_rels/chart53.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56.xml"/><Relationship Id="rId1" Type="http://schemas.microsoft.com/office/2011/relationships/chartStyle" Target="style56.xml"/></Relationships>
</file>

<file path=ppt/charts/_rels/chart54.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Data%20for%20Report.Greenville.xlsx" TargetMode="External"/><Relationship Id="rId2" Type="http://schemas.microsoft.com/office/2011/relationships/chartColorStyle" Target="colors57.xml"/><Relationship Id="rId1" Type="http://schemas.microsoft.com/office/2011/relationships/chartStyle" Target="style57.xml"/></Relationships>
</file>

<file path=ppt/charts/_rels/chart6.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emailuscupstateedu-my.sharepoint.com/personal/kferguson_uscupstate_edu/Documents/Files%20for%20MSI/Greenville%20Community%20Indicators.Fall%202018/SC%20Ready%20data.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emailuscupstateedu-my.sharepoint.com/personal/kferguson_uscupstate_edu/Documents/Files%20for%20MSI/Greenville%20Community%20Indicators.Fall%202018/SC%20Ready%20data.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4.xml"/><Relationship Id="rId2" Type="http://schemas.microsoft.com/office/2011/relationships/chartStyle" Target="style24.xml"/><Relationship Id="rId1" Type="http://schemas.openxmlformats.org/officeDocument/2006/relationships/oleObject" Target="https://emailuscupstateedu-my.sharepoint.com/personal/kferguson_uscupstate_edu/Documents/Files%20for%20MSI/Greenville%20Community%20Indicators.Fall%202018/Data%20for%20Report.Greenville.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25.xml"/><Relationship Id="rId2" Type="http://schemas.microsoft.com/office/2011/relationships/chartStyle" Target="style25.xml"/><Relationship Id="rId1" Type="http://schemas.openxmlformats.org/officeDocument/2006/relationships/oleObject" Target="https://emailuscupstateedu-my.sharepoint.com/personal/kferguson_uscupstate_edu/Documents/Files%20for%20MSI/Greenville%20Community%20Indicators.Fall%202018/Data%20for%20Report.Greenvil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none" baseline="0">
                <a:solidFill>
                  <a:schemeClr val="bg1"/>
                </a:solidFill>
                <a:latin typeface="+mn-lt"/>
                <a:ea typeface="+mn-ea"/>
                <a:cs typeface="+mn-cs"/>
              </a:defRPr>
            </a:pPr>
            <a:r>
              <a:rPr lang="en-US"/>
              <a:t>Greenville County Total Population</a:t>
            </a:r>
          </a:p>
          <a:p>
            <a:pPr>
              <a:defRPr/>
            </a:pPr>
            <a:r>
              <a:rPr lang="en-US"/>
              <a:t>2013-2017</a:t>
            </a:r>
          </a:p>
        </c:rich>
      </c:tx>
      <c:overlay val="0"/>
      <c:spPr>
        <a:noFill/>
        <a:ln>
          <a:noFill/>
        </a:ln>
        <a:effectLst/>
      </c:spPr>
      <c:txPr>
        <a:bodyPr rot="0" spcFirstLastPara="1" vertOverflow="ellipsis" vert="horz" wrap="square" anchor="ctr" anchorCtr="1"/>
        <a:lstStyle/>
        <a:p>
          <a:pPr>
            <a:defRPr sz="1920" b="1" i="0" u="none" strike="noStrike" kern="1200" cap="none"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'County Demographics'!$B$3:$C$3</c:f>
              <c:strCache>
                <c:ptCount val="2"/>
                <c:pt idx="0">
                  <c:v>Total Population</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'County Demographics'!$D$2:$H$2</c:f>
              <c:numCache>
                <c:formatCode>General</c:formatCode>
                <c:ptCount val="5"/>
                <c:pt idx="0">
                  <c:v>2013</c:v>
                </c:pt>
                <c:pt idx="1">
                  <c:v>2014</c:v>
                </c:pt>
                <c:pt idx="2">
                  <c:v>2015</c:v>
                </c:pt>
                <c:pt idx="3">
                  <c:v>2016</c:v>
                </c:pt>
                <c:pt idx="4">
                  <c:v>2017</c:v>
                </c:pt>
              </c:numCache>
            </c:numRef>
          </c:cat>
          <c:val>
            <c:numRef>
              <c:f>'County Demographics'!$D$3:$H$3</c:f>
              <c:numCache>
                <c:formatCode>_(* #,##0_);_(* \(#,##0\);_(* "-"??_);_(@_)</c:formatCode>
                <c:ptCount val="5"/>
                <c:pt idx="0">
                  <c:v>474266</c:v>
                </c:pt>
                <c:pt idx="1">
                  <c:v>482752</c:v>
                </c:pt>
                <c:pt idx="2">
                  <c:v>491863</c:v>
                </c:pt>
                <c:pt idx="3">
                  <c:v>498766</c:v>
                </c:pt>
                <c:pt idx="4">
                  <c:v>506837</c:v>
                </c:pt>
              </c:numCache>
            </c:numRef>
          </c:val>
          <c:smooth val="0"/>
          <c:extLst>
            <c:ext xmlns:c16="http://schemas.microsoft.com/office/drawing/2014/chart" uri="{C3380CC4-5D6E-409C-BE32-E72D297353CC}">
              <c16:uniqueId val="{00000000-C815-41DC-A1D7-E16A44F6B992}"/>
            </c:ext>
          </c:extLst>
        </c:ser>
        <c:dLbls>
          <c:dLblPos val="t"/>
          <c:showLegendKey val="0"/>
          <c:showVal val="1"/>
          <c:showCatName val="0"/>
          <c:showSerName val="0"/>
          <c:showPercent val="0"/>
          <c:showBubbleSize val="0"/>
        </c:dLbls>
        <c:smooth val="0"/>
        <c:axId val="143210240"/>
        <c:axId val="174824784"/>
      </c:lineChart>
      <c:catAx>
        <c:axId val="14321024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4824784"/>
        <c:crosses val="autoZero"/>
        <c:auto val="1"/>
        <c:lblAlgn val="ctr"/>
        <c:lblOffset val="100"/>
        <c:noMultiLvlLbl val="0"/>
      </c:catAx>
      <c:valAx>
        <c:axId val="17482478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43210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60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Percentage of 3rd Graders Meeting or Exceeding ELA Standard by School, 2018</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stacked"/>
        <c:varyColors val="0"/>
        <c:ser>
          <c:idx val="0"/>
          <c:order val="0"/>
          <c:tx>
            <c:strRef>
              <c:f>'[SC Ready data.xlsx]2018'!$G$37</c:f>
              <c:strCache>
                <c:ptCount val="1"/>
                <c:pt idx="0">
                  <c:v>Meeting</c:v>
                </c:pt>
              </c:strCache>
            </c:strRef>
          </c:tx>
          <c:spPr>
            <a:gradFill rotWithShape="1">
              <a:gsLst>
                <a:gs pos="0">
                  <a:schemeClr val="accent4">
                    <a:shade val="76000"/>
                    <a:satMod val="103000"/>
                    <a:lumMod val="102000"/>
                    <a:tint val="94000"/>
                  </a:schemeClr>
                </a:gs>
                <a:gs pos="50000">
                  <a:schemeClr val="accent4">
                    <a:shade val="76000"/>
                    <a:satMod val="110000"/>
                    <a:lumMod val="100000"/>
                    <a:shade val="100000"/>
                  </a:schemeClr>
                </a:gs>
                <a:gs pos="100000">
                  <a:schemeClr val="accent4">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'[SC Ready data.xlsx]2018'!$F$38:$F$54</c:f>
              <c:strCache>
                <c:ptCount val="17"/>
                <c:pt idx="0">
                  <c:v>Fork Shoals Elem</c:v>
                </c:pt>
                <c:pt idx="1">
                  <c:v>Fountain Inn Elem</c:v>
                </c:pt>
                <c:pt idx="2">
                  <c:v>Gateway Elem</c:v>
                </c:pt>
                <c:pt idx="3">
                  <c:v>Greenbrier Elem</c:v>
                </c:pt>
                <c:pt idx="4">
                  <c:v>Grove Elem</c:v>
                </c:pt>
                <c:pt idx="5">
                  <c:v>Heritage Elem</c:v>
                </c:pt>
                <c:pt idx="6">
                  <c:v>Hollis Academy</c:v>
                </c:pt>
                <c:pt idx="7">
                  <c:v>Lake Forest Elem</c:v>
                </c:pt>
                <c:pt idx="8">
                  <c:v>Mauldin Elem</c:v>
                </c:pt>
                <c:pt idx="9">
                  <c:v>Mitchell Road Elem</c:v>
                </c:pt>
                <c:pt idx="10">
                  <c:v>Monarch Elem.</c:v>
                </c:pt>
                <c:pt idx="11">
                  <c:v>Monaview Elem</c:v>
                </c:pt>
                <c:pt idx="12">
                  <c:v>Mountain View Elem</c:v>
                </c:pt>
                <c:pt idx="13">
                  <c:v>Oakview Elem</c:v>
                </c:pt>
                <c:pt idx="14">
                  <c:v>Paris Elem</c:v>
                </c:pt>
                <c:pt idx="15">
                  <c:v>Pelham Road Elem</c:v>
                </c:pt>
                <c:pt idx="16">
                  <c:v>Plain Elem</c:v>
                </c:pt>
              </c:strCache>
            </c:strRef>
          </c:cat>
          <c:val>
            <c:numRef>
              <c:f>'[SC Ready data.xlsx]2018'!$G$38:$G$54</c:f>
              <c:numCache>
                <c:formatCode>0.0%</c:formatCode>
                <c:ptCount val="17"/>
                <c:pt idx="0">
                  <c:v>0.436</c:v>
                </c:pt>
                <c:pt idx="1">
                  <c:v>0.248</c:v>
                </c:pt>
                <c:pt idx="2">
                  <c:v>0.29899999999999999</c:v>
                </c:pt>
                <c:pt idx="3">
                  <c:v>0.34100000000000003</c:v>
                </c:pt>
                <c:pt idx="4">
                  <c:v>0.24600000000000002</c:v>
                </c:pt>
                <c:pt idx="5">
                  <c:v>0.27100000000000002</c:v>
                </c:pt>
                <c:pt idx="6">
                  <c:v>0.214</c:v>
                </c:pt>
                <c:pt idx="7">
                  <c:v>0.28199999999999997</c:v>
                </c:pt>
                <c:pt idx="8">
                  <c:v>0.28899999999999998</c:v>
                </c:pt>
                <c:pt idx="9">
                  <c:v>0.38900000000000001</c:v>
                </c:pt>
                <c:pt idx="10">
                  <c:v>0.36099999999999999</c:v>
                </c:pt>
                <c:pt idx="11">
                  <c:v>0.161</c:v>
                </c:pt>
                <c:pt idx="12">
                  <c:v>0.36899999999999999</c:v>
                </c:pt>
                <c:pt idx="13">
                  <c:v>0.42299999999999999</c:v>
                </c:pt>
                <c:pt idx="14">
                  <c:v>0.36099999999999999</c:v>
                </c:pt>
                <c:pt idx="15">
                  <c:v>0.34399999999999997</c:v>
                </c:pt>
                <c:pt idx="16">
                  <c:v>0.4</c:v>
                </c:pt>
              </c:numCache>
            </c:numRef>
          </c:val>
          <c:extLst>
            <c:ext xmlns:c16="http://schemas.microsoft.com/office/drawing/2014/chart" uri="{C3380CC4-5D6E-409C-BE32-E72D297353CC}">
              <c16:uniqueId val="{00000000-FD26-49D1-9AC8-DE7DB9A9F220}"/>
            </c:ext>
          </c:extLst>
        </c:ser>
        <c:ser>
          <c:idx val="1"/>
          <c:order val="1"/>
          <c:tx>
            <c:strRef>
              <c:f>'[SC Ready data.xlsx]2018'!$H$37</c:f>
              <c:strCache>
                <c:ptCount val="1"/>
                <c:pt idx="0">
                  <c:v>Exceeding</c:v>
                </c:pt>
              </c:strCache>
            </c:strRef>
          </c:tx>
          <c:spPr>
            <a:gradFill rotWithShape="1">
              <a:gsLst>
                <a:gs pos="0">
                  <a:schemeClr val="accent4">
                    <a:tint val="77000"/>
                    <a:satMod val="103000"/>
                    <a:lumMod val="102000"/>
                    <a:tint val="94000"/>
                  </a:schemeClr>
                </a:gs>
                <a:gs pos="50000">
                  <a:schemeClr val="accent4">
                    <a:tint val="77000"/>
                    <a:satMod val="110000"/>
                    <a:lumMod val="100000"/>
                    <a:shade val="100000"/>
                  </a:schemeClr>
                </a:gs>
                <a:gs pos="100000">
                  <a:schemeClr val="accent4">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'[SC Ready data.xlsx]2018'!$F$38:$F$54</c:f>
              <c:strCache>
                <c:ptCount val="17"/>
                <c:pt idx="0">
                  <c:v>Fork Shoals Elem</c:v>
                </c:pt>
                <c:pt idx="1">
                  <c:v>Fountain Inn Elem</c:v>
                </c:pt>
                <c:pt idx="2">
                  <c:v>Gateway Elem</c:v>
                </c:pt>
                <c:pt idx="3">
                  <c:v>Greenbrier Elem</c:v>
                </c:pt>
                <c:pt idx="4">
                  <c:v>Grove Elem</c:v>
                </c:pt>
                <c:pt idx="5">
                  <c:v>Heritage Elem</c:v>
                </c:pt>
                <c:pt idx="6">
                  <c:v>Hollis Academy</c:v>
                </c:pt>
                <c:pt idx="7">
                  <c:v>Lake Forest Elem</c:v>
                </c:pt>
                <c:pt idx="8">
                  <c:v>Mauldin Elem</c:v>
                </c:pt>
                <c:pt idx="9">
                  <c:v>Mitchell Road Elem</c:v>
                </c:pt>
                <c:pt idx="10">
                  <c:v>Monarch Elem.</c:v>
                </c:pt>
                <c:pt idx="11">
                  <c:v>Monaview Elem</c:v>
                </c:pt>
                <c:pt idx="12">
                  <c:v>Mountain View Elem</c:v>
                </c:pt>
                <c:pt idx="13">
                  <c:v>Oakview Elem</c:v>
                </c:pt>
                <c:pt idx="14">
                  <c:v>Paris Elem</c:v>
                </c:pt>
                <c:pt idx="15">
                  <c:v>Pelham Road Elem</c:v>
                </c:pt>
                <c:pt idx="16">
                  <c:v>Plain Elem</c:v>
                </c:pt>
              </c:strCache>
            </c:strRef>
          </c:cat>
          <c:val>
            <c:numRef>
              <c:f>'[SC Ready data.xlsx]2018'!$H$38:$H$54</c:f>
              <c:numCache>
                <c:formatCode>0.0%</c:formatCode>
                <c:ptCount val="17"/>
                <c:pt idx="0">
                  <c:v>0.157</c:v>
                </c:pt>
                <c:pt idx="1">
                  <c:v>0.15</c:v>
                </c:pt>
                <c:pt idx="2">
                  <c:v>0.214</c:v>
                </c:pt>
                <c:pt idx="3">
                  <c:v>0.14699999999999999</c:v>
                </c:pt>
                <c:pt idx="4">
                  <c:v>5.4000000000000006E-2</c:v>
                </c:pt>
                <c:pt idx="5">
                  <c:v>0.121</c:v>
                </c:pt>
                <c:pt idx="6">
                  <c:v>0.13</c:v>
                </c:pt>
                <c:pt idx="7">
                  <c:v>0.122</c:v>
                </c:pt>
                <c:pt idx="8">
                  <c:v>0.214</c:v>
                </c:pt>
                <c:pt idx="9">
                  <c:v>0.14400000000000002</c:v>
                </c:pt>
                <c:pt idx="10">
                  <c:v>0.42399999999999999</c:v>
                </c:pt>
                <c:pt idx="11">
                  <c:v>4.2999999999999997E-2</c:v>
                </c:pt>
                <c:pt idx="12">
                  <c:v>0.12300000000000001</c:v>
                </c:pt>
                <c:pt idx="13">
                  <c:v>0.376</c:v>
                </c:pt>
                <c:pt idx="14">
                  <c:v>0.23699999999999999</c:v>
                </c:pt>
                <c:pt idx="15">
                  <c:v>0.44500000000000001</c:v>
                </c:pt>
                <c:pt idx="16">
                  <c:v>0.21299999999999999</c:v>
                </c:pt>
              </c:numCache>
            </c:numRef>
          </c:val>
          <c:extLst>
            <c:ext xmlns:c16="http://schemas.microsoft.com/office/drawing/2014/chart" uri="{C3380CC4-5D6E-409C-BE32-E72D297353CC}">
              <c16:uniqueId val="{00000001-FD26-49D1-9AC8-DE7DB9A9F220}"/>
            </c:ext>
          </c:extLst>
        </c:ser>
        <c:dLbls>
          <c:dLblPos val="ctr"/>
          <c:showLegendKey val="0"/>
          <c:showVal val="1"/>
          <c:showCatName val="0"/>
          <c:showSerName val="0"/>
          <c:showPercent val="0"/>
          <c:showBubbleSize val="0"/>
        </c:dLbls>
        <c:gapWidth val="55"/>
        <c:overlap val="100"/>
        <c:axId val="2030701711"/>
        <c:axId val="2089157055"/>
      </c:barChart>
      <c:catAx>
        <c:axId val="2030701711"/>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89157055"/>
        <c:crosses val="autoZero"/>
        <c:auto val="1"/>
        <c:lblAlgn val="ctr"/>
        <c:lblOffset val="100"/>
        <c:noMultiLvlLbl val="0"/>
      </c:catAx>
      <c:valAx>
        <c:axId val="2089157055"/>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307017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Percentage of 3rd Graders Meeting or Exceeding ELA Standard by School, 2018</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stacked"/>
        <c:varyColors val="0"/>
        <c:ser>
          <c:idx val="0"/>
          <c:order val="0"/>
          <c:tx>
            <c:strRef>
              <c:f>'[SC Ready data.xlsx]2018'!$H$56</c:f>
              <c:strCache>
                <c:ptCount val="1"/>
                <c:pt idx="0">
                  <c:v>Meeting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'[SC Ready data.xlsx]2018'!$G$57:$G$72</c:f>
              <c:strCache>
                <c:ptCount val="16"/>
                <c:pt idx="0">
                  <c:v>Robert E. Cashion Elem.</c:v>
                </c:pt>
                <c:pt idx="1">
                  <c:v>Rudolph Gordon Elem</c:v>
                </c:pt>
                <c:pt idx="2">
                  <c:v>Sara Collins Elem</c:v>
                </c:pt>
                <c:pt idx="3">
                  <c:v>Simpsonville Elem</c:v>
                </c:pt>
                <c:pt idx="4">
                  <c:v>Skyland Elem</c:v>
                </c:pt>
                <c:pt idx="5">
                  <c:v>Slater Marietta Elem</c:v>
                </c:pt>
                <c:pt idx="6">
                  <c:v>Sterling Elem</c:v>
                </c:pt>
                <c:pt idx="7">
                  <c:v>Stone Academy</c:v>
                </c:pt>
                <c:pt idx="8">
                  <c:v>Sue Cleveland Elem</c:v>
                </c:pt>
                <c:pt idx="9">
                  <c:v>Summit Drive Elem</c:v>
                </c:pt>
                <c:pt idx="10">
                  <c:v>Taylors Elem</c:v>
                </c:pt>
                <c:pt idx="11">
                  <c:v>Thomas E. Kerns Elem</c:v>
                </c:pt>
                <c:pt idx="12">
                  <c:v>Tigerville Elem</c:v>
                </c:pt>
                <c:pt idx="13">
                  <c:v>Welcome Elem</c:v>
                </c:pt>
                <c:pt idx="14">
                  <c:v>Westcliffe Elem</c:v>
                </c:pt>
                <c:pt idx="15">
                  <c:v>Woodland Elem</c:v>
                </c:pt>
              </c:strCache>
            </c:strRef>
          </c:cat>
          <c:val>
            <c:numRef>
              <c:f>'[SC Ready data.xlsx]2018'!$H$57:$H$72</c:f>
              <c:numCache>
                <c:formatCode>0.0%</c:formatCode>
                <c:ptCount val="16"/>
                <c:pt idx="0">
                  <c:v>0.311</c:v>
                </c:pt>
                <c:pt idx="1">
                  <c:v>0.43700000000000006</c:v>
                </c:pt>
                <c:pt idx="2">
                  <c:v>0.36399999999999999</c:v>
                </c:pt>
                <c:pt idx="3">
                  <c:v>0.33799999999999997</c:v>
                </c:pt>
                <c:pt idx="4">
                  <c:v>0.40200000000000002</c:v>
                </c:pt>
                <c:pt idx="5">
                  <c:v>0.34200000000000003</c:v>
                </c:pt>
                <c:pt idx="6">
                  <c:v>0.11199999999999999</c:v>
                </c:pt>
                <c:pt idx="7">
                  <c:v>0.442</c:v>
                </c:pt>
                <c:pt idx="8">
                  <c:v>0.25</c:v>
                </c:pt>
                <c:pt idx="9">
                  <c:v>0.26300000000000001</c:v>
                </c:pt>
                <c:pt idx="10">
                  <c:v>0.29100000000000004</c:v>
                </c:pt>
                <c:pt idx="11">
                  <c:v>0.27699999999999997</c:v>
                </c:pt>
                <c:pt idx="12">
                  <c:v>0.29499999999999998</c:v>
                </c:pt>
                <c:pt idx="13">
                  <c:v>0.22899999999999998</c:v>
                </c:pt>
                <c:pt idx="14">
                  <c:v>0.13</c:v>
                </c:pt>
                <c:pt idx="15">
                  <c:v>0.35200000000000004</c:v>
                </c:pt>
              </c:numCache>
            </c:numRef>
          </c:val>
          <c:extLst>
            <c:ext xmlns:c16="http://schemas.microsoft.com/office/drawing/2014/chart" uri="{C3380CC4-5D6E-409C-BE32-E72D297353CC}">
              <c16:uniqueId val="{00000000-BDF3-4B7F-BF36-DB7CB0736C17}"/>
            </c:ext>
          </c:extLst>
        </c:ser>
        <c:ser>
          <c:idx val="1"/>
          <c:order val="1"/>
          <c:tx>
            <c:strRef>
              <c:f>'[SC Ready data.xlsx]2018'!$I$56</c:f>
              <c:strCache>
                <c:ptCount val="1"/>
                <c:pt idx="0">
                  <c:v>Exceeding</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'[SC Ready data.xlsx]2018'!$G$57:$G$72</c:f>
              <c:strCache>
                <c:ptCount val="16"/>
                <c:pt idx="0">
                  <c:v>Robert E. Cashion Elem.</c:v>
                </c:pt>
                <c:pt idx="1">
                  <c:v>Rudolph Gordon Elem</c:v>
                </c:pt>
                <c:pt idx="2">
                  <c:v>Sara Collins Elem</c:v>
                </c:pt>
                <c:pt idx="3">
                  <c:v>Simpsonville Elem</c:v>
                </c:pt>
                <c:pt idx="4">
                  <c:v>Skyland Elem</c:v>
                </c:pt>
                <c:pt idx="5">
                  <c:v>Slater Marietta Elem</c:v>
                </c:pt>
                <c:pt idx="6">
                  <c:v>Sterling Elem</c:v>
                </c:pt>
                <c:pt idx="7">
                  <c:v>Stone Academy</c:v>
                </c:pt>
                <c:pt idx="8">
                  <c:v>Sue Cleveland Elem</c:v>
                </c:pt>
                <c:pt idx="9">
                  <c:v>Summit Drive Elem</c:v>
                </c:pt>
                <c:pt idx="10">
                  <c:v>Taylors Elem</c:v>
                </c:pt>
                <c:pt idx="11">
                  <c:v>Thomas E. Kerns Elem</c:v>
                </c:pt>
                <c:pt idx="12">
                  <c:v>Tigerville Elem</c:v>
                </c:pt>
                <c:pt idx="13">
                  <c:v>Welcome Elem</c:v>
                </c:pt>
                <c:pt idx="14">
                  <c:v>Westcliffe Elem</c:v>
                </c:pt>
                <c:pt idx="15">
                  <c:v>Woodland Elem</c:v>
                </c:pt>
              </c:strCache>
            </c:strRef>
          </c:cat>
          <c:val>
            <c:numRef>
              <c:f>'[SC Ready data.xlsx]2018'!$I$57:$I$72</c:f>
              <c:numCache>
                <c:formatCode>0.0%</c:formatCode>
                <c:ptCount val="16"/>
                <c:pt idx="0">
                  <c:v>0.126</c:v>
                </c:pt>
                <c:pt idx="1">
                  <c:v>0.28499999999999998</c:v>
                </c:pt>
                <c:pt idx="2">
                  <c:v>0.27899999999999997</c:v>
                </c:pt>
                <c:pt idx="3">
                  <c:v>0.191</c:v>
                </c:pt>
                <c:pt idx="4">
                  <c:v>0.33899999999999997</c:v>
                </c:pt>
                <c:pt idx="5">
                  <c:v>6.8000000000000005E-2</c:v>
                </c:pt>
                <c:pt idx="6">
                  <c:v>0.59200000000000008</c:v>
                </c:pt>
                <c:pt idx="7">
                  <c:v>0.35600000000000004</c:v>
                </c:pt>
                <c:pt idx="8">
                  <c:v>6.3E-2</c:v>
                </c:pt>
                <c:pt idx="9">
                  <c:v>0.34200000000000003</c:v>
                </c:pt>
                <c:pt idx="10">
                  <c:v>0.214</c:v>
                </c:pt>
                <c:pt idx="11">
                  <c:v>0.109</c:v>
                </c:pt>
                <c:pt idx="12">
                  <c:v>0.47499999999999998</c:v>
                </c:pt>
                <c:pt idx="13">
                  <c:v>0.11900000000000001</c:v>
                </c:pt>
                <c:pt idx="14">
                  <c:v>0.13</c:v>
                </c:pt>
                <c:pt idx="15">
                  <c:v>0.34600000000000003</c:v>
                </c:pt>
              </c:numCache>
            </c:numRef>
          </c:val>
          <c:extLst>
            <c:ext xmlns:c16="http://schemas.microsoft.com/office/drawing/2014/chart" uri="{C3380CC4-5D6E-409C-BE32-E72D297353CC}">
              <c16:uniqueId val="{00000001-BDF3-4B7F-BF36-DB7CB0736C17}"/>
            </c:ext>
          </c:extLst>
        </c:ser>
        <c:dLbls>
          <c:dLblPos val="ctr"/>
          <c:showLegendKey val="0"/>
          <c:showVal val="1"/>
          <c:showCatName val="0"/>
          <c:showSerName val="0"/>
          <c:showPercent val="0"/>
          <c:showBubbleSize val="0"/>
        </c:dLbls>
        <c:gapWidth val="55"/>
        <c:overlap val="100"/>
        <c:axId val="1953437791"/>
        <c:axId val="1985503903"/>
      </c:barChart>
      <c:catAx>
        <c:axId val="1953437791"/>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985503903"/>
        <c:crosses val="autoZero"/>
        <c:auto val="1"/>
        <c:lblAlgn val="ctr"/>
        <c:lblOffset val="100"/>
        <c:noMultiLvlLbl val="0"/>
      </c:catAx>
      <c:valAx>
        <c:axId val="1985503903"/>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95343779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t>Percentage of 8th Graders Meeting or Exceeding Math Standard, Greenville County</a:t>
            </a:r>
          </a:p>
          <a:p>
            <a:pPr>
              <a:defRPr sz="1800"/>
            </a:pPr>
            <a:r>
              <a:rPr lang="en-US" sz="1800"/>
              <a:t>2016-2018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'[SC Ready data.xlsx]16 to 18 comparison'!$J$23</c:f>
              <c:strCache>
                <c:ptCount val="1"/>
                <c:pt idx="0">
                  <c:v>2016</c:v>
                </c:pt>
              </c:strCache>
            </c:strRef>
          </c:tx>
          <c:spPr>
            <a:solidFill>
              <a:schemeClr val="accent1"/>
            </a:solidFill>
            <a:ln>
              <a:noFill/>
            </a:ln>
            <a:effectLst/>
          </c:spPr>
          <c:invertIfNegative val="0"/>
          <c:dLbls>
            <c:delete val="1"/>
          </c:dLbls>
          <c:cat>
            <c:strRef>
              <c:f>'[SC Ready data.xlsx]16 to 18 comparison'!$I$24:$I$30</c:f>
              <c:strCache>
                <c:ptCount val="7"/>
                <c:pt idx="0">
                  <c:v>All Students</c:v>
                </c:pt>
                <c:pt idx="1">
                  <c:v>Male</c:v>
                </c:pt>
                <c:pt idx="2">
                  <c:v>Female</c:v>
                </c:pt>
                <c:pt idx="3">
                  <c:v>White</c:v>
                </c:pt>
                <c:pt idx="4">
                  <c:v>Black</c:v>
                </c:pt>
                <c:pt idx="5">
                  <c:v>Hispanic</c:v>
                </c:pt>
                <c:pt idx="6">
                  <c:v>State</c:v>
                </c:pt>
              </c:strCache>
            </c:strRef>
          </c:cat>
          <c:val>
            <c:numRef>
              <c:f>'[SC Ready data.xlsx]16 to 18 comparison'!$J$24:$J$30</c:f>
              <c:numCache>
                <c:formatCode>0.0%</c:formatCode>
                <c:ptCount val="7"/>
                <c:pt idx="0">
                  <c:v>0.375</c:v>
                </c:pt>
                <c:pt idx="1">
                  <c:v>0.35799999999999998</c:v>
                </c:pt>
                <c:pt idx="2">
                  <c:v>0.39300000000000002</c:v>
                </c:pt>
                <c:pt idx="3">
                  <c:v>0.48199999999999998</c:v>
                </c:pt>
                <c:pt idx="4">
                  <c:v>0.14600000000000002</c:v>
                </c:pt>
                <c:pt idx="5">
                  <c:v>0.248</c:v>
                </c:pt>
                <c:pt idx="6">
                  <c:v>0.32400000000000007</c:v>
                </c:pt>
              </c:numCache>
            </c:numRef>
          </c:val>
          <c:extLst>
            <c:ext xmlns:c16="http://schemas.microsoft.com/office/drawing/2014/chart" uri="{C3380CC4-5D6E-409C-BE32-E72D297353CC}">
              <c16:uniqueId val="{00000000-B285-4F8F-90D3-7C851BA2EFC0}"/>
            </c:ext>
          </c:extLst>
        </c:ser>
        <c:ser>
          <c:idx val="1"/>
          <c:order val="1"/>
          <c:tx>
            <c:strRef>
              <c:f>'[SC Ready data.xlsx]16 to 18 comparison'!$K$23</c:f>
              <c:strCache>
                <c:ptCount val="1"/>
                <c:pt idx="0">
                  <c:v>2017</c:v>
                </c:pt>
              </c:strCache>
            </c:strRef>
          </c:tx>
          <c:spPr>
            <a:solidFill>
              <a:schemeClr val="accent3"/>
            </a:solidFill>
            <a:ln>
              <a:noFill/>
            </a:ln>
            <a:effectLst/>
          </c:spPr>
          <c:invertIfNegative val="0"/>
          <c:dLbls>
            <c:delete val="1"/>
          </c:dLbls>
          <c:cat>
            <c:strRef>
              <c:f>'[SC Ready data.xlsx]16 to 18 comparison'!$I$24:$I$30</c:f>
              <c:strCache>
                <c:ptCount val="7"/>
                <c:pt idx="0">
                  <c:v>All Students</c:v>
                </c:pt>
                <c:pt idx="1">
                  <c:v>Male</c:v>
                </c:pt>
                <c:pt idx="2">
                  <c:v>Female</c:v>
                </c:pt>
                <c:pt idx="3">
                  <c:v>White</c:v>
                </c:pt>
                <c:pt idx="4">
                  <c:v>Black</c:v>
                </c:pt>
                <c:pt idx="5">
                  <c:v>Hispanic</c:v>
                </c:pt>
                <c:pt idx="6">
                  <c:v>State</c:v>
                </c:pt>
              </c:strCache>
            </c:strRef>
          </c:cat>
          <c:val>
            <c:numRef>
              <c:f>'[SC Ready data.xlsx]16 to 18 comparison'!$K$24:$K$30</c:f>
              <c:numCache>
                <c:formatCode>0.0%</c:formatCode>
                <c:ptCount val="7"/>
                <c:pt idx="0">
                  <c:v>0.38300000000000001</c:v>
                </c:pt>
                <c:pt idx="1">
                  <c:v>0.36</c:v>
                </c:pt>
                <c:pt idx="2">
                  <c:v>0.40800000000000003</c:v>
                </c:pt>
                <c:pt idx="3">
                  <c:v>0.49199999999999999</c:v>
                </c:pt>
                <c:pt idx="4">
                  <c:v>0.14599999999999999</c:v>
                </c:pt>
                <c:pt idx="5">
                  <c:v>0.26500000000000001</c:v>
                </c:pt>
                <c:pt idx="6">
                  <c:v>0.34500000000000003</c:v>
                </c:pt>
              </c:numCache>
            </c:numRef>
          </c:val>
          <c:extLst>
            <c:ext xmlns:c16="http://schemas.microsoft.com/office/drawing/2014/chart" uri="{C3380CC4-5D6E-409C-BE32-E72D297353CC}">
              <c16:uniqueId val="{00000001-B285-4F8F-90D3-7C851BA2EFC0}"/>
            </c:ext>
          </c:extLst>
        </c:ser>
        <c:ser>
          <c:idx val="2"/>
          <c:order val="2"/>
          <c:tx>
            <c:strRef>
              <c:f>'[SC Ready data.xlsx]16 to 18 comparison'!$L$23</c:f>
              <c:strCache>
                <c:ptCount val="1"/>
                <c:pt idx="0">
                  <c:v>2018</c:v>
                </c:pt>
              </c:strCache>
            </c:strRef>
          </c:tx>
          <c:spPr>
            <a:solidFill>
              <a:schemeClr val="accent5"/>
            </a:solidFill>
            <a:ln>
              <a:noFill/>
            </a:ln>
            <a:effectLst/>
          </c:spPr>
          <c:invertIfNegative val="0"/>
          <c:dLbls>
            <c:dLbl>
              <c:idx val="4"/>
              <c:layout>
                <c:manualLayout>
                  <c:x val="7.8917897261902481E-17"/>
                  <c:y val="-2.00540740649766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55-471C-B442-1FE0C92B371F}"/>
                </c:ext>
              </c:extLst>
            </c:dLbl>
            <c:dLbl>
              <c:idx val="6"/>
              <c:layout>
                <c:manualLayout>
                  <c:x val="2.1523311525868901E-3"/>
                  <c:y val="-2.00540740649766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55-471C-B442-1FE0C92B371F}"/>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 Ready data.xlsx]16 to 18 comparison'!$I$24:$I$30</c:f>
              <c:strCache>
                <c:ptCount val="7"/>
                <c:pt idx="0">
                  <c:v>All Students</c:v>
                </c:pt>
                <c:pt idx="1">
                  <c:v>Male</c:v>
                </c:pt>
                <c:pt idx="2">
                  <c:v>Female</c:v>
                </c:pt>
                <c:pt idx="3">
                  <c:v>White</c:v>
                </c:pt>
                <c:pt idx="4">
                  <c:v>Black</c:v>
                </c:pt>
                <c:pt idx="5">
                  <c:v>Hispanic</c:v>
                </c:pt>
                <c:pt idx="6">
                  <c:v>State</c:v>
                </c:pt>
              </c:strCache>
            </c:strRef>
          </c:cat>
          <c:val>
            <c:numRef>
              <c:f>'[SC Ready data.xlsx]16 to 18 comparison'!$L$24:$L$30</c:f>
              <c:numCache>
                <c:formatCode>0.0%</c:formatCode>
                <c:ptCount val="7"/>
                <c:pt idx="0">
                  <c:v>0.41900000000000004</c:v>
                </c:pt>
                <c:pt idx="1">
                  <c:v>0.38400000000000001</c:v>
                </c:pt>
                <c:pt idx="2">
                  <c:v>0.45399999999999996</c:v>
                </c:pt>
                <c:pt idx="3">
                  <c:v>0.53700000000000003</c:v>
                </c:pt>
                <c:pt idx="4">
                  <c:v>0.17199999999999999</c:v>
                </c:pt>
                <c:pt idx="5">
                  <c:v>0.29199999999999998</c:v>
                </c:pt>
                <c:pt idx="6">
                  <c:v>0.36699999999999999</c:v>
                </c:pt>
              </c:numCache>
            </c:numRef>
          </c:val>
          <c:extLst>
            <c:ext xmlns:c16="http://schemas.microsoft.com/office/drawing/2014/chart" uri="{C3380CC4-5D6E-409C-BE32-E72D297353CC}">
              <c16:uniqueId val="{00000002-B285-4F8F-90D3-7C851BA2EFC0}"/>
            </c:ext>
          </c:extLst>
        </c:ser>
        <c:dLbls>
          <c:dLblPos val="outEnd"/>
          <c:showLegendKey val="0"/>
          <c:showVal val="1"/>
          <c:showCatName val="0"/>
          <c:showSerName val="0"/>
          <c:showPercent val="0"/>
          <c:showBubbleSize val="0"/>
        </c:dLbls>
        <c:gapWidth val="219"/>
        <c:overlap val="-27"/>
        <c:axId val="2035554239"/>
        <c:axId val="1939345935"/>
      </c:barChart>
      <c:catAx>
        <c:axId val="203555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39345935"/>
        <c:crosses val="autoZero"/>
        <c:auto val="1"/>
        <c:lblAlgn val="ctr"/>
        <c:lblOffset val="100"/>
        <c:noMultiLvlLbl val="0"/>
      </c:catAx>
      <c:valAx>
        <c:axId val="19393459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3555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Percentage of 8th Graders Meeting or Exceeding Math Standard, Greenville County</a:t>
            </a:r>
          </a:p>
          <a:p>
            <a:pPr>
              <a:defRPr/>
            </a:pPr>
            <a:r>
              <a:rPr lang="en-US"/>
              <a:t>2018</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'[SC Ready data.xlsx]16 to 18 comparison'!$B$27</c:f>
              <c:strCache>
                <c:ptCount val="1"/>
                <c:pt idx="0">
                  <c:v>Meet </c:v>
                </c:pt>
              </c:strCache>
            </c:strRef>
          </c:tx>
          <c:spPr>
            <a:solidFill>
              <a:schemeClr val="accent6"/>
            </a:solid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 Ready data.xlsx]16 to 18 comparison'!$A$28:$A$34</c:f>
              <c:strCache>
                <c:ptCount val="7"/>
                <c:pt idx="0">
                  <c:v>All Students</c:v>
                </c:pt>
                <c:pt idx="1">
                  <c:v>Male</c:v>
                </c:pt>
                <c:pt idx="2">
                  <c:v>Female</c:v>
                </c:pt>
                <c:pt idx="3">
                  <c:v>White</c:v>
                </c:pt>
                <c:pt idx="4">
                  <c:v>Black</c:v>
                </c:pt>
                <c:pt idx="5">
                  <c:v>Hispanic</c:v>
                </c:pt>
                <c:pt idx="6">
                  <c:v>State</c:v>
                </c:pt>
              </c:strCache>
            </c:strRef>
          </c:cat>
          <c:val>
            <c:numRef>
              <c:f>'[SC Ready data.xlsx]16 to 18 comparison'!$B$28:$B$34</c:f>
              <c:numCache>
                <c:formatCode>0.0%</c:formatCode>
                <c:ptCount val="7"/>
                <c:pt idx="0">
                  <c:v>0.188</c:v>
                </c:pt>
                <c:pt idx="1">
                  <c:v>0.16699999999999998</c:v>
                </c:pt>
                <c:pt idx="2">
                  <c:v>0.20899999999999999</c:v>
                </c:pt>
                <c:pt idx="3">
                  <c:v>0.221</c:v>
                </c:pt>
                <c:pt idx="4">
                  <c:v>0.107</c:v>
                </c:pt>
                <c:pt idx="5">
                  <c:v>0.182</c:v>
                </c:pt>
                <c:pt idx="6">
                  <c:v>0.185</c:v>
                </c:pt>
              </c:numCache>
            </c:numRef>
          </c:val>
          <c:extLst>
            <c:ext xmlns:c16="http://schemas.microsoft.com/office/drawing/2014/chart" uri="{C3380CC4-5D6E-409C-BE32-E72D297353CC}">
              <c16:uniqueId val="{00000000-DEFE-4CA5-A9A0-E4D91EF24928}"/>
            </c:ext>
          </c:extLst>
        </c:ser>
        <c:ser>
          <c:idx val="1"/>
          <c:order val="1"/>
          <c:tx>
            <c:strRef>
              <c:f>'[SC Ready data.xlsx]16 to 18 comparison'!$C$27</c:f>
              <c:strCache>
                <c:ptCount val="1"/>
                <c:pt idx="0">
                  <c:v>Exceed</c:v>
                </c:pt>
              </c:strCache>
            </c:strRef>
          </c:tx>
          <c:spPr>
            <a:solidFill>
              <a:schemeClr val="accent5"/>
            </a:solid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 Ready data.xlsx]16 to 18 comparison'!$A$28:$A$34</c:f>
              <c:strCache>
                <c:ptCount val="7"/>
                <c:pt idx="0">
                  <c:v>All Students</c:v>
                </c:pt>
                <c:pt idx="1">
                  <c:v>Male</c:v>
                </c:pt>
                <c:pt idx="2">
                  <c:v>Female</c:v>
                </c:pt>
                <c:pt idx="3">
                  <c:v>White</c:v>
                </c:pt>
                <c:pt idx="4">
                  <c:v>Black</c:v>
                </c:pt>
                <c:pt idx="5">
                  <c:v>Hispanic</c:v>
                </c:pt>
                <c:pt idx="6">
                  <c:v>State</c:v>
                </c:pt>
              </c:strCache>
            </c:strRef>
          </c:cat>
          <c:val>
            <c:numRef>
              <c:f>'[SC Ready data.xlsx]16 to 18 comparison'!$C$28:$C$34</c:f>
              <c:numCache>
                <c:formatCode>0.0%</c:formatCode>
                <c:ptCount val="7"/>
                <c:pt idx="0">
                  <c:v>0.23100000000000001</c:v>
                </c:pt>
                <c:pt idx="1">
                  <c:v>0.217</c:v>
                </c:pt>
                <c:pt idx="2">
                  <c:v>0.245</c:v>
                </c:pt>
                <c:pt idx="3">
                  <c:v>0.316</c:v>
                </c:pt>
                <c:pt idx="4">
                  <c:v>6.5000000000000002E-2</c:v>
                </c:pt>
                <c:pt idx="5">
                  <c:v>0.11</c:v>
                </c:pt>
                <c:pt idx="6">
                  <c:v>0.182</c:v>
                </c:pt>
              </c:numCache>
            </c:numRef>
          </c:val>
          <c:extLst>
            <c:ext xmlns:c16="http://schemas.microsoft.com/office/drawing/2014/chart" uri="{C3380CC4-5D6E-409C-BE32-E72D297353CC}">
              <c16:uniqueId val="{00000001-DEFE-4CA5-A9A0-E4D91EF24928}"/>
            </c:ext>
          </c:extLst>
        </c:ser>
        <c:dLbls>
          <c:dLblPos val="ctr"/>
          <c:showLegendKey val="0"/>
          <c:showVal val="1"/>
          <c:showCatName val="0"/>
          <c:showSerName val="0"/>
          <c:showPercent val="0"/>
          <c:showBubbleSize val="0"/>
        </c:dLbls>
        <c:gapWidth val="150"/>
        <c:overlap val="100"/>
        <c:axId val="1416261023"/>
        <c:axId val="1939348847"/>
      </c:barChart>
      <c:catAx>
        <c:axId val="1416261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939348847"/>
        <c:crosses val="autoZero"/>
        <c:auto val="1"/>
        <c:lblAlgn val="ctr"/>
        <c:lblOffset val="100"/>
        <c:noMultiLvlLbl val="0"/>
      </c:catAx>
      <c:valAx>
        <c:axId val="19393488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16261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r>
              <a:rPr lang="en-US"/>
              <a:t>Percentage of 8th Graders Meeting or Exceeding Math Standard, Peer Counties &amp; SC</a:t>
            </a:r>
          </a:p>
          <a:p>
            <a:pPr>
              <a:defRPr/>
            </a:pPr>
            <a:r>
              <a:rPr lang="en-US"/>
              <a:t>2018</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'[SC Ready data.xlsx]2018'!$G$105</c:f>
              <c:strCache>
                <c:ptCount val="1"/>
                <c:pt idx="0">
                  <c:v>Meeting</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'[SC Ready data.xlsx]2018'!$F$106:$F$110</c:f>
              <c:strCache>
                <c:ptCount val="5"/>
                <c:pt idx="0">
                  <c:v>Greenville</c:v>
                </c:pt>
                <c:pt idx="1">
                  <c:v>Charleston</c:v>
                </c:pt>
                <c:pt idx="2">
                  <c:v>Richland 01</c:v>
                </c:pt>
                <c:pt idx="3">
                  <c:v>Richland 02</c:v>
                </c:pt>
                <c:pt idx="4">
                  <c:v>State</c:v>
                </c:pt>
              </c:strCache>
            </c:strRef>
          </c:cat>
          <c:val>
            <c:numRef>
              <c:f>'[SC Ready data.xlsx]2018'!$G$106:$G$110</c:f>
              <c:numCache>
                <c:formatCode>0.0%</c:formatCode>
                <c:ptCount val="5"/>
                <c:pt idx="0">
                  <c:v>0.188</c:v>
                </c:pt>
                <c:pt idx="1">
                  <c:v>0.18600000000000003</c:v>
                </c:pt>
                <c:pt idx="2">
                  <c:v>0.13100000000000001</c:v>
                </c:pt>
                <c:pt idx="3">
                  <c:v>0.182</c:v>
                </c:pt>
                <c:pt idx="4">
                  <c:v>0.185</c:v>
                </c:pt>
              </c:numCache>
            </c:numRef>
          </c:val>
          <c:extLst>
            <c:ext xmlns:c16="http://schemas.microsoft.com/office/drawing/2014/chart" uri="{C3380CC4-5D6E-409C-BE32-E72D297353CC}">
              <c16:uniqueId val="{00000000-C3BD-4313-B9B9-630D0221979D}"/>
            </c:ext>
          </c:extLst>
        </c:ser>
        <c:ser>
          <c:idx val="1"/>
          <c:order val="1"/>
          <c:tx>
            <c:strRef>
              <c:f>'[SC Ready data.xlsx]2018'!$H$105</c:f>
              <c:strCache>
                <c:ptCount val="1"/>
                <c:pt idx="0">
                  <c:v>Exceeding</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'[SC Ready data.xlsx]2018'!$F$106:$F$110</c:f>
              <c:strCache>
                <c:ptCount val="5"/>
                <c:pt idx="0">
                  <c:v>Greenville</c:v>
                </c:pt>
                <c:pt idx="1">
                  <c:v>Charleston</c:v>
                </c:pt>
                <c:pt idx="2">
                  <c:v>Richland 01</c:v>
                </c:pt>
                <c:pt idx="3">
                  <c:v>Richland 02</c:v>
                </c:pt>
                <c:pt idx="4">
                  <c:v>State</c:v>
                </c:pt>
              </c:strCache>
            </c:strRef>
          </c:cat>
          <c:val>
            <c:numRef>
              <c:f>'[SC Ready data.xlsx]2018'!$H$106:$H$110</c:f>
              <c:numCache>
                <c:formatCode>0.0%</c:formatCode>
                <c:ptCount val="5"/>
                <c:pt idx="0">
                  <c:v>0.23100000000000001</c:v>
                </c:pt>
                <c:pt idx="1">
                  <c:v>0.215</c:v>
                </c:pt>
                <c:pt idx="2">
                  <c:v>0.14699999999999999</c:v>
                </c:pt>
                <c:pt idx="3">
                  <c:v>0.17600000000000002</c:v>
                </c:pt>
                <c:pt idx="4">
                  <c:v>0.182</c:v>
                </c:pt>
              </c:numCache>
            </c:numRef>
          </c:val>
          <c:extLst>
            <c:ext xmlns:c16="http://schemas.microsoft.com/office/drawing/2014/chart" uri="{C3380CC4-5D6E-409C-BE32-E72D297353CC}">
              <c16:uniqueId val="{00000001-C3BD-4313-B9B9-630D0221979D}"/>
            </c:ext>
          </c:extLst>
        </c:ser>
        <c:dLbls>
          <c:dLblPos val="ctr"/>
          <c:showLegendKey val="0"/>
          <c:showVal val="1"/>
          <c:showCatName val="0"/>
          <c:showSerName val="0"/>
          <c:showPercent val="0"/>
          <c:showBubbleSize val="0"/>
        </c:dLbls>
        <c:gapWidth val="150"/>
        <c:overlap val="100"/>
        <c:axId val="1953439791"/>
        <c:axId val="1913388767"/>
      </c:barChart>
      <c:catAx>
        <c:axId val="1953439791"/>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tx1"/>
                </a:solidFill>
                <a:latin typeface="+mn-lt"/>
                <a:ea typeface="+mn-ea"/>
                <a:cs typeface="+mn-cs"/>
              </a:defRPr>
            </a:pPr>
            <a:endParaRPr lang="en-US"/>
          </a:p>
        </c:txPr>
        <c:crossAx val="1913388767"/>
        <c:crosses val="autoZero"/>
        <c:auto val="1"/>
        <c:lblAlgn val="ctr"/>
        <c:lblOffset val="100"/>
        <c:noMultiLvlLbl val="0"/>
      </c:catAx>
      <c:valAx>
        <c:axId val="1913388767"/>
        <c:scaling>
          <c:orientation val="minMax"/>
        </c:scaling>
        <c:delete val="1"/>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crossAx val="195343979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b="1"/>
              <a:t>Percentage of 8th Graders Meeting or Exceeding Math Standard by School, Greenville County</a:t>
            </a:r>
          </a:p>
          <a:p>
            <a:pPr>
              <a:defRPr b="1"/>
            </a:pPr>
            <a:r>
              <a:rPr lang="en-US" b="1"/>
              <a:t>2018</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'2018'!$B$75</c:f>
              <c:strCache>
                <c:ptCount val="1"/>
                <c:pt idx="0">
                  <c:v>Meeting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'2018'!$A$76:$A$96</c:f>
              <c:strCache>
                <c:ptCount val="21"/>
                <c:pt idx="0">
                  <c:v>Beck Academy</c:v>
                </c:pt>
                <c:pt idx="1">
                  <c:v>Berea Middle</c:v>
                </c:pt>
                <c:pt idx="2">
                  <c:v>Blue Ridge Middle</c:v>
                </c:pt>
                <c:pt idx="3">
                  <c:v>Bryson Middle</c:v>
                </c:pt>
                <c:pt idx="4">
                  <c:v>Dr. Phinnize J Fisher Middle</c:v>
                </c:pt>
                <c:pt idx="5">
                  <c:v>Greenville Middle Academy</c:v>
                </c:pt>
                <c:pt idx="6">
                  <c:v>Greer Middle</c:v>
                </c:pt>
                <c:pt idx="7">
                  <c:v>Hillcrest Middle</c:v>
                </c:pt>
                <c:pt idx="8">
                  <c:v>Hughes Academy</c:v>
                </c:pt>
                <c:pt idx="9">
                  <c:v>Lakeview Middle</c:v>
                </c:pt>
                <c:pt idx="10">
                  <c:v>Langston Charter Middle</c:v>
                </c:pt>
                <c:pt idx="11">
                  <c:v>League Academy</c:v>
                </c:pt>
                <c:pt idx="12">
                  <c:v>Mauldin Middle</c:v>
                </c:pt>
                <c:pt idx="13">
                  <c:v>Northwest Middle</c:v>
                </c:pt>
                <c:pt idx="14">
                  <c:v>Northwood Middle</c:v>
                </c:pt>
                <c:pt idx="15">
                  <c:v>Ralph Chandler Middle</c:v>
                </c:pt>
                <c:pt idx="16">
                  <c:v>Riverside Middle</c:v>
                </c:pt>
                <c:pt idx="17">
                  <c:v>Sevier Middle</c:v>
                </c:pt>
                <c:pt idx="18">
                  <c:v>Sterling Elem</c:v>
                </c:pt>
                <c:pt idx="19">
                  <c:v>Tanglewood Middle</c:v>
                </c:pt>
                <c:pt idx="20">
                  <c:v>Woodmont Middle</c:v>
                </c:pt>
              </c:strCache>
            </c:strRef>
          </c:cat>
          <c:val>
            <c:numRef>
              <c:f>'2018'!$B$76:$B$96</c:f>
              <c:numCache>
                <c:formatCode>0.0%</c:formatCode>
                <c:ptCount val="21"/>
                <c:pt idx="0">
                  <c:v>0.19500000000000001</c:v>
                </c:pt>
                <c:pt idx="1">
                  <c:v>0.13500000000000001</c:v>
                </c:pt>
                <c:pt idx="2">
                  <c:v>0.223</c:v>
                </c:pt>
                <c:pt idx="3">
                  <c:v>0.161</c:v>
                </c:pt>
                <c:pt idx="4">
                  <c:v>0.21</c:v>
                </c:pt>
                <c:pt idx="5">
                  <c:v>0.13200000000000001</c:v>
                </c:pt>
                <c:pt idx="6">
                  <c:v>0.154</c:v>
                </c:pt>
                <c:pt idx="7">
                  <c:v>0.25600000000000001</c:v>
                </c:pt>
                <c:pt idx="8">
                  <c:v>0.185</c:v>
                </c:pt>
                <c:pt idx="9">
                  <c:v>9.4E-2</c:v>
                </c:pt>
                <c:pt idx="10">
                  <c:v>0.23100000000000001</c:v>
                </c:pt>
                <c:pt idx="11">
                  <c:v>0.26300000000000001</c:v>
                </c:pt>
                <c:pt idx="12">
                  <c:v>0.16800000000000001</c:v>
                </c:pt>
                <c:pt idx="13">
                  <c:v>0.20499999999999999</c:v>
                </c:pt>
                <c:pt idx="14">
                  <c:v>0.25700000000000001</c:v>
                </c:pt>
                <c:pt idx="15">
                  <c:v>0.187</c:v>
                </c:pt>
                <c:pt idx="16">
                  <c:v>0.21299999999999999</c:v>
                </c:pt>
                <c:pt idx="17">
                  <c:v>0.22399999999999998</c:v>
                </c:pt>
                <c:pt idx="18">
                  <c:v>5.5999999999999994E-2</c:v>
                </c:pt>
                <c:pt idx="19">
                  <c:v>0.107</c:v>
                </c:pt>
                <c:pt idx="20">
                  <c:v>0.14800000000000002</c:v>
                </c:pt>
              </c:numCache>
            </c:numRef>
          </c:val>
          <c:extLst>
            <c:ext xmlns:c16="http://schemas.microsoft.com/office/drawing/2014/chart" uri="{C3380CC4-5D6E-409C-BE32-E72D297353CC}">
              <c16:uniqueId val="{00000000-4E0E-470E-BA92-2ED57D583589}"/>
            </c:ext>
          </c:extLst>
        </c:ser>
        <c:ser>
          <c:idx val="1"/>
          <c:order val="1"/>
          <c:tx>
            <c:strRef>
              <c:f>'2018'!$C$75</c:f>
              <c:strCache>
                <c:ptCount val="1"/>
                <c:pt idx="0">
                  <c:v>Exceeding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'2018'!$A$76:$A$96</c:f>
              <c:strCache>
                <c:ptCount val="21"/>
                <c:pt idx="0">
                  <c:v>Beck Academy</c:v>
                </c:pt>
                <c:pt idx="1">
                  <c:v>Berea Middle</c:v>
                </c:pt>
                <c:pt idx="2">
                  <c:v>Blue Ridge Middle</c:v>
                </c:pt>
                <c:pt idx="3">
                  <c:v>Bryson Middle</c:v>
                </c:pt>
                <c:pt idx="4">
                  <c:v>Dr. Phinnize J Fisher Middle</c:v>
                </c:pt>
                <c:pt idx="5">
                  <c:v>Greenville Middle Academy</c:v>
                </c:pt>
                <c:pt idx="6">
                  <c:v>Greer Middle</c:v>
                </c:pt>
                <c:pt idx="7">
                  <c:v>Hillcrest Middle</c:v>
                </c:pt>
                <c:pt idx="8">
                  <c:v>Hughes Academy</c:v>
                </c:pt>
                <c:pt idx="9">
                  <c:v>Lakeview Middle</c:v>
                </c:pt>
                <c:pt idx="10">
                  <c:v>Langston Charter Middle</c:v>
                </c:pt>
                <c:pt idx="11">
                  <c:v>League Academy</c:v>
                </c:pt>
                <c:pt idx="12">
                  <c:v>Mauldin Middle</c:v>
                </c:pt>
                <c:pt idx="13">
                  <c:v>Northwest Middle</c:v>
                </c:pt>
                <c:pt idx="14">
                  <c:v>Northwood Middle</c:v>
                </c:pt>
                <c:pt idx="15">
                  <c:v>Ralph Chandler Middle</c:v>
                </c:pt>
                <c:pt idx="16">
                  <c:v>Riverside Middle</c:v>
                </c:pt>
                <c:pt idx="17">
                  <c:v>Sevier Middle</c:v>
                </c:pt>
                <c:pt idx="18">
                  <c:v>Sterling Elem</c:v>
                </c:pt>
                <c:pt idx="19">
                  <c:v>Tanglewood Middle</c:v>
                </c:pt>
                <c:pt idx="20">
                  <c:v>Woodmont Middle</c:v>
                </c:pt>
              </c:strCache>
            </c:strRef>
          </c:cat>
          <c:val>
            <c:numRef>
              <c:f>'2018'!$C$76:$C$96</c:f>
              <c:numCache>
                <c:formatCode>0.0%</c:formatCode>
                <c:ptCount val="21"/>
                <c:pt idx="0">
                  <c:v>0.28899999999999998</c:v>
                </c:pt>
                <c:pt idx="1">
                  <c:v>4.8000000000000001E-2</c:v>
                </c:pt>
                <c:pt idx="2">
                  <c:v>0.27899999999999997</c:v>
                </c:pt>
                <c:pt idx="3">
                  <c:v>0.16399999999999998</c:v>
                </c:pt>
                <c:pt idx="4">
                  <c:v>0.255</c:v>
                </c:pt>
                <c:pt idx="5">
                  <c:v>0.23300000000000001</c:v>
                </c:pt>
                <c:pt idx="6">
                  <c:v>0.16399999999999998</c:v>
                </c:pt>
                <c:pt idx="7">
                  <c:v>0.221</c:v>
                </c:pt>
                <c:pt idx="8">
                  <c:v>0.17</c:v>
                </c:pt>
                <c:pt idx="9">
                  <c:v>2.1000000000000001E-2</c:v>
                </c:pt>
                <c:pt idx="10">
                  <c:v>0.57700000000000007</c:v>
                </c:pt>
                <c:pt idx="11">
                  <c:v>0.223</c:v>
                </c:pt>
                <c:pt idx="12">
                  <c:v>0.217</c:v>
                </c:pt>
                <c:pt idx="13">
                  <c:v>0.13600000000000001</c:v>
                </c:pt>
                <c:pt idx="14">
                  <c:v>0.27899999999999997</c:v>
                </c:pt>
                <c:pt idx="15">
                  <c:v>0.22600000000000001</c:v>
                </c:pt>
                <c:pt idx="16">
                  <c:v>0.44700000000000001</c:v>
                </c:pt>
                <c:pt idx="17">
                  <c:v>0.26600000000000001</c:v>
                </c:pt>
                <c:pt idx="18">
                  <c:v>0.93</c:v>
                </c:pt>
                <c:pt idx="19">
                  <c:v>7.0999999999999994E-2</c:v>
                </c:pt>
                <c:pt idx="20">
                  <c:v>0.106</c:v>
                </c:pt>
              </c:numCache>
            </c:numRef>
          </c:val>
          <c:extLst>
            <c:ext xmlns:c16="http://schemas.microsoft.com/office/drawing/2014/chart" uri="{C3380CC4-5D6E-409C-BE32-E72D297353CC}">
              <c16:uniqueId val="{00000001-4E0E-470E-BA92-2ED57D583589}"/>
            </c:ext>
          </c:extLst>
        </c:ser>
        <c:dLbls>
          <c:dLblPos val="ctr"/>
          <c:showLegendKey val="0"/>
          <c:showVal val="1"/>
          <c:showCatName val="0"/>
          <c:showSerName val="0"/>
          <c:showPercent val="0"/>
          <c:showBubbleSize val="0"/>
        </c:dLbls>
        <c:gapWidth val="150"/>
        <c:overlap val="100"/>
        <c:axId val="1935306255"/>
        <c:axId val="1927994271"/>
      </c:barChart>
      <c:catAx>
        <c:axId val="1935306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927994271"/>
        <c:crosses val="autoZero"/>
        <c:auto val="1"/>
        <c:lblAlgn val="ctr"/>
        <c:lblOffset val="100"/>
        <c:noMultiLvlLbl val="0"/>
      </c:catAx>
      <c:valAx>
        <c:axId val="1927994271"/>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1935306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b="1" dirty="0"/>
              <a:t>4-Year Graduation Rates by High School, Greenville County</a:t>
            </a:r>
          </a:p>
          <a:p>
            <a:pPr>
              <a:defRPr b="1"/>
            </a:pPr>
            <a:r>
              <a:rPr lang="en-US" b="1" dirty="0"/>
              <a:t>2013-2017</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Education!$C$73</c:f>
              <c:strCache>
                <c:ptCount val="1"/>
                <c:pt idx="0">
                  <c:v>2013</c:v>
                </c:pt>
              </c:strCache>
            </c:strRef>
          </c:tx>
          <c:spPr>
            <a:solidFill>
              <a:schemeClr val="accent6"/>
            </a:solidFill>
            <a:ln>
              <a:noFill/>
            </a:ln>
            <a:effectLst/>
          </c:spPr>
          <c:invertIfNegative val="0"/>
          <c:dLbls>
            <c:delete val="1"/>
          </c:dLbls>
          <c:cat>
            <c:strRef>
              <c:f>Education!$B$74:$B$82</c:f>
              <c:strCache>
                <c:ptCount val="9"/>
                <c:pt idx="0">
                  <c:v>Berea High School</c:v>
                </c:pt>
                <c:pt idx="1">
                  <c:v>Blue Ridge High School</c:v>
                </c:pt>
                <c:pt idx="2">
                  <c:v>Brashier Middle College Charter High School</c:v>
                </c:pt>
                <c:pt idx="3">
                  <c:v>Carolina High School and Academy</c:v>
                </c:pt>
                <c:pt idx="4">
                  <c:v>Eastside High School</c:v>
                </c:pt>
                <c:pt idx="5">
                  <c:v>Greenville High School Academy of Law, Finance and Business</c:v>
                </c:pt>
                <c:pt idx="6">
                  <c:v>Greer High School</c:v>
                </c:pt>
                <c:pt idx="7">
                  <c:v>Greer Middle College Charter High School</c:v>
                </c:pt>
                <c:pt idx="8">
                  <c:v>Hillcrest High School</c:v>
                </c:pt>
              </c:strCache>
            </c:strRef>
          </c:cat>
          <c:val>
            <c:numRef>
              <c:f>Education!$C$74:$C$82</c:f>
              <c:numCache>
                <c:formatCode>0.0%</c:formatCode>
                <c:ptCount val="9"/>
                <c:pt idx="0">
                  <c:v>0.71400000000000008</c:v>
                </c:pt>
                <c:pt idx="1">
                  <c:v>0.82700000000000007</c:v>
                </c:pt>
                <c:pt idx="2">
                  <c:v>0.96099999999999997</c:v>
                </c:pt>
                <c:pt idx="3">
                  <c:v>0.624</c:v>
                </c:pt>
                <c:pt idx="4">
                  <c:v>0.82599999999999996</c:v>
                </c:pt>
                <c:pt idx="5">
                  <c:v>0.81499999999999995</c:v>
                </c:pt>
                <c:pt idx="6">
                  <c:v>0.68799999999999994</c:v>
                </c:pt>
                <c:pt idx="7">
                  <c:v>0.92400000000000004</c:v>
                </c:pt>
                <c:pt idx="8">
                  <c:v>0.79400000000000004</c:v>
                </c:pt>
              </c:numCache>
            </c:numRef>
          </c:val>
          <c:extLst>
            <c:ext xmlns:c16="http://schemas.microsoft.com/office/drawing/2014/chart" uri="{C3380CC4-5D6E-409C-BE32-E72D297353CC}">
              <c16:uniqueId val="{00000000-873D-45FC-B1A4-328D0452792E}"/>
            </c:ext>
          </c:extLst>
        </c:ser>
        <c:ser>
          <c:idx val="1"/>
          <c:order val="1"/>
          <c:tx>
            <c:strRef>
              <c:f>Education!$D$73</c:f>
              <c:strCache>
                <c:ptCount val="1"/>
                <c:pt idx="0">
                  <c:v>2014</c:v>
                </c:pt>
              </c:strCache>
            </c:strRef>
          </c:tx>
          <c:spPr>
            <a:solidFill>
              <a:schemeClr val="accent5"/>
            </a:solidFill>
            <a:ln>
              <a:noFill/>
            </a:ln>
            <a:effectLst/>
          </c:spPr>
          <c:invertIfNegative val="0"/>
          <c:dLbls>
            <c:delete val="1"/>
          </c:dLbls>
          <c:cat>
            <c:strRef>
              <c:f>Education!$B$74:$B$82</c:f>
              <c:strCache>
                <c:ptCount val="9"/>
                <c:pt idx="0">
                  <c:v>Berea High School</c:v>
                </c:pt>
                <c:pt idx="1">
                  <c:v>Blue Ridge High School</c:v>
                </c:pt>
                <c:pt idx="2">
                  <c:v>Brashier Middle College Charter High School</c:v>
                </c:pt>
                <c:pt idx="3">
                  <c:v>Carolina High School and Academy</c:v>
                </c:pt>
                <c:pt idx="4">
                  <c:v>Eastside High School</c:v>
                </c:pt>
                <c:pt idx="5">
                  <c:v>Greenville High School Academy of Law, Finance and Business</c:v>
                </c:pt>
                <c:pt idx="6">
                  <c:v>Greer High School</c:v>
                </c:pt>
                <c:pt idx="7">
                  <c:v>Greer Middle College Charter High School</c:v>
                </c:pt>
                <c:pt idx="8">
                  <c:v>Hillcrest High School</c:v>
                </c:pt>
              </c:strCache>
            </c:strRef>
          </c:cat>
          <c:val>
            <c:numRef>
              <c:f>Education!$D$74:$D$82</c:f>
              <c:numCache>
                <c:formatCode>0.0%</c:formatCode>
                <c:ptCount val="9"/>
                <c:pt idx="0">
                  <c:v>0.746</c:v>
                </c:pt>
                <c:pt idx="1">
                  <c:v>0.84200000000000008</c:v>
                </c:pt>
                <c:pt idx="2">
                  <c:v>1</c:v>
                </c:pt>
                <c:pt idx="3">
                  <c:v>0.70599999999999996</c:v>
                </c:pt>
                <c:pt idx="4">
                  <c:v>0.86799999999999999</c:v>
                </c:pt>
                <c:pt idx="5">
                  <c:v>0.82799999999999996</c:v>
                </c:pt>
                <c:pt idx="6">
                  <c:v>0.73799999999999999</c:v>
                </c:pt>
                <c:pt idx="7">
                  <c:v>0.97400000000000009</c:v>
                </c:pt>
                <c:pt idx="8">
                  <c:v>0.82099999999999995</c:v>
                </c:pt>
              </c:numCache>
            </c:numRef>
          </c:val>
          <c:extLst>
            <c:ext xmlns:c16="http://schemas.microsoft.com/office/drawing/2014/chart" uri="{C3380CC4-5D6E-409C-BE32-E72D297353CC}">
              <c16:uniqueId val="{00000001-873D-45FC-B1A4-328D0452792E}"/>
            </c:ext>
          </c:extLst>
        </c:ser>
        <c:ser>
          <c:idx val="2"/>
          <c:order val="2"/>
          <c:tx>
            <c:strRef>
              <c:f>Education!$E$73</c:f>
              <c:strCache>
                <c:ptCount val="1"/>
                <c:pt idx="0">
                  <c:v>2015</c:v>
                </c:pt>
              </c:strCache>
            </c:strRef>
          </c:tx>
          <c:spPr>
            <a:solidFill>
              <a:schemeClr val="accent4"/>
            </a:solidFill>
            <a:ln>
              <a:noFill/>
            </a:ln>
            <a:effectLst/>
          </c:spPr>
          <c:invertIfNegative val="0"/>
          <c:dLbls>
            <c:delete val="1"/>
          </c:dLbls>
          <c:cat>
            <c:strRef>
              <c:f>Education!$B$74:$B$82</c:f>
              <c:strCache>
                <c:ptCount val="9"/>
                <c:pt idx="0">
                  <c:v>Berea High School</c:v>
                </c:pt>
                <c:pt idx="1">
                  <c:v>Blue Ridge High School</c:v>
                </c:pt>
                <c:pt idx="2">
                  <c:v>Brashier Middle College Charter High School</c:v>
                </c:pt>
                <c:pt idx="3">
                  <c:v>Carolina High School and Academy</c:v>
                </c:pt>
                <c:pt idx="4">
                  <c:v>Eastside High School</c:v>
                </c:pt>
                <c:pt idx="5">
                  <c:v>Greenville High School Academy of Law, Finance and Business</c:v>
                </c:pt>
                <c:pt idx="6">
                  <c:v>Greer High School</c:v>
                </c:pt>
                <c:pt idx="7">
                  <c:v>Greer Middle College Charter High School</c:v>
                </c:pt>
                <c:pt idx="8">
                  <c:v>Hillcrest High School</c:v>
                </c:pt>
              </c:strCache>
            </c:strRef>
          </c:cat>
          <c:val>
            <c:numRef>
              <c:f>Education!$E$74:$E$82</c:f>
              <c:numCache>
                <c:formatCode>0.0%</c:formatCode>
                <c:ptCount val="9"/>
                <c:pt idx="0">
                  <c:v>0.80799999999999994</c:v>
                </c:pt>
                <c:pt idx="1">
                  <c:v>0.89700000000000002</c:v>
                </c:pt>
                <c:pt idx="2">
                  <c:v>0.95799999999999996</c:v>
                </c:pt>
                <c:pt idx="3">
                  <c:v>0.72400000000000009</c:v>
                </c:pt>
                <c:pt idx="4">
                  <c:v>0.88</c:v>
                </c:pt>
                <c:pt idx="5">
                  <c:v>0.873</c:v>
                </c:pt>
                <c:pt idx="6">
                  <c:v>0.84799999999999998</c:v>
                </c:pt>
                <c:pt idx="7">
                  <c:v>0.96900000000000008</c:v>
                </c:pt>
                <c:pt idx="8">
                  <c:v>0.87400000000000011</c:v>
                </c:pt>
              </c:numCache>
            </c:numRef>
          </c:val>
          <c:extLst>
            <c:ext xmlns:c16="http://schemas.microsoft.com/office/drawing/2014/chart" uri="{C3380CC4-5D6E-409C-BE32-E72D297353CC}">
              <c16:uniqueId val="{00000002-873D-45FC-B1A4-328D0452792E}"/>
            </c:ext>
          </c:extLst>
        </c:ser>
        <c:ser>
          <c:idx val="3"/>
          <c:order val="3"/>
          <c:tx>
            <c:strRef>
              <c:f>Education!$F$73</c:f>
              <c:strCache>
                <c:ptCount val="1"/>
                <c:pt idx="0">
                  <c:v>2016</c:v>
                </c:pt>
              </c:strCache>
            </c:strRef>
          </c:tx>
          <c:spPr>
            <a:solidFill>
              <a:schemeClr val="accent6">
                <a:lumMod val="60000"/>
              </a:schemeClr>
            </a:solidFill>
            <a:ln>
              <a:noFill/>
            </a:ln>
            <a:effectLst/>
          </c:spPr>
          <c:invertIfNegative val="0"/>
          <c:dLbls>
            <c:delete val="1"/>
          </c:dLbls>
          <c:cat>
            <c:strRef>
              <c:f>Education!$B$74:$B$82</c:f>
              <c:strCache>
                <c:ptCount val="9"/>
                <c:pt idx="0">
                  <c:v>Berea High School</c:v>
                </c:pt>
                <c:pt idx="1">
                  <c:v>Blue Ridge High School</c:v>
                </c:pt>
                <c:pt idx="2">
                  <c:v>Brashier Middle College Charter High School</c:v>
                </c:pt>
                <c:pt idx="3">
                  <c:v>Carolina High School and Academy</c:v>
                </c:pt>
                <c:pt idx="4">
                  <c:v>Eastside High School</c:v>
                </c:pt>
                <c:pt idx="5">
                  <c:v>Greenville High School Academy of Law, Finance and Business</c:v>
                </c:pt>
                <c:pt idx="6">
                  <c:v>Greer High School</c:v>
                </c:pt>
                <c:pt idx="7">
                  <c:v>Greer Middle College Charter High School</c:v>
                </c:pt>
                <c:pt idx="8">
                  <c:v>Hillcrest High School</c:v>
                </c:pt>
              </c:strCache>
            </c:strRef>
          </c:cat>
          <c:val>
            <c:numRef>
              <c:f>Education!$F$74:$F$82</c:f>
              <c:numCache>
                <c:formatCode>0.0%</c:formatCode>
                <c:ptCount val="9"/>
                <c:pt idx="0">
                  <c:v>0.80900000000000005</c:v>
                </c:pt>
                <c:pt idx="1">
                  <c:v>0.8909999999999999</c:v>
                </c:pt>
                <c:pt idx="2">
                  <c:v>1</c:v>
                </c:pt>
                <c:pt idx="3">
                  <c:v>0.75800000000000001</c:v>
                </c:pt>
                <c:pt idx="4">
                  <c:v>0.93</c:v>
                </c:pt>
                <c:pt idx="5">
                  <c:v>0.91200000000000003</c:v>
                </c:pt>
                <c:pt idx="6">
                  <c:v>0.81599999999999995</c:v>
                </c:pt>
                <c:pt idx="7">
                  <c:v>0.98</c:v>
                </c:pt>
                <c:pt idx="8">
                  <c:v>0.88200000000000001</c:v>
                </c:pt>
              </c:numCache>
            </c:numRef>
          </c:val>
          <c:extLst>
            <c:ext xmlns:c16="http://schemas.microsoft.com/office/drawing/2014/chart" uri="{C3380CC4-5D6E-409C-BE32-E72D297353CC}">
              <c16:uniqueId val="{00000003-873D-45FC-B1A4-328D0452792E}"/>
            </c:ext>
          </c:extLst>
        </c:ser>
        <c:ser>
          <c:idx val="4"/>
          <c:order val="4"/>
          <c:tx>
            <c:strRef>
              <c:f>Education!$G$73</c:f>
              <c:strCache>
                <c:ptCount val="1"/>
                <c:pt idx="0">
                  <c:v>2017</c:v>
                </c:pt>
              </c:strCache>
            </c:strRef>
          </c:tx>
          <c:spPr>
            <a:solidFill>
              <a:schemeClr val="accent5">
                <a:lumMod val="60000"/>
              </a:schemeClr>
            </a:solidFill>
            <a:ln>
              <a:noFill/>
            </a:ln>
            <a:effectLst/>
          </c:spPr>
          <c:invertIfNegative val="0"/>
          <c:dLbls>
            <c:dLbl>
              <c:idx val="0"/>
              <c:layout>
                <c:manualLayout>
                  <c:x val="0"/>
                  <c:y val="-3.05555555555555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3D-45FC-B1A4-328D0452792E}"/>
                </c:ext>
              </c:extLst>
            </c:dLbl>
            <c:dLbl>
              <c:idx val="7"/>
              <c:layout>
                <c:manualLayout>
                  <c:x val="1.4957264957264958E-2"/>
                  <c:y val="-8.33333333333333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3D-45FC-B1A4-328D0452792E}"/>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Education!$B$74:$B$82</c:f>
              <c:strCache>
                <c:ptCount val="9"/>
                <c:pt idx="0">
                  <c:v>Berea High School</c:v>
                </c:pt>
                <c:pt idx="1">
                  <c:v>Blue Ridge High School</c:v>
                </c:pt>
                <c:pt idx="2">
                  <c:v>Brashier Middle College Charter High School</c:v>
                </c:pt>
                <c:pt idx="3">
                  <c:v>Carolina High School and Academy</c:v>
                </c:pt>
                <c:pt idx="4">
                  <c:v>Eastside High School</c:v>
                </c:pt>
                <c:pt idx="5">
                  <c:v>Greenville High School Academy of Law, Finance and Business</c:v>
                </c:pt>
                <c:pt idx="6">
                  <c:v>Greer High School</c:v>
                </c:pt>
                <c:pt idx="7">
                  <c:v>Greer Middle College Charter High School</c:v>
                </c:pt>
                <c:pt idx="8">
                  <c:v>Hillcrest High School</c:v>
                </c:pt>
              </c:strCache>
            </c:strRef>
          </c:cat>
          <c:val>
            <c:numRef>
              <c:f>Education!$G$74:$G$82</c:f>
              <c:numCache>
                <c:formatCode>0.0%</c:formatCode>
                <c:ptCount val="9"/>
                <c:pt idx="0">
                  <c:v>0.73</c:v>
                </c:pt>
                <c:pt idx="1">
                  <c:v>0.85799999999999998</c:v>
                </c:pt>
                <c:pt idx="2">
                  <c:v>0.99</c:v>
                </c:pt>
                <c:pt idx="3">
                  <c:v>0.84</c:v>
                </c:pt>
                <c:pt idx="4">
                  <c:v>0.93400000000000005</c:v>
                </c:pt>
                <c:pt idx="5">
                  <c:v>0.89700000000000002</c:v>
                </c:pt>
                <c:pt idx="6">
                  <c:v>0.86499999999999999</c:v>
                </c:pt>
                <c:pt idx="7">
                  <c:v>0.92099999999999993</c:v>
                </c:pt>
                <c:pt idx="8">
                  <c:v>0.87400000000000011</c:v>
                </c:pt>
              </c:numCache>
            </c:numRef>
          </c:val>
          <c:extLst>
            <c:ext xmlns:c16="http://schemas.microsoft.com/office/drawing/2014/chart" uri="{C3380CC4-5D6E-409C-BE32-E72D297353CC}">
              <c16:uniqueId val="{00000004-873D-45FC-B1A4-328D0452792E}"/>
            </c:ext>
          </c:extLst>
        </c:ser>
        <c:dLbls>
          <c:dLblPos val="inEnd"/>
          <c:showLegendKey val="0"/>
          <c:showVal val="1"/>
          <c:showCatName val="0"/>
          <c:showSerName val="0"/>
          <c:showPercent val="0"/>
          <c:showBubbleSize val="0"/>
        </c:dLbls>
        <c:gapWidth val="219"/>
        <c:overlap val="-27"/>
        <c:axId val="1912636399"/>
        <c:axId val="1985508063"/>
      </c:barChart>
      <c:catAx>
        <c:axId val="191263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85508063"/>
        <c:crosses val="autoZero"/>
        <c:auto val="1"/>
        <c:lblAlgn val="ctr"/>
        <c:lblOffset val="100"/>
        <c:noMultiLvlLbl val="0"/>
      </c:catAx>
      <c:valAx>
        <c:axId val="198550806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912636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dirty="0"/>
              <a:t>4-Year Graduation Rates by High School, Greenville County</a:t>
            </a:r>
          </a:p>
          <a:p>
            <a:pPr>
              <a:defRPr sz="1200" b="1"/>
            </a:pPr>
            <a:r>
              <a:rPr lang="en-US" sz="1200" b="1" dirty="0"/>
              <a:t>2013-2017</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Education!$C$83</c:f>
              <c:strCache>
                <c:ptCount val="1"/>
                <c:pt idx="0">
                  <c:v>2013</c:v>
                </c:pt>
              </c:strCache>
            </c:strRef>
          </c:tx>
          <c:spPr>
            <a:solidFill>
              <a:schemeClr val="accent6"/>
            </a:solidFill>
            <a:ln>
              <a:noFill/>
            </a:ln>
            <a:effectLst/>
          </c:spPr>
          <c:invertIfNegative val="0"/>
          <c:cat>
            <c:strRef>
              <c:f>Education!$B$84:$B$92</c:f>
              <c:strCache>
                <c:ptCount val="9"/>
                <c:pt idx="0">
                  <c:v>J. L. Mann High School
Academy of Math, Science, and Technology</c:v>
                </c:pt>
                <c:pt idx="1">
                  <c:v>Legacy Early College</c:v>
                </c:pt>
                <c:pt idx="2">
                  <c:v>Mauldin High School</c:v>
                </c:pt>
                <c:pt idx="3">
                  <c:v>Riverside High School</c:v>
                </c:pt>
                <c:pt idx="4">
                  <c:v>Southside High School</c:v>
                </c:pt>
                <c:pt idx="5">
                  <c:v>Travelers Rest High School</c:v>
                </c:pt>
                <c:pt idx="6">
                  <c:v>Wade Hampton High School</c:v>
                </c:pt>
                <c:pt idx="7">
                  <c:v>Woodmont High School</c:v>
                </c:pt>
                <c:pt idx="8">
                  <c:v>State</c:v>
                </c:pt>
              </c:strCache>
            </c:strRef>
          </c:cat>
          <c:val>
            <c:numRef>
              <c:f>Education!$C$84:$C$92</c:f>
              <c:numCache>
                <c:formatCode>General</c:formatCode>
                <c:ptCount val="9"/>
                <c:pt idx="0" formatCode="0.0%">
                  <c:v>0.8</c:v>
                </c:pt>
                <c:pt idx="2" formatCode="0.0%">
                  <c:v>0.8909999999999999</c:v>
                </c:pt>
                <c:pt idx="3" formatCode="0.0%">
                  <c:v>0.82299999999999995</c:v>
                </c:pt>
                <c:pt idx="4" formatCode="0.0%">
                  <c:v>0.69299999999999995</c:v>
                </c:pt>
                <c:pt idx="5" formatCode="0.0%">
                  <c:v>0.67799999999999994</c:v>
                </c:pt>
                <c:pt idx="6" formatCode="0.0%">
                  <c:v>0.86499999999999999</c:v>
                </c:pt>
                <c:pt idx="7" formatCode="0.0%">
                  <c:v>0.65300000000000002</c:v>
                </c:pt>
              </c:numCache>
            </c:numRef>
          </c:val>
          <c:extLst>
            <c:ext xmlns:c16="http://schemas.microsoft.com/office/drawing/2014/chart" uri="{C3380CC4-5D6E-409C-BE32-E72D297353CC}">
              <c16:uniqueId val="{00000000-DFE5-4EAE-8FE3-9AF66F1BE7E1}"/>
            </c:ext>
          </c:extLst>
        </c:ser>
        <c:ser>
          <c:idx val="1"/>
          <c:order val="1"/>
          <c:tx>
            <c:strRef>
              <c:f>Education!$D$83</c:f>
              <c:strCache>
                <c:ptCount val="1"/>
                <c:pt idx="0">
                  <c:v>2014</c:v>
                </c:pt>
              </c:strCache>
            </c:strRef>
          </c:tx>
          <c:spPr>
            <a:solidFill>
              <a:schemeClr val="accent5"/>
            </a:solidFill>
            <a:ln>
              <a:noFill/>
            </a:ln>
            <a:effectLst/>
          </c:spPr>
          <c:invertIfNegative val="0"/>
          <c:cat>
            <c:strRef>
              <c:f>Education!$B$84:$B$92</c:f>
              <c:strCache>
                <c:ptCount val="9"/>
                <c:pt idx="0">
                  <c:v>J. L. Mann High School
Academy of Math, Science, and Technology</c:v>
                </c:pt>
                <c:pt idx="1">
                  <c:v>Legacy Early College</c:v>
                </c:pt>
                <c:pt idx="2">
                  <c:v>Mauldin High School</c:v>
                </c:pt>
                <c:pt idx="3">
                  <c:v>Riverside High School</c:v>
                </c:pt>
                <c:pt idx="4">
                  <c:v>Southside High School</c:v>
                </c:pt>
                <c:pt idx="5">
                  <c:v>Travelers Rest High School</c:v>
                </c:pt>
                <c:pt idx="6">
                  <c:v>Wade Hampton High School</c:v>
                </c:pt>
                <c:pt idx="7">
                  <c:v>Woodmont High School</c:v>
                </c:pt>
                <c:pt idx="8">
                  <c:v>State</c:v>
                </c:pt>
              </c:strCache>
            </c:strRef>
          </c:cat>
          <c:val>
            <c:numRef>
              <c:f>Education!$D$84:$D$92</c:f>
              <c:numCache>
                <c:formatCode>0.0%</c:formatCode>
                <c:ptCount val="9"/>
                <c:pt idx="0">
                  <c:v>0.86199999999999999</c:v>
                </c:pt>
                <c:pt idx="1">
                  <c:v>0.77500000000000002</c:v>
                </c:pt>
                <c:pt idx="2">
                  <c:v>0.91700000000000004</c:v>
                </c:pt>
                <c:pt idx="3">
                  <c:v>0.91200000000000003</c:v>
                </c:pt>
                <c:pt idx="4">
                  <c:v>0.73599999999999999</c:v>
                </c:pt>
                <c:pt idx="5">
                  <c:v>0.76800000000000002</c:v>
                </c:pt>
                <c:pt idx="6">
                  <c:v>0.93299999999999994</c:v>
                </c:pt>
                <c:pt idx="7">
                  <c:v>0.66700000000000004</c:v>
                </c:pt>
              </c:numCache>
            </c:numRef>
          </c:val>
          <c:extLst>
            <c:ext xmlns:c16="http://schemas.microsoft.com/office/drawing/2014/chart" uri="{C3380CC4-5D6E-409C-BE32-E72D297353CC}">
              <c16:uniqueId val="{00000001-DFE5-4EAE-8FE3-9AF66F1BE7E1}"/>
            </c:ext>
          </c:extLst>
        </c:ser>
        <c:ser>
          <c:idx val="2"/>
          <c:order val="2"/>
          <c:tx>
            <c:strRef>
              <c:f>Education!$E$83</c:f>
              <c:strCache>
                <c:ptCount val="1"/>
                <c:pt idx="0">
                  <c:v>2015</c:v>
                </c:pt>
              </c:strCache>
            </c:strRef>
          </c:tx>
          <c:spPr>
            <a:solidFill>
              <a:schemeClr val="accent4"/>
            </a:solidFill>
            <a:ln>
              <a:noFill/>
            </a:ln>
            <a:effectLst/>
          </c:spPr>
          <c:invertIfNegative val="0"/>
          <c:cat>
            <c:strRef>
              <c:f>Education!$B$84:$B$92</c:f>
              <c:strCache>
                <c:ptCount val="9"/>
                <c:pt idx="0">
                  <c:v>J. L. Mann High School
Academy of Math, Science, and Technology</c:v>
                </c:pt>
                <c:pt idx="1">
                  <c:v>Legacy Early College</c:v>
                </c:pt>
                <c:pt idx="2">
                  <c:v>Mauldin High School</c:v>
                </c:pt>
                <c:pt idx="3">
                  <c:v>Riverside High School</c:v>
                </c:pt>
                <c:pt idx="4">
                  <c:v>Southside High School</c:v>
                </c:pt>
                <c:pt idx="5">
                  <c:v>Travelers Rest High School</c:v>
                </c:pt>
                <c:pt idx="6">
                  <c:v>Wade Hampton High School</c:v>
                </c:pt>
                <c:pt idx="7">
                  <c:v>Woodmont High School</c:v>
                </c:pt>
                <c:pt idx="8">
                  <c:v>State</c:v>
                </c:pt>
              </c:strCache>
            </c:strRef>
          </c:cat>
          <c:val>
            <c:numRef>
              <c:f>Education!$E$84:$E$92</c:f>
              <c:numCache>
                <c:formatCode>0.0%</c:formatCode>
                <c:ptCount val="9"/>
                <c:pt idx="0">
                  <c:v>0.877</c:v>
                </c:pt>
                <c:pt idx="1">
                  <c:v>0.625</c:v>
                </c:pt>
                <c:pt idx="2">
                  <c:v>0.91900000000000004</c:v>
                </c:pt>
                <c:pt idx="3">
                  <c:v>0.93400000000000005</c:v>
                </c:pt>
                <c:pt idx="4">
                  <c:v>0.77599999999999991</c:v>
                </c:pt>
                <c:pt idx="5">
                  <c:v>0.77900000000000003</c:v>
                </c:pt>
                <c:pt idx="6">
                  <c:v>0.93099999999999994</c:v>
                </c:pt>
                <c:pt idx="7">
                  <c:v>0.68299999999999994</c:v>
                </c:pt>
                <c:pt idx="8">
                  <c:v>0.80300000000000005</c:v>
                </c:pt>
              </c:numCache>
            </c:numRef>
          </c:val>
          <c:extLst>
            <c:ext xmlns:c16="http://schemas.microsoft.com/office/drawing/2014/chart" uri="{C3380CC4-5D6E-409C-BE32-E72D297353CC}">
              <c16:uniqueId val="{00000002-DFE5-4EAE-8FE3-9AF66F1BE7E1}"/>
            </c:ext>
          </c:extLst>
        </c:ser>
        <c:ser>
          <c:idx val="3"/>
          <c:order val="3"/>
          <c:tx>
            <c:strRef>
              <c:f>Education!$F$83</c:f>
              <c:strCache>
                <c:ptCount val="1"/>
                <c:pt idx="0">
                  <c:v>2016</c:v>
                </c:pt>
              </c:strCache>
            </c:strRef>
          </c:tx>
          <c:spPr>
            <a:solidFill>
              <a:schemeClr val="accent6">
                <a:lumMod val="60000"/>
              </a:schemeClr>
            </a:solidFill>
            <a:ln>
              <a:noFill/>
            </a:ln>
            <a:effectLst/>
          </c:spPr>
          <c:invertIfNegative val="0"/>
          <c:cat>
            <c:strRef>
              <c:f>Education!$B$84:$B$92</c:f>
              <c:strCache>
                <c:ptCount val="9"/>
                <c:pt idx="0">
                  <c:v>J. L. Mann High School
Academy of Math, Science, and Technology</c:v>
                </c:pt>
                <c:pt idx="1">
                  <c:v>Legacy Early College</c:v>
                </c:pt>
                <c:pt idx="2">
                  <c:v>Mauldin High School</c:v>
                </c:pt>
                <c:pt idx="3">
                  <c:v>Riverside High School</c:v>
                </c:pt>
                <c:pt idx="4">
                  <c:v>Southside High School</c:v>
                </c:pt>
                <c:pt idx="5">
                  <c:v>Travelers Rest High School</c:v>
                </c:pt>
                <c:pt idx="6">
                  <c:v>Wade Hampton High School</c:v>
                </c:pt>
                <c:pt idx="7">
                  <c:v>Woodmont High School</c:v>
                </c:pt>
                <c:pt idx="8">
                  <c:v>State</c:v>
                </c:pt>
              </c:strCache>
            </c:strRef>
          </c:cat>
          <c:val>
            <c:numRef>
              <c:f>Education!$F$84:$F$92</c:f>
              <c:numCache>
                <c:formatCode>0.0%</c:formatCode>
                <c:ptCount val="9"/>
                <c:pt idx="0">
                  <c:v>0.90300000000000002</c:v>
                </c:pt>
                <c:pt idx="1">
                  <c:v>0.89599999999999991</c:v>
                </c:pt>
                <c:pt idx="2">
                  <c:v>0.95299999999999996</c:v>
                </c:pt>
                <c:pt idx="3">
                  <c:v>0.90700000000000003</c:v>
                </c:pt>
                <c:pt idx="4">
                  <c:v>0.77200000000000002</c:v>
                </c:pt>
                <c:pt idx="5">
                  <c:v>0.83499999999999996</c:v>
                </c:pt>
                <c:pt idx="6">
                  <c:v>0.95400000000000007</c:v>
                </c:pt>
                <c:pt idx="7">
                  <c:v>0.79299999999999993</c:v>
                </c:pt>
                <c:pt idx="8">
                  <c:v>0.82599999999999996</c:v>
                </c:pt>
              </c:numCache>
            </c:numRef>
          </c:val>
          <c:extLst>
            <c:ext xmlns:c16="http://schemas.microsoft.com/office/drawing/2014/chart" uri="{C3380CC4-5D6E-409C-BE32-E72D297353CC}">
              <c16:uniqueId val="{00000003-DFE5-4EAE-8FE3-9AF66F1BE7E1}"/>
            </c:ext>
          </c:extLst>
        </c:ser>
        <c:ser>
          <c:idx val="4"/>
          <c:order val="4"/>
          <c:tx>
            <c:strRef>
              <c:f>Education!$G$83</c:f>
              <c:strCache>
                <c:ptCount val="1"/>
                <c:pt idx="0">
                  <c:v>2017</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Education!$B$84:$B$92</c:f>
              <c:strCache>
                <c:ptCount val="9"/>
                <c:pt idx="0">
                  <c:v>J. L. Mann High School
Academy of Math, Science, and Technology</c:v>
                </c:pt>
                <c:pt idx="1">
                  <c:v>Legacy Early College</c:v>
                </c:pt>
                <c:pt idx="2">
                  <c:v>Mauldin High School</c:v>
                </c:pt>
                <c:pt idx="3">
                  <c:v>Riverside High School</c:v>
                </c:pt>
                <c:pt idx="4">
                  <c:v>Southside High School</c:v>
                </c:pt>
                <c:pt idx="5">
                  <c:v>Travelers Rest High School</c:v>
                </c:pt>
                <c:pt idx="6">
                  <c:v>Wade Hampton High School</c:v>
                </c:pt>
                <c:pt idx="7">
                  <c:v>Woodmont High School</c:v>
                </c:pt>
                <c:pt idx="8">
                  <c:v>State</c:v>
                </c:pt>
              </c:strCache>
            </c:strRef>
          </c:cat>
          <c:val>
            <c:numRef>
              <c:f>Education!$G$84:$G$92</c:f>
              <c:numCache>
                <c:formatCode>0.0%</c:formatCode>
                <c:ptCount val="9"/>
                <c:pt idx="0">
                  <c:v>0.90599999999999992</c:v>
                </c:pt>
                <c:pt idx="1">
                  <c:v>0.92599999999999993</c:v>
                </c:pt>
                <c:pt idx="2">
                  <c:v>0.94700000000000006</c:v>
                </c:pt>
                <c:pt idx="3">
                  <c:v>0.91599999999999993</c:v>
                </c:pt>
                <c:pt idx="4">
                  <c:v>0.747</c:v>
                </c:pt>
                <c:pt idx="5">
                  <c:v>0.86699999999999999</c:v>
                </c:pt>
                <c:pt idx="6">
                  <c:v>0.97</c:v>
                </c:pt>
                <c:pt idx="7">
                  <c:v>0.83400000000000007</c:v>
                </c:pt>
                <c:pt idx="8">
                  <c:v>0.84599999999999997</c:v>
                </c:pt>
              </c:numCache>
            </c:numRef>
          </c:val>
          <c:extLst>
            <c:ext xmlns:c16="http://schemas.microsoft.com/office/drawing/2014/chart" uri="{C3380CC4-5D6E-409C-BE32-E72D297353CC}">
              <c16:uniqueId val="{00000004-DFE5-4EAE-8FE3-9AF66F1BE7E1}"/>
            </c:ext>
          </c:extLst>
        </c:ser>
        <c:dLbls>
          <c:showLegendKey val="0"/>
          <c:showVal val="0"/>
          <c:showCatName val="0"/>
          <c:showSerName val="0"/>
          <c:showPercent val="0"/>
          <c:showBubbleSize val="0"/>
        </c:dLbls>
        <c:gapWidth val="219"/>
        <c:overlap val="-27"/>
        <c:axId val="1416253423"/>
        <c:axId val="1924091071"/>
      </c:barChart>
      <c:catAx>
        <c:axId val="141625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24091071"/>
        <c:crosses val="autoZero"/>
        <c:auto val="1"/>
        <c:lblAlgn val="ctr"/>
        <c:lblOffset val="100"/>
        <c:noMultiLvlLbl val="0"/>
      </c:catAx>
      <c:valAx>
        <c:axId val="19240910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16253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Educational Attainment, Peer Counties, SC, &amp; US</a:t>
            </a:r>
          </a:p>
          <a:p>
            <a:pPr>
              <a:defRPr/>
            </a:pPr>
            <a:r>
              <a:rPr lang="en-US"/>
              <a:t>2017</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Education!$C$2</c:f>
              <c:strCache>
                <c:ptCount val="1"/>
                <c:pt idx="0">
                  <c:v>Less than 9th Grade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Education!$B$3:$B$7</c:f>
              <c:strCache>
                <c:ptCount val="5"/>
                <c:pt idx="0">
                  <c:v>Greenville County</c:v>
                </c:pt>
                <c:pt idx="1">
                  <c:v>Charleston County</c:v>
                </c:pt>
                <c:pt idx="2">
                  <c:v>Richland County</c:v>
                </c:pt>
                <c:pt idx="3">
                  <c:v>South Carolina</c:v>
                </c:pt>
                <c:pt idx="4">
                  <c:v>United States</c:v>
                </c:pt>
              </c:strCache>
            </c:strRef>
          </c:cat>
          <c:val>
            <c:numRef>
              <c:f>Education!$C$3:$C$7</c:f>
              <c:numCache>
                <c:formatCode>0.0%</c:formatCode>
                <c:ptCount val="5"/>
                <c:pt idx="0">
                  <c:v>3.9E-2</c:v>
                </c:pt>
                <c:pt idx="1">
                  <c:v>2.5999999999999999E-2</c:v>
                </c:pt>
                <c:pt idx="2">
                  <c:v>2.7E-2</c:v>
                </c:pt>
                <c:pt idx="3">
                  <c:v>0.04</c:v>
                </c:pt>
                <c:pt idx="4">
                  <c:v>5.0999999999999997E-2</c:v>
                </c:pt>
              </c:numCache>
            </c:numRef>
          </c:val>
          <c:extLst>
            <c:ext xmlns:c16="http://schemas.microsoft.com/office/drawing/2014/chart" uri="{C3380CC4-5D6E-409C-BE32-E72D297353CC}">
              <c16:uniqueId val="{00000000-B72B-4093-9BBF-26F9D41AA301}"/>
            </c:ext>
          </c:extLst>
        </c:ser>
        <c:ser>
          <c:idx val="1"/>
          <c:order val="1"/>
          <c:tx>
            <c:strRef>
              <c:f>Education!$D$2</c:f>
              <c:strCache>
                <c:ptCount val="1"/>
                <c:pt idx="0">
                  <c:v>9-12th Grade, no diploma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Education!$B$3:$B$7</c:f>
              <c:strCache>
                <c:ptCount val="5"/>
                <c:pt idx="0">
                  <c:v>Greenville County</c:v>
                </c:pt>
                <c:pt idx="1">
                  <c:v>Charleston County</c:v>
                </c:pt>
                <c:pt idx="2">
                  <c:v>Richland County</c:v>
                </c:pt>
                <c:pt idx="3">
                  <c:v>South Carolina</c:v>
                </c:pt>
                <c:pt idx="4">
                  <c:v>United States</c:v>
                </c:pt>
              </c:strCache>
            </c:strRef>
          </c:cat>
          <c:val>
            <c:numRef>
              <c:f>Education!$D$3:$D$7</c:f>
              <c:numCache>
                <c:formatCode>0.0%</c:formatCode>
                <c:ptCount val="5"/>
                <c:pt idx="0">
                  <c:v>7.9000000000000001E-2</c:v>
                </c:pt>
                <c:pt idx="1">
                  <c:v>5.1999999999999998E-2</c:v>
                </c:pt>
                <c:pt idx="2">
                  <c:v>6.2E-2</c:v>
                </c:pt>
                <c:pt idx="3">
                  <c:v>8.5999999999999993E-2</c:v>
                </c:pt>
                <c:pt idx="4">
                  <c:v>6.9000000000000006E-2</c:v>
                </c:pt>
              </c:numCache>
            </c:numRef>
          </c:val>
          <c:extLst>
            <c:ext xmlns:c16="http://schemas.microsoft.com/office/drawing/2014/chart" uri="{C3380CC4-5D6E-409C-BE32-E72D297353CC}">
              <c16:uniqueId val="{00000001-B72B-4093-9BBF-26F9D41AA301}"/>
            </c:ext>
          </c:extLst>
        </c:ser>
        <c:ser>
          <c:idx val="2"/>
          <c:order val="2"/>
          <c:tx>
            <c:strRef>
              <c:f>Education!$E$2</c:f>
              <c:strCache>
                <c:ptCount val="1"/>
                <c:pt idx="0">
                  <c:v>High School Graduate/GED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Education!$B$3:$B$7</c:f>
              <c:strCache>
                <c:ptCount val="5"/>
                <c:pt idx="0">
                  <c:v>Greenville County</c:v>
                </c:pt>
                <c:pt idx="1">
                  <c:v>Charleston County</c:v>
                </c:pt>
                <c:pt idx="2">
                  <c:v>Richland County</c:v>
                </c:pt>
                <c:pt idx="3">
                  <c:v>South Carolina</c:v>
                </c:pt>
                <c:pt idx="4">
                  <c:v>United States</c:v>
                </c:pt>
              </c:strCache>
            </c:strRef>
          </c:cat>
          <c:val>
            <c:numRef>
              <c:f>Education!$E$3:$E$7</c:f>
              <c:numCache>
                <c:formatCode>0.0%</c:formatCode>
                <c:ptCount val="5"/>
                <c:pt idx="0">
                  <c:v>0.23799999999999999</c:v>
                </c:pt>
                <c:pt idx="1">
                  <c:v>0.252</c:v>
                </c:pt>
                <c:pt idx="2">
                  <c:v>0.23799999999999999</c:v>
                </c:pt>
                <c:pt idx="3">
                  <c:v>0.29499999999999998</c:v>
                </c:pt>
                <c:pt idx="4">
                  <c:v>0.27100000000000002</c:v>
                </c:pt>
              </c:numCache>
            </c:numRef>
          </c:val>
          <c:extLst>
            <c:ext xmlns:c16="http://schemas.microsoft.com/office/drawing/2014/chart" uri="{C3380CC4-5D6E-409C-BE32-E72D297353CC}">
              <c16:uniqueId val="{00000002-B72B-4093-9BBF-26F9D41AA301}"/>
            </c:ext>
          </c:extLst>
        </c:ser>
        <c:ser>
          <c:idx val="3"/>
          <c:order val="3"/>
          <c:tx>
            <c:strRef>
              <c:f>Education!$F$2</c:f>
              <c:strCache>
                <c:ptCount val="1"/>
                <c:pt idx="0">
                  <c:v>Some College, no degree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Education!$B$3:$B$7</c:f>
              <c:strCache>
                <c:ptCount val="5"/>
                <c:pt idx="0">
                  <c:v>Greenville County</c:v>
                </c:pt>
                <c:pt idx="1">
                  <c:v>Charleston County</c:v>
                </c:pt>
                <c:pt idx="2">
                  <c:v>Richland County</c:v>
                </c:pt>
                <c:pt idx="3">
                  <c:v>South Carolina</c:v>
                </c:pt>
                <c:pt idx="4">
                  <c:v>United States</c:v>
                </c:pt>
              </c:strCache>
            </c:strRef>
          </c:cat>
          <c:val>
            <c:numRef>
              <c:f>Education!$F$3:$F$7</c:f>
              <c:numCache>
                <c:formatCode>0.0%</c:formatCode>
                <c:ptCount val="5"/>
                <c:pt idx="0">
                  <c:v>0.2</c:v>
                </c:pt>
                <c:pt idx="1">
                  <c:v>0.17</c:v>
                </c:pt>
                <c:pt idx="2">
                  <c:v>0.22900000000000001</c:v>
                </c:pt>
                <c:pt idx="3">
                  <c:v>0.20300000000000001</c:v>
                </c:pt>
                <c:pt idx="4">
                  <c:v>0.20399999999999999</c:v>
                </c:pt>
              </c:numCache>
            </c:numRef>
          </c:val>
          <c:extLst>
            <c:ext xmlns:c16="http://schemas.microsoft.com/office/drawing/2014/chart" uri="{C3380CC4-5D6E-409C-BE32-E72D297353CC}">
              <c16:uniqueId val="{00000003-B72B-4093-9BBF-26F9D41AA301}"/>
            </c:ext>
          </c:extLst>
        </c:ser>
        <c:ser>
          <c:idx val="4"/>
          <c:order val="4"/>
          <c:tx>
            <c:strRef>
              <c:f>Education!$G$2</c:f>
              <c:strCache>
                <c:ptCount val="1"/>
                <c:pt idx="0">
                  <c:v>Associate's Degree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Education!$B$3:$B$7</c:f>
              <c:strCache>
                <c:ptCount val="5"/>
                <c:pt idx="0">
                  <c:v>Greenville County</c:v>
                </c:pt>
                <c:pt idx="1">
                  <c:v>Charleston County</c:v>
                </c:pt>
                <c:pt idx="2">
                  <c:v>Richland County</c:v>
                </c:pt>
                <c:pt idx="3">
                  <c:v>South Carolina</c:v>
                </c:pt>
                <c:pt idx="4">
                  <c:v>United States</c:v>
                </c:pt>
              </c:strCache>
            </c:strRef>
          </c:cat>
          <c:val>
            <c:numRef>
              <c:f>Education!$G$3:$G$7</c:f>
              <c:numCache>
                <c:formatCode>0.0%</c:formatCode>
                <c:ptCount val="5"/>
                <c:pt idx="0">
                  <c:v>9.9000000000000005E-2</c:v>
                </c:pt>
                <c:pt idx="1">
                  <c:v>7.6999999999999999E-2</c:v>
                </c:pt>
                <c:pt idx="2">
                  <c:v>7.0000000000000007E-2</c:v>
                </c:pt>
                <c:pt idx="3">
                  <c:v>9.6000000000000002E-2</c:v>
                </c:pt>
                <c:pt idx="4">
                  <c:v>8.5000000000000006E-2</c:v>
                </c:pt>
              </c:numCache>
            </c:numRef>
          </c:val>
          <c:extLst>
            <c:ext xmlns:c16="http://schemas.microsoft.com/office/drawing/2014/chart" uri="{C3380CC4-5D6E-409C-BE32-E72D297353CC}">
              <c16:uniqueId val="{00000004-B72B-4093-9BBF-26F9D41AA301}"/>
            </c:ext>
          </c:extLst>
        </c:ser>
        <c:ser>
          <c:idx val="5"/>
          <c:order val="5"/>
          <c:tx>
            <c:strRef>
              <c:f>Education!$H$2</c:f>
              <c:strCache>
                <c:ptCount val="1"/>
                <c:pt idx="0">
                  <c:v>Bachelor's Degree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Education!$B$3:$B$7</c:f>
              <c:strCache>
                <c:ptCount val="5"/>
                <c:pt idx="0">
                  <c:v>Greenville County</c:v>
                </c:pt>
                <c:pt idx="1">
                  <c:v>Charleston County</c:v>
                </c:pt>
                <c:pt idx="2">
                  <c:v>Richland County</c:v>
                </c:pt>
                <c:pt idx="3">
                  <c:v>South Carolina</c:v>
                </c:pt>
                <c:pt idx="4">
                  <c:v>United States</c:v>
                </c:pt>
              </c:strCache>
            </c:strRef>
          </c:cat>
          <c:val>
            <c:numRef>
              <c:f>Education!$H$3:$H$7</c:f>
              <c:numCache>
                <c:formatCode>0.0%</c:formatCode>
                <c:ptCount val="5"/>
                <c:pt idx="0">
                  <c:v>0.20899999999999999</c:v>
                </c:pt>
                <c:pt idx="1">
                  <c:v>0.27</c:v>
                </c:pt>
                <c:pt idx="2">
                  <c:v>0.222</c:v>
                </c:pt>
                <c:pt idx="3">
                  <c:v>0.17599999999999999</c:v>
                </c:pt>
                <c:pt idx="4">
                  <c:v>0.19700000000000001</c:v>
                </c:pt>
              </c:numCache>
            </c:numRef>
          </c:val>
          <c:extLst>
            <c:ext xmlns:c16="http://schemas.microsoft.com/office/drawing/2014/chart" uri="{C3380CC4-5D6E-409C-BE32-E72D297353CC}">
              <c16:uniqueId val="{00000005-B72B-4093-9BBF-26F9D41AA301}"/>
            </c:ext>
          </c:extLst>
        </c:ser>
        <c:ser>
          <c:idx val="6"/>
          <c:order val="6"/>
          <c:tx>
            <c:strRef>
              <c:f>Education!$I$2</c:f>
              <c:strCache>
                <c:ptCount val="1"/>
                <c:pt idx="0">
                  <c:v>Graduate Degree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Education!$B$3:$B$7</c:f>
              <c:strCache>
                <c:ptCount val="5"/>
                <c:pt idx="0">
                  <c:v>Greenville County</c:v>
                </c:pt>
                <c:pt idx="1">
                  <c:v>Charleston County</c:v>
                </c:pt>
                <c:pt idx="2">
                  <c:v>Richland County</c:v>
                </c:pt>
                <c:pt idx="3">
                  <c:v>South Carolina</c:v>
                </c:pt>
                <c:pt idx="4">
                  <c:v>United States</c:v>
                </c:pt>
              </c:strCache>
            </c:strRef>
          </c:cat>
          <c:val>
            <c:numRef>
              <c:f>Education!$I$3:$I$7</c:f>
              <c:numCache>
                <c:formatCode>0.0%</c:formatCode>
                <c:ptCount val="5"/>
                <c:pt idx="0">
                  <c:v>0.13500000000000001</c:v>
                </c:pt>
                <c:pt idx="1">
                  <c:v>0.155</c:v>
                </c:pt>
                <c:pt idx="2">
                  <c:v>0.152</c:v>
                </c:pt>
                <c:pt idx="3">
                  <c:v>0.104</c:v>
                </c:pt>
                <c:pt idx="4">
                  <c:v>0.123</c:v>
                </c:pt>
              </c:numCache>
            </c:numRef>
          </c:val>
          <c:extLst>
            <c:ext xmlns:c16="http://schemas.microsoft.com/office/drawing/2014/chart" uri="{C3380CC4-5D6E-409C-BE32-E72D297353CC}">
              <c16:uniqueId val="{00000006-B72B-4093-9BBF-26F9D41AA301}"/>
            </c:ext>
          </c:extLst>
        </c:ser>
        <c:dLbls>
          <c:dLblPos val="ctr"/>
          <c:showLegendKey val="0"/>
          <c:showVal val="1"/>
          <c:showCatName val="0"/>
          <c:showSerName val="0"/>
          <c:showPercent val="0"/>
          <c:showBubbleSize val="0"/>
        </c:dLbls>
        <c:gapWidth val="150"/>
        <c:overlap val="100"/>
        <c:axId val="2064273584"/>
        <c:axId val="343240160"/>
      </c:barChart>
      <c:catAx>
        <c:axId val="20642735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43240160"/>
        <c:crosses val="autoZero"/>
        <c:auto val="1"/>
        <c:lblAlgn val="ctr"/>
        <c:lblOffset val="100"/>
        <c:noMultiLvlLbl val="0"/>
      </c:catAx>
      <c:valAx>
        <c:axId val="343240160"/>
        <c:scaling>
          <c:orientation val="minMax"/>
          <c:max val="1"/>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6427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solidFill>
            <a:schemeClr val="bg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cap="none" spc="20" baseline="0">
                <a:solidFill>
                  <a:schemeClr val="tx1"/>
                </a:solidFill>
                <a:latin typeface="+mn-lt"/>
                <a:ea typeface="+mn-ea"/>
                <a:cs typeface="+mn-cs"/>
              </a:defRPr>
            </a:pPr>
            <a:r>
              <a:rPr lang="en-US"/>
              <a:t>Greenville County Educational Attainment Trend</a:t>
            </a:r>
          </a:p>
          <a:p>
            <a:pPr>
              <a:defRPr/>
            </a:pPr>
            <a:r>
              <a:rPr lang="en-US"/>
              <a:t>2013-2017</a:t>
            </a:r>
          </a:p>
        </c:rich>
      </c:tx>
      <c:overlay val="0"/>
      <c:spPr>
        <a:noFill/>
        <a:ln>
          <a:noFill/>
        </a:ln>
        <a:effectLst/>
      </c:spPr>
      <c:txPr>
        <a:bodyPr rot="0" spcFirstLastPara="1" vertOverflow="ellipsis" vert="horz" wrap="square" anchor="ctr" anchorCtr="1"/>
        <a:lstStyle/>
        <a:p>
          <a:pPr>
            <a:defRPr sz="1680" b="0" i="0" u="none" strike="noStrike" kern="1200" cap="none" spc="2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Education!$R$15</c:f>
              <c:strCache>
                <c:ptCount val="1"/>
                <c:pt idx="0">
                  <c:v>Less than High School Graduate</c:v>
                </c:pt>
              </c:strCache>
            </c:strRef>
          </c:tx>
          <c:spPr>
            <a:ln w="22225" cap="rnd" cmpd="sng" algn="ctr">
              <a:solidFill>
                <a:schemeClr val="accent1"/>
              </a:solidFill>
              <a:round/>
            </a:ln>
            <a:effectLst/>
          </c:spPr>
          <c:marker>
            <c:symbol val="none"/>
          </c:marker>
          <c:dLbls>
            <c:dLbl>
              <c:idx val="4"/>
              <c:layout>
                <c:manualLayout>
                  <c:x val="-1.3177128900554098E-2"/>
                  <c:y val="4.65271702148336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30-46AC-AF5A-483909D33913}"/>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Education!$S$14:$W$14</c:f>
              <c:numCache>
                <c:formatCode>General</c:formatCode>
                <c:ptCount val="5"/>
                <c:pt idx="0">
                  <c:v>2013</c:v>
                </c:pt>
                <c:pt idx="1">
                  <c:v>2014</c:v>
                </c:pt>
                <c:pt idx="2">
                  <c:v>2015</c:v>
                </c:pt>
                <c:pt idx="3">
                  <c:v>2016</c:v>
                </c:pt>
                <c:pt idx="4">
                  <c:v>2017</c:v>
                </c:pt>
              </c:numCache>
            </c:numRef>
          </c:cat>
          <c:val>
            <c:numRef>
              <c:f>Education!$S$15:$W$15</c:f>
              <c:numCache>
                <c:formatCode>0.0%</c:formatCode>
                <c:ptCount val="5"/>
                <c:pt idx="0">
                  <c:v>0.13600000000000001</c:v>
                </c:pt>
                <c:pt idx="1">
                  <c:v>0.11599999999999999</c:v>
                </c:pt>
                <c:pt idx="2">
                  <c:v>0.14199999999999999</c:v>
                </c:pt>
                <c:pt idx="3">
                  <c:v>0.126</c:v>
                </c:pt>
                <c:pt idx="4">
                  <c:v>0.11799999999999999</c:v>
                </c:pt>
              </c:numCache>
            </c:numRef>
          </c:val>
          <c:smooth val="0"/>
          <c:extLst>
            <c:ext xmlns:c16="http://schemas.microsoft.com/office/drawing/2014/chart" uri="{C3380CC4-5D6E-409C-BE32-E72D297353CC}">
              <c16:uniqueId val="{00000001-FF30-46AC-AF5A-483909D33913}"/>
            </c:ext>
          </c:extLst>
        </c:ser>
        <c:ser>
          <c:idx val="1"/>
          <c:order val="1"/>
          <c:tx>
            <c:strRef>
              <c:f>Education!$R$16</c:f>
              <c:strCache>
                <c:ptCount val="1"/>
                <c:pt idx="0">
                  <c:v>High School Graduate/GED</c:v>
                </c:pt>
              </c:strCache>
            </c:strRef>
          </c:tx>
          <c:spPr>
            <a:ln w="22225" cap="rnd" cmpd="sng" algn="ctr">
              <a:solidFill>
                <a:schemeClr val="accent2"/>
              </a:solidFill>
              <a:round/>
            </a:ln>
            <a:effectLst/>
          </c:spPr>
          <c:marker>
            <c:symbol val="none"/>
          </c:marker>
          <c:dLbls>
            <c:dLbl>
              <c:idx val="3"/>
              <c:layout>
                <c:manualLayout>
                  <c:x val="-4.5584536307961505E-2"/>
                  <c:y val="-3.5470739768640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30-46AC-AF5A-483909D33913}"/>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Education!$S$14:$W$14</c:f>
              <c:numCache>
                <c:formatCode>General</c:formatCode>
                <c:ptCount val="5"/>
                <c:pt idx="0">
                  <c:v>2013</c:v>
                </c:pt>
                <c:pt idx="1">
                  <c:v>2014</c:v>
                </c:pt>
                <c:pt idx="2">
                  <c:v>2015</c:v>
                </c:pt>
                <c:pt idx="3">
                  <c:v>2016</c:v>
                </c:pt>
                <c:pt idx="4">
                  <c:v>2017</c:v>
                </c:pt>
              </c:numCache>
            </c:numRef>
          </c:cat>
          <c:val>
            <c:numRef>
              <c:f>Education!$S$16:$W$16</c:f>
              <c:numCache>
                <c:formatCode>0.0%</c:formatCode>
                <c:ptCount val="5"/>
                <c:pt idx="0">
                  <c:v>0.255</c:v>
                </c:pt>
                <c:pt idx="1">
                  <c:v>0.28100000000000003</c:v>
                </c:pt>
                <c:pt idx="2">
                  <c:v>0.252</c:v>
                </c:pt>
                <c:pt idx="3">
                  <c:v>0.22900000000000001</c:v>
                </c:pt>
                <c:pt idx="4">
                  <c:v>0.23799999999999999</c:v>
                </c:pt>
              </c:numCache>
            </c:numRef>
          </c:val>
          <c:smooth val="0"/>
          <c:extLst>
            <c:ext xmlns:c16="http://schemas.microsoft.com/office/drawing/2014/chart" uri="{C3380CC4-5D6E-409C-BE32-E72D297353CC}">
              <c16:uniqueId val="{00000003-FF30-46AC-AF5A-483909D33913}"/>
            </c:ext>
          </c:extLst>
        </c:ser>
        <c:ser>
          <c:idx val="2"/>
          <c:order val="2"/>
          <c:tx>
            <c:strRef>
              <c:f>Education!$R$17</c:f>
              <c:strCache>
                <c:ptCount val="1"/>
                <c:pt idx="0">
                  <c:v>Some College, no degree</c:v>
                </c:pt>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Education!$S$14:$W$14</c:f>
              <c:numCache>
                <c:formatCode>General</c:formatCode>
                <c:ptCount val="5"/>
                <c:pt idx="0">
                  <c:v>2013</c:v>
                </c:pt>
                <c:pt idx="1">
                  <c:v>2014</c:v>
                </c:pt>
                <c:pt idx="2">
                  <c:v>2015</c:v>
                </c:pt>
                <c:pt idx="3">
                  <c:v>2016</c:v>
                </c:pt>
                <c:pt idx="4">
                  <c:v>2017</c:v>
                </c:pt>
              </c:numCache>
            </c:numRef>
          </c:cat>
          <c:val>
            <c:numRef>
              <c:f>Education!$S$17:$W$17</c:f>
              <c:numCache>
                <c:formatCode>0.0%</c:formatCode>
                <c:ptCount val="5"/>
                <c:pt idx="0">
                  <c:v>0.19600000000000001</c:v>
                </c:pt>
                <c:pt idx="1">
                  <c:v>0.191</c:v>
                </c:pt>
                <c:pt idx="2">
                  <c:v>0.19900000000000001</c:v>
                </c:pt>
                <c:pt idx="3">
                  <c:v>0.216</c:v>
                </c:pt>
                <c:pt idx="4">
                  <c:v>0.2</c:v>
                </c:pt>
              </c:numCache>
            </c:numRef>
          </c:val>
          <c:smooth val="0"/>
          <c:extLst>
            <c:ext xmlns:c16="http://schemas.microsoft.com/office/drawing/2014/chart" uri="{C3380CC4-5D6E-409C-BE32-E72D297353CC}">
              <c16:uniqueId val="{00000004-FF30-46AC-AF5A-483909D33913}"/>
            </c:ext>
          </c:extLst>
        </c:ser>
        <c:ser>
          <c:idx val="3"/>
          <c:order val="3"/>
          <c:tx>
            <c:strRef>
              <c:f>Education!$R$18</c:f>
              <c:strCache>
                <c:ptCount val="1"/>
                <c:pt idx="0">
                  <c:v>Associate's Degree</c:v>
                </c:pt>
              </c:strCache>
            </c:strRef>
          </c:tx>
          <c:spPr>
            <a:ln w="22225" cap="rnd" cmpd="sng" algn="ctr">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Education!$S$14:$W$14</c:f>
              <c:numCache>
                <c:formatCode>General</c:formatCode>
                <c:ptCount val="5"/>
                <c:pt idx="0">
                  <c:v>2013</c:v>
                </c:pt>
                <c:pt idx="1">
                  <c:v>2014</c:v>
                </c:pt>
                <c:pt idx="2">
                  <c:v>2015</c:v>
                </c:pt>
                <c:pt idx="3">
                  <c:v>2016</c:v>
                </c:pt>
                <c:pt idx="4">
                  <c:v>2017</c:v>
                </c:pt>
              </c:numCache>
            </c:numRef>
          </c:cat>
          <c:val>
            <c:numRef>
              <c:f>Education!$S$18:$W$18</c:f>
              <c:numCache>
                <c:formatCode>0.0%</c:formatCode>
                <c:ptCount val="5"/>
                <c:pt idx="0">
                  <c:v>9.2999999999999999E-2</c:v>
                </c:pt>
                <c:pt idx="1">
                  <c:v>8.5999999999999993E-2</c:v>
                </c:pt>
                <c:pt idx="2">
                  <c:v>8.2000000000000003E-2</c:v>
                </c:pt>
                <c:pt idx="3">
                  <c:v>8.8999999999999996E-2</c:v>
                </c:pt>
                <c:pt idx="4">
                  <c:v>9.9000000000000005E-2</c:v>
                </c:pt>
              </c:numCache>
            </c:numRef>
          </c:val>
          <c:smooth val="0"/>
          <c:extLst>
            <c:ext xmlns:c16="http://schemas.microsoft.com/office/drawing/2014/chart" uri="{C3380CC4-5D6E-409C-BE32-E72D297353CC}">
              <c16:uniqueId val="{00000005-FF30-46AC-AF5A-483909D33913}"/>
            </c:ext>
          </c:extLst>
        </c:ser>
        <c:ser>
          <c:idx val="4"/>
          <c:order val="4"/>
          <c:tx>
            <c:strRef>
              <c:f>Education!$R$19</c:f>
              <c:strCache>
                <c:ptCount val="1"/>
                <c:pt idx="0">
                  <c:v>Bachelor's Degree</c:v>
                </c:pt>
              </c:strCache>
            </c:strRef>
          </c:tx>
          <c:spPr>
            <a:ln w="22225" cap="rnd" cmpd="sng" algn="ctr">
              <a:solidFill>
                <a:schemeClr val="accent5"/>
              </a:solidFill>
              <a:round/>
            </a:ln>
            <a:effectLst/>
          </c:spPr>
          <c:marker>
            <c:symbol val="none"/>
          </c:marker>
          <c:dLbls>
            <c:dLbl>
              <c:idx val="3"/>
              <c:layout>
                <c:manualLayout>
                  <c:x val="-7.3362314085739372E-2"/>
                  <c:y val="-1.3865801497035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30-46AC-AF5A-483909D33913}"/>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Education!$S$14:$W$14</c:f>
              <c:numCache>
                <c:formatCode>General</c:formatCode>
                <c:ptCount val="5"/>
                <c:pt idx="0">
                  <c:v>2013</c:v>
                </c:pt>
                <c:pt idx="1">
                  <c:v>2014</c:v>
                </c:pt>
                <c:pt idx="2">
                  <c:v>2015</c:v>
                </c:pt>
                <c:pt idx="3">
                  <c:v>2016</c:v>
                </c:pt>
                <c:pt idx="4">
                  <c:v>2017</c:v>
                </c:pt>
              </c:numCache>
            </c:numRef>
          </c:cat>
          <c:val>
            <c:numRef>
              <c:f>Education!$S$19:$W$19</c:f>
              <c:numCache>
                <c:formatCode>0.0%</c:formatCode>
                <c:ptCount val="5"/>
                <c:pt idx="0">
                  <c:v>0.20899999999999999</c:v>
                </c:pt>
                <c:pt idx="1">
                  <c:v>0.21</c:v>
                </c:pt>
                <c:pt idx="2">
                  <c:v>0.20599999999999999</c:v>
                </c:pt>
                <c:pt idx="3">
                  <c:v>0.219</c:v>
                </c:pt>
                <c:pt idx="4">
                  <c:v>0.20899999999999999</c:v>
                </c:pt>
              </c:numCache>
            </c:numRef>
          </c:val>
          <c:smooth val="0"/>
          <c:extLst>
            <c:ext xmlns:c16="http://schemas.microsoft.com/office/drawing/2014/chart" uri="{C3380CC4-5D6E-409C-BE32-E72D297353CC}">
              <c16:uniqueId val="{00000007-FF30-46AC-AF5A-483909D33913}"/>
            </c:ext>
          </c:extLst>
        </c:ser>
        <c:ser>
          <c:idx val="5"/>
          <c:order val="5"/>
          <c:tx>
            <c:strRef>
              <c:f>Education!$R$20</c:f>
              <c:strCache>
                <c:ptCount val="1"/>
                <c:pt idx="0">
                  <c:v>Graduate Degree</c:v>
                </c:pt>
              </c:strCache>
            </c:strRef>
          </c:tx>
          <c:spPr>
            <a:ln w="22225" cap="rnd" cmpd="sng" algn="ctr">
              <a:solidFill>
                <a:schemeClr val="accent6"/>
              </a:solidFill>
              <a:round/>
            </a:ln>
            <a:effectLst/>
          </c:spPr>
          <c:marker>
            <c:symbol val="none"/>
          </c:marker>
          <c:dLbls>
            <c:dLbl>
              <c:idx val="0"/>
              <c:layout>
                <c:manualLayout>
                  <c:x val="-7.1047499270924463E-2"/>
                  <c:y val="1.0779381743948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30-46AC-AF5A-483909D33913}"/>
                </c:ext>
              </c:extLst>
            </c:dLbl>
            <c:dLbl>
              <c:idx val="3"/>
              <c:layout>
                <c:manualLayout>
                  <c:x val="-4.0954906678331876E-2"/>
                  <c:y val="2.6211480509380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30-46AC-AF5A-483909D33913}"/>
                </c:ext>
              </c:extLst>
            </c:dLbl>
            <c:dLbl>
              <c:idx val="4"/>
              <c:layout>
                <c:manualLayout>
                  <c:x val="-4.0954906678331876E-2"/>
                  <c:y val="-2.6257655293088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30-46AC-AF5A-483909D33913}"/>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Education!$S$14:$W$14</c:f>
              <c:numCache>
                <c:formatCode>General</c:formatCode>
                <c:ptCount val="5"/>
                <c:pt idx="0">
                  <c:v>2013</c:v>
                </c:pt>
                <c:pt idx="1">
                  <c:v>2014</c:v>
                </c:pt>
                <c:pt idx="2">
                  <c:v>2015</c:v>
                </c:pt>
                <c:pt idx="3">
                  <c:v>2016</c:v>
                </c:pt>
                <c:pt idx="4">
                  <c:v>2017</c:v>
                </c:pt>
              </c:numCache>
            </c:numRef>
          </c:cat>
          <c:val>
            <c:numRef>
              <c:f>Education!$S$20:$W$20</c:f>
              <c:numCache>
                <c:formatCode>0.0%</c:formatCode>
                <c:ptCount val="5"/>
                <c:pt idx="0">
                  <c:v>0.111</c:v>
                </c:pt>
                <c:pt idx="1">
                  <c:v>0.115</c:v>
                </c:pt>
                <c:pt idx="2">
                  <c:v>0.12</c:v>
                </c:pt>
                <c:pt idx="3">
                  <c:v>0.121</c:v>
                </c:pt>
                <c:pt idx="4">
                  <c:v>0.13500000000000001</c:v>
                </c:pt>
              </c:numCache>
            </c:numRef>
          </c:val>
          <c:smooth val="0"/>
          <c:extLst>
            <c:ext xmlns:c16="http://schemas.microsoft.com/office/drawing/2014/chart" uri="{C3380CC4-5D6E-409C-BE32-E72D297353CC}">
              <c16:uniqueId val="{0000000B-FF30-46AC-AF5A-483909D33913}"/>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43208240"/>
        <c:axId val="2056273360"/>
      </c:lineChart>
      <c:catAx>
        <c:axId val="14320824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spc="20" baseline="0">
                <a:solidFill>
                  <a:schemeClr val="tx1"/>
                </a:solidFill>
                <a:latin typeface="+mn-lt"/>
                <a:ea typeface="+mn-ea"/>
                <a:cs typeface="+mn-cs"/>
              </a:defRPr>
            </a:pPr>
            <a:endParaRPr lang="en-US"/>
          </a:p>
        </c:txPr>
        <c:crossAx val="2056273360"/>
        <c:crosses val="autoZero"/>
        <c:auto val="1"/>
        <c:lblAlgn val="ctr"/>
        <c:lblOffset val="100"/>
        <c:noMultiLvlLbl val="0"/>
      </c:catAx>
      <c:valAx>
        <c:axId val="205627336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solidFill>
                <a:latin typeface="+mn-lt"/>
                <a:ea typeface="+mn-ea"/>
                <a:cs typeface="+mn-cs"/>
              </a:defRPr>
            </a:pPr>
            <a:endParaRPr lang="en-US"/>
          </a:p>
        </c:txPr>
        <c:crossAx val="14320824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Population Change from 2013-2017</a:t>
            </a:r>
          </a:p>
          <a:p>
            <a:pPr>
              <a:defRPr/>
            </a:pPr>
            <a:r>
              <a:rPr lang="en-US"/>
              <a:t>Peer Counties &amp; SC</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'County Demographics'!$C$25</c:f>
              <c:strCache>
                <c:ptCount val="1"/>
                <c:pt idx="0">
                  <c:v>Population Change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'County Demographics'!$B$26:$B$29</c:f>
              <c:strCache>
                <c:ptCount val="4"/>
                <c:pt idx="0">
                  <c:v>Greenville County</c:v>
                </c:pt>
                <c:pt idx="1">
                  <c:v>Charleston County</c:v>
                </c:pt>
                <c:pt idx="2">
                  <c:v>Richland County</c:v>
                </c:pt>
                <c:pt idx="3">
                  <c:v>South Carolina</c:v>
                </c:pt>
              </c:strCache>
            </c:strRef>
          </c:cat>
          <c:val>
            <c:numRef>
              <c:f>'County Demographics'!$C$26:$C$29</c:f>
              <c:numCache>
                <c:formatCode>0.00%</c:formatCode>
                <c:ptCount val="4"/>
                <c:pt idx="0">
                  <c:v>6.4299999999999996E-2</c:v>
                </c:pt>
                <c:pt idx="1">
                  <c:v>7.1300000000000002E-2</c:v>
                </c:pt>
                <c:pt idx="2">
                  <c:v>0.03</c:v>
                </c:pt>
                <c:pt idx="3">
                  <c:v>5.2299999999999999E-2</c:v>
                </c:pt>
              </c:numCache>
            </c:numRef>
          </c:val>
          <c:extLst>
            <c:ext xmlns:c16="http://schemas.microsoft.com/office/drawing/2014/chart" uri="{C3380CC4-5D6E-409C-BE32-E72D297353CC}">
              <c16:uniqueId val="{00000000-B0FC-4F4E-B0DC-3AF0D508572A}"/>
            </c:ext>
          </c:extLst>
        </c:ser>
        <c:dLbls>
          <c:dLblPos val="outEnd"/>
          <c:showLegendKey val="0"/>
          <c:showVal val="1"/>
          <c:showCatName val="0"/>
          <c:showSerName val="0"/>
          <c:showPercent val="0"/>
          <c:showBubbleSize val="0"/>
        </c:dLbls>
        <c:gapWidth val="115"/>
        <c:overlap val="-20"/>
        <c:axId val="175679376"/>
        <c:axId val="164131568"/>
      </c:barChart>
      <c:catAx>
        <c:axId val="175679376"/>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64131568"/>
        <c:crosses val="autoZero"/>
        <c:auto val="1"/>
        <c:lblAlgn val="ctr"/>
        <c:lblOffset val="100"/>
        <c:noMultiLvlLbl val="0"/>
      </c:catAx>
      <c:valAx>
        <c:axId val="164131568"/>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567937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Educational Attainment Trend, Greenville County</a:t>
            </a:r>
          </a:p>
          <a:p>
            <a:pPr>
              <a:defRPr/>
            </a:pPr>
            <a:r>
              <a:rPr lang="en-US"/>
              <a:t>2013-2017</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Education!$B$28</c:f>
              <c:strCache>
                <c:ptCount val="1"/>
                <c:pt idx="0">
                  <c:v>HS or higher</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Education!$C$27:$G$27</c:f>
              <c:numCache>
                <c:formatCode>General</c:formatCode>
                <c:ptCount val="5"/>
                <c:pt idx="0">
                  <c:v>2013</c:v>
                </c:pt>
                <c:pt idx="1">
                  <c:v>2014</c:v>
                </c:pt>
                <c:pt idx="2">
                  <c:v>2015</c:v>
                </c:pt>
                <c:pt idx="3">
                  <c:v>2016</c:v>
                </c:pt>
                <c:pt idx="4">
                  <c:v>2017</c:v>
                </c:pt>
              </c:numCache>
            </c:numRef>
          </c:cat>
          <c:val>
            <c:numRef>
              <c:f>Education!$C$28:$G$28</c:f>
              <c:numCache>
                <c:formatCode>0.0%</c:formatCode>
                <c:ptCount val="5"/>
                <c:pt idx="0">
                  <c:v>0.86399999999999999</c:v>
                </c:pt>
                <c:pt idx="1">
                  <c:v>0.88400000000000001</c:v>
                </c:pt>
                <c:pt idx="2">
                  <c:v>0.85899999999999999</c:v>
                </c:pt>
                <c:pt idx="3">
                  <c:v>0.875</c:v>
                </c:pt>
                <c:pt idx="4">
                  <c:v>0.88200000000000001</c:v>
                </c:pt>
              </c:numCache>
            </c:numRef>
          </c:val>
          <c:smooth val="0"/>
          <c:extLst>
            <c:ext xmlns:c16="http://schemas.microsoft.com/office/drawing/2014/chart" uri="{C3380CC4-5D6E-409C-BE32-E72D297353CC}">
              <c16:uniqueId val="{00000000-80BA-4DD0-BAB7-5EA9955316A8}"/>
            </c:ext>
          </c:extLst>
        </c:ser>
        <c:ser>
          <c:idx val="1"/>
          <c:order val="1"/>
          <c:tx>
            <c:strRef>
              <c:f>Education!$B$29</c:f>
              <c:strCache>
                <c:ptCount val="1"/>
                <c:pt idx="0">
                  <c:v>Bachelor's or Higher</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Education!$C$27:$G$27</c:f>
              <c:numCache>
                <c:formatCode>General</c:formatCode>
                <c:ptCount val="5"/>
                <c:pt idx="0">
                  <c:v>2013</c:v>
                </c:pt>
                <c:pt idx="1">
                  <c:v>2014</c:v>
                </c:pt>
                <c:pt idx="2">
                  <c:v>2015</c:v>
                </c:pt>
                <c:pt idx="3">
                  <c:v>2016</c:v>
                </c:pt>
                <c:pt idx="4">
                  <c:v>2017</c:v>
                </c:pt>
              </c:numCache>
            </c:numRef>
          </c:cat>
          <c:val>
            <c:numRef>
              <c:f>Education!$C$29:$G$29</c:f>
              <c:numCache>
                <c:formatCode>0.0%</c:formatCode>
                <c:ptCount val="5"/>
                <c:pt idx="0">
                  <c:v>0.32100000000000001</c:v>
                </c:pt>
                <c:pt idx="1">
                  <c:v>0.32500000000000001</c:v>
                </c:pt>
                <c:pt idx="2">
                  <c:v>0.32600000000000001</c:v>
                </c:pt>
                <c:pt idx="3">
                  <c:v>0.34</c:v>
                </c:pt>
                <c:pt idx="4">
                  <c:v>0.34499999999999997</c:v>
                </c:pt>
              </c:numCache>
            </c:numRef>
          </c:val>
          <c:smooth val="0"/>
          <c:extLst>
            <c:ext xmlns:c16="http://schemas.microsoft.com/office/drawing/2014/chart" uri="{C3380CC4-5D6E-409C-BE32-E72D297353CC}">
              <c16:uniqueId val="{00000001-80BA-4DD0-BAB7-5EA9955316A8}"/>
            </c:ext>
          </c:extLst>
        </c:ser>
        <c:dLbls>
          <c:dLblPos val="t"/>
          <c:showLegendKey val="0"/>
          <c:showVal val="1"/>
          <c:showCatName val="0"/>
          <c:showSerName val="0"/>
          <c:showPercent val="0"/>
          <c:showBubbleSize val="0"/>
        </c:dLbls>
        <c:smooth val="0"/>
        <c:axId val="175115504"/>
        <c:axId val="174349808"/>
      </c:lineChart>
      <c:catAx>
        <c:axId val="17511550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174349808"/>
        <c:crosses val="autoZero"/>
        <c:auto val="1"/>
        <c:lblAlgn val="ctr"/>
        <c:lblOffset val="100"/>
        <c:noMultiLvlLbl val="0"/>
      </c:catAx>
      <c:valAx>
        <c:axId val="17434980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17511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a:t>Percentage of Population by Age with Bachelor's Degree or Higher, Greenville County</a:t>
            </a:r>
          </a:p>
          <a:p>
            <a:pPr>
              <a:defRPr b="1"/>
            </a:pPr>
            <a:r>
              <a:rPr lang="en-US" b="1"/>
              <a:t>2013 &amp; 2017</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Education!$B$21</c:f>
              <c:strCache>
                <c:ptCount val="1"/>
                <c:pt idx="0">
                  <c:v>25-34</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Education!$C$20:$D$20</c:f>
              <c:numCache>
                <c:formatCode>General</c:formatCode>
                <c:ptCount val="2"/>
                <c:pt idx="0">
                  <c:v>2013</c:v>
                </c:pt>
                <c:pt idx="1">
                  <c:v>2017</c:v>
                </c:pt>
              </c:numCache>
            </c:numRef>
          </c:cat>
          <c:val>
            <c:numRef>
              <c:f>Education!$C$21:$D$21</c:f>
              <c:numCache>
                <c:formatCode>0.0%</c:formatCode>
                <c:ptCount val="2"/>
                <c:pt idx="0">
                  <c:v>0.36499999999999999</c:v>
                </c:pt>
                <c:pt idx="1">
                  <c:v>0.372</c:v>
                </c:pt>
              </c:numCache>
            </c:numRef>
          </c:val>
          <c:extLst>
            <c:ext xmlns:c16="http://schemas.microsoft.com/office/drawing/2014/chart" uri="{C3380CC4-5D6E-409C-BE32-E72D297353CC}">
              <c16:uniqueId val="{00000000-B64F-48FE-A056-2E0EDC0F99D2}"/>
            </c:ext>
          </c:extLst>
        </c:ser>
        <c:ser>
          <c:idx val="1"/>
          <c:order val="1"/>
          <c:tx>
            <c:strRef>
              <c:f>Education!$B$22</c:f>
              <c:strCache>
                <c:ptCount val="1"/>
                <c:pt idx="0">
                  <c:v>35-44</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Education!$C$20:$D$20</c:f>
              <c:numCache>
                <c:formatCode>General</c:formatCode>
                <c:ptCount val="2"/>
                <c:pt idx="0">
                  <c:v>2013</c:v>
                </c:pt>
                <c:pt idx="1">
                  <c:v>2017</c:v>
                </c:pt>
              </c:numCache>
            </c:numRef>
          </c:cat>
          <c:val>
            <c:numRef>
              <c:f>Education!$C$22:$D$22</c:f>
              <c:numCache>
                <c:formatCode>0.0%</c:formatCode>
                <c:ptCount val="2"/>
                <c:pt idx="0">
                  <c:v>0.36</c:v>
                </c:pt>
                <c:pt idx="1">
                  <c:v>0.38900000000000001</c:v>
                </c:pt>
              </c:numCache>
            </c:numRef>
          </c:val>
          <c:extLst>
            <c:ext xmlns:c16="http://schemas.microsoft.com/office/drawing/2014/chart" uri="{C3380CC4-5D6E-409C-BE32-E72D297353CC}">
              <c16:uniqueId val="{00000001-B64F-48FE-A056-2E0EDC0F99D2}"/>
            </c:ext>
          </c:extLst>
        </c:ser>
        <c:ser>
          <c:idx val="2"/>
          <c:order val="2"/>
          <c:tx>
            <c:strRef>
              <c:f>Education!$B$23</c:f>
              <c:strCache>
                <c:ptCount val="1"/>
                <c:pt idx="0">
                  <c:v>45-64</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Education!$C$20:$D$20</c:f>
              <c:numCache>
                <c:formatCode>General</c:formatCode>
                <c:ptCount val="2"/>
                <c:pt idx="0">
                  <c:v>2013</c:v>
                </c:pt>
                <c:pt idx="1">
                  <c:v>2017</c:v>
                </c:pt>
              </c:numCache>
            </c:numRef>
          </c:cat>
          <c:val>
            <c:numRef>
              <c:f>Education!$C$23:$D$23</c:f>
              <c:numCache>
                <c:formatCode>0.0%</c:formatCode>
                <c:ptCount val="2"/>
                <c:pt idx="0">
                  <c:v>0.308</c:v>
                </c:pt>
                <c:pt idx="1">
                  <c:v>0.32700000000000001</c:v>
                </c:pt>
              </c:numCache>
            </c:numRef>
          </c:val>
          <c:extLst>
            <c:ext xmlns:c16="http://schemas.microsoft.com/office/drawing/2014/chart" uri="{C3380CC4-5D6E-409C-BE32-E72D297353CC}">
              <c16:uniqueId val="{00000002-B64F-48FE-A056-2E0EDC0F99D2}"/>
            </c:ext>
          </c:extLst>
        </c:ser>
        <c:ser>
          <c:idx val="3"/>
          <c:order val="3"/>
          <c:tx>
            <c:strRef>
              <c:f>Education!$B$24</c:f>
              <c:strCache>
                <c:ptCount val="1"/>
                <c:pt idx="0">
                  <c:v>65+</c:v>
                </c:pt>
              </c:strCache>
            </c:strRef>
          </c:tx>
          <c:spPr>
            <a:solidFill>
              <a:schemeClr val="accent4"/>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Education!$C$20:$D$20</c:f>
              <c:numCache>
                <c:formatCode>General</c:formatCode>
                <c:ptCount val="2"/>
                <c:pt idx="0">
                  <c:v>2013</c:v>
                </c:pt>
                <c:pt idx="1">
                  <c:v>2017</c:v>
                </c:pt>
              </c:numCache>
            </c:numRef>
          </c:cat>
          <c:val>
            <c:numRef>
              <c:f>Education!$C$24:$D$24</c:f>
              <c:numCache>
                <c:formatCode>0.0%</c:formatCode>
                <c:ptCount val="2"/>
                <c:pt idx="0">
                  <c:v>0.26300000000000001</c:v>
                </c:pt>
                <c:pt idx="1">
                  <c:v>0.312</c:v>
                </c:pt>
              </c:numCache>
            </c:numRef>
          </c:val>
          <c:extLst>
            <c:ext xmlns:c16="http://schemas.microsoft.com/office/drawing/2014/chart" uri="{C3380CC4-5D6E-409C-BE32-E72D297353CC}">
              <c16:uniqueId val="{00000003-B64F-48FE-A056-2E0EDC0F99D2}"/>
            </c:ext>
          </c:extLst>
        </c:ser>
        <c:dLbls>
          <c:dLblPos val="outEnd"/>
          <c:showLegendKey val="0"/>
          <c:showVal val="1"/>
          <c:showCatName val="0"/>
          <c:showSerName val="0"/>
          <c:showPercent val="0"/>
          <c:showBubbleSize val="0"/>
        </c:dLbls>
        <c:gapWidth val="219"/>
        <c:overlap val="-27"/>
        <c:axId val="331901136"/>
        <c:axId val="174545568"/>
      </c:barChart>
      <c:catAx>
        <c:axId val="33190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4545568"/>
        <c:crosses val="autoZero"/>
        <c:auto val="1"/>
        <c:lblAlgn val="ctr"/>
        <c:lblOffset val="100"/>
        <c:noMultiLvlLbl val="0"/>
      </c:catAx>
      <c:valAx>
        <c:axId val="174545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3190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a:t>Educational Attainment by Race/Ethnicity</a:t>
            </a:r>
          </a:p>
          <a:p>
            <a:pPr>
              <a:defRPr b="1"/>
            </a:pPr>
            <a:r>
              <a:rPr lang="en-US" b="1"/>
              <a:t>Greenville County</a:t>
            </a:r>
          </a:p>
          <a:p>
            <a:pPr>
              <a:defRPr b="1"/>
            </a:pPr>
            <a:r>
              <a:rPr lang="en-US" b="1"/>
              <a:t>2017</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Education!$K$26</c:f>
              <c:strCache>
                <c:ptCount val="1"/>
                <c:pt idx="0">
                  <c:v>HS or higher</c:v>
                </c:pt>
              </c:strCache>
            </c:strRef>
          </c:tx>
          <c:spPr>
            <a:solidFill>
              <a:schemeClr val="accent6"/>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Education!$L$25:$N$25</c:f>
              <c:strCache>
                <c:ptCount val="3"/>
                <c:pt idx="0">
                  <c:v>White</c:v>
                </c:pt>
                <c:pt idx="1">
                  <c:v>Black</c:v>
                </c:pt>
                <c:pt idx="2">
                  <c:v>Hispanic</c:v>
                </c:pt>
              </c:strCache>
            </c:strRef>
          </c:cat>
          <c:val>
            <c:numRef>
              <c:f>Education!$L$26:$N$26</c:f>
              <c:numCache>
                <c:formatCode>0.0%</c:formatCode>
                <c:ptCount val="3"/>
                <c:pt idx="0">
                  <c:v>0.90100000000000002</c:v>
                </c:pt>
                <c:pt idx="1">
                  <c:v>0.82699999999999996</c:v>
                </c:pt>
                <c:pt idx="2">
                  <c:v>0.67900000000000005</c:v>
                </c:pt>
              </c:numCache>
            </c:numRef>
          </c:val>
          <c:extLst>
            <c:ext xmlns:c16="http://schemas.microsoft.com/office/drawing/2014/chart" uri="{C3380CC4-5D6E-409C-BE32-E72D297353CC}">
              <c16:uniqueId val="{00000000-B86E-454B-886D-A61BF433C634}"/>
            </c:ext>
          </c:extLst>
        </c:ser>
        <c:ser>
          <c:idx val="1"/>
          <c:order val="1"/>
          <c:tx>
            <c:strRef>
              <c:f>Education!$K$27</c:f>
              <c:strCache>
                <c:ptCount val="1"/>
                <c:pt idx="0">
                  <c:v>Bachelor's or Higher</c:v>
                </c:pt>
              </c:strCache>
            </c:strRef>
          </c:tx>
          <c:spPr>
            <a:solidFill>
              <a:schemeClr val="accent5"/>
            </a:solidFill>
            <a:ln>
              <a:noFill/>
            </a:ln>
            <a:effectLst/>
          </c:spPr>
          <c:invertIfNegative val="0"/>
          <c:dLbls>
            <c:dLbl>
              <c:idx val="1"/>
              <c:layout>
                <c:manualLayout>
                  <c:x val="0"/>
                  <c:y val="0.112562554680664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E4-4167-B0B6-33BF705AC907}"/>
                </c:ext>
              </c:extLst>
            </c:dLbl>
            <c:dLbl>
              <c:idx val="2"/>
              <c:layout>
                <c:manualLayout>
                  <c:x val="-5.5555555555555558E-3"/>
                  <c:y val="0.1075106445027703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E4-4167-B0B6-33BF705AC907}"/>
                </c:ext>
              </c:extLst>
            </c:dLbl>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Education!$L$25:$N$25</c:f>
              <c:strCache>
                <c:ptCount val="3"/>
                <c:pt idx="0">
                  <c:v>White</c:v>
                </c:pt>
                <c:pt idx="1">
                  <c:v>Black</c:v>
                </c:pt>
                <c:pt idx="2">
                  <c:v>Hispanic</c:v>
                </c:pt>
              </c:strCache>
            </c:strRef>
          </c:cat>
          <c:val>
            <c:numRef>
              <c:f>Education!$L$27:$N$27</c:f>
              <c:numCache>
                <c:formatCode>0.0%</c:formatCode>
                <c:ptCount val="3"/>
                <c:pt idx="0">
                  <c:v>0.39</c:v>
                </c:pt>
                <c:pt idx="1">
                  <c:v>0.16400000000000001</c:v>
                </c:pt>
                <c:pt idx="2">
                  <c:v>0.17499999999999999</c:v>
                </c:pt>
              </c:numCache>
            </c:numRef>
          </c:val>
          <c:extLst>
            <c:ext xmlns:c16="http://schemas.microsoft.com/office/drawing/2014/chart" uri="{C3380CC4-5D6E-409C-BE32-E72D297353CC}">
              <c16:uniqueId val="{00000001-B86E-454B-886D-A61BF433C634}"/>
            </c:ext>
          </c:extLst>
        </c:ser>
        <c:dLbls>
          <c:dLblPos val="outEnd"/>
          <c:showLegendKey val="0"/>
          <c:showVal val="1"/>
          <c:showCatName val="0"/>
          <c:showSerName val="0"/>
          <c:showPercent val="0"/>
          <c:showBubbleSize val="0"/>
        </c:dLbls>
        <c:gapWidth val="219"/>
        <c:overlap val="-27"/>
        <c:axId val="2016060832"/>
        <c:axId val="161936032"/>
      </c:barChart>
      <c:catAx>
        <c:axId val="201606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936032"/>
        <c:crosses val="autoZero"/>
        <c:auto val="1"/>
        <c:lblAlgn val="ctr"/>
        <c:lblOffset val="100"/>
        <c:noMultiLvlLbl val="0"/>
      </c:catAx>
      <c:valAx>
        <c:axId val="161936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16060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Median Earnings by Educational Attainment Level</a:t>
            </a:r>
          </a:p>
          <a:p>
            <a:pPr>
              <a:defRPr/>
            </a:pPr>
            <a:r>
              <a:rPr lang="en-US"/>
              <a:t>Greenville County</a:t>
            </a:r>
          </a:p>
          <a:p>
            <a:pPr>
              <a:defRPr/>
            </a:pPr>
            <a:r>
              <a:rPr lang="en-US"/>
              <a:t>2013-2017</a:t>
            </a:r>
          </a:p>
        </c:rich>
      </c:tx>
      <c:overlay val="0"/>
      <c:spPr>
        <a:noFill/>
        <a:ln>
          <a:noFill/>
        </a:ln>
        <a:effectLst/>
      </c:spPr>
      <c:txPr>
        <a:bodyPr rot="0" spcFirstLastPara="1" vertOverflow="ellipsis" vert="horz" wrap="square" anchor="ctr" anchorCtr="1"/>
        <a:lstStyle/>
        <a:p>
          <a:pPr>
            <a:defRPr sz="168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'Occupational Outlook'!$B$41</c:f>
              <c:strCache>
                <c:ptCount val="1"/>
                <c:pt idx="0">
                  <c:v>Less than HS Graduate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'Occupational Outlook'!$C$40:$G$40</c:f>
              <c:numCache>
                <c:formatCode>General</c:formatCode>
                <c:ptCount val="5"/>
                <c:pt idx="0">
                  <c:v>2013</c:v>
                </c:pt>
                <c:pt idx="1">
                  <c:v>2014</c:v>
                </c:pt>
                <c:pt idx="2">
                  <c:v>2015</c:v>
                </c:pt>
                <c:pt idx="3">
                  <c:v>2016</c:v>
                </c:pt>
                <c:pt idx="4">
                  <c:v>2017</c:v>
                </c:pt>
              </c:numCache>
            </c:numRef>
          </c:cat>
          <c:val>
            <c:numRef>
              <c:f>'Occupational Outlook'!$C$41:$G$41</c:f>
              <c:numCache>
                <c:formatCode>_("$"* #,##0_);_("$"* \(#,##0\);_("$"* "-"??_);_(@_)</c:formatCode>
                <c:ptCount val="5"/>
                <c:pt idx="0">
                  <c:v>18113</c:v>
                </c:pt>
                <c:pt idx="1">
                  <c:v>17740</c:v>
                </c:pt>
                <c:pt idx="2">
                  <c:v>16593</c:v>
                </c:pt>
                <c:pt idx="3">
                  <c:v>18409</c:v>
                </c:pt>
                <c:pt idx="4">
                  <c:v>22548</c:v>
                </c:pt>
              </c:numCache>
            </c:numRef>
          </c:val>
          <c:smooth val="0"/>
          <c:extLst>
            <c:ext xmlns:c16="http://schemas.microsoft.com/office/drawing/2014/chart" uri="{C3380CC4-5D6E-409C-BE32-E72D297353CC}">
              <c16:uniqueId val="{00000000-E85F-4C82-BB32-772C19D57048}"/>
            </c:ext>
          </c:extLst>
        </c:ser>
        <c:ser>
          <c:idx val="1"/>
          <c:order val="1"/>
          <c:tx>
            <c:strRef>
              <c:f>'Occupational Outlook'!$B$42</c:f>
              <c:strCache>
                <c:ptCount val="1"/>
                <c:pt idx="0">
                  <c:v>HS Graduate or Equivalent</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'Occupational Outlook'!$C$40:$G$40</c:f>
              <c:numCache>
                <c:formatCode>General</c:formatCode>
                <c:ptCount val="5"/>
                <c:pt idx="0">
                  <c:v>2013</c:v>
                </c:pt>
                <c:pt idx="1">
                  <c:v>2014</c:v>
                </c:pt>
                <c:pt idx="2">
                  <c:v>2015</c:v>
                </c:pt>
                <c:pt idx="3">
                  <c:v>2016</c:v>
                </c:pt>
                <c:pt idx="4">
                  <c:v>2017</c:v>
                </c:pt>
              </c:numCache>
            </c:numRef>
          </c:cat>
          <c:val>
            <c:numRef>
              <c:f>'Occupational Outlook'!$C$42:$G$42</c:f>
              <c:numCache>
                <c:formatCode>_("$"* #,##0_);_("$"* \(#,##0\);_("$"* "-"??_);_(@_)</c:formatCode>
                <c:ptCount val="5"/>
                <c:pt idx="0">
                  <c:v>26349</c:v>
                </c:pt>
                <c:pt idx="1">
                  <c:v>26357</c:v>
                </c:pt>
                <c:pt idx="2">
                  <c:v>26919</c:v>
                </c:pt>
                <c:pt idx="3">
                  <c:v>28179</c:v>
                </c:pt>
                <c:pt idx="4">
                  <c:v>27178</c:v>
                </c:pt>
              </c:numCache>
            </c:numRef>
          </c:val>
          <c:smooth val="0"/>
          <c:extLst>
            <c:ext xmlns:c16="http://schemas.microsoft.com/office/drawing/2014/chart" uri="{C3380CC4-5D6E-409C-BE32-E72D297353CC}">
              <c16:uniqueId val="{00000001-E85F-4C82-BB32-772C19D57048}"/>
            </c:ext>
          </c:extLst>
        </c:ser>
        <c:ser>
          <c:idx val="2"/>
          <c:order val="2"/>
          <c:tx>
            <c:strRef>
              <c:f>'Occupational Outlook'!$B$43</c:f>
              <c:strCache>
                <c:ptCount val="1"/>
                <c:pt idx="0">
                  <c:v>Some College/Associate's Degree</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'Occupational Outlook'!$C$40:$G$40</c:f>
              <c:numCache>
                <c:formatCode>General</c:formatCode>
                <c:ptCount val="5"/>
                <c:pt idx="0">
                  <c:v>2013</c:v>
                </c:pt>
                <c:pt idx="1">
                  <c:v>2014</c:v>
                </c:pt>
                <c:pt idx="2">
                  <c:v>2015</c:v>
                </c:pt>
                <c:pt idx="3">
                  <c:v>2016</c:v>
                </c:pt>
                <c:pt idx="4">
                  <c:v>2017</c:v>
                </c:pt>
              </c:numCache>
            </c:numRef>
          </c:cat>
          <c:val>
            <c:numRef>
              <c:f>'Occupational Outlook'!$C$43:$G$43</c:f>
              <c:numCache>
                <c:formatCode>_("$"* #,##0_);_("$"* \(#,##0\);_("$"* "-"??_);_(@_)</c:formatCode>
                <c:ptCount val="5"/>
                <c:pt idx="0">
                  <c:v>31277</c:v>
                </c:pt>
                <c:pt idx="1">
                  <c:v>32988</c:v>
                </c:pt>
                <c:pt idx="2">
                  <c:v>31803</c:v>
                </c:pt>
                <c:pt idx="3">
                  <c:v>34321</c:v>
                </c:pt>
                <c:pt idx="4">
                  <c:v>34587</c:v>
                </c:pt>
              </c:numCache>
            </c:numRef>
          </c:val>
          <c:smooth val="0"/>
          <c:extLst>
            <c:ext xmlns:c16="http://schemas.microsoft.com/office/drawing/2014/chart" uri="{C3380CC4-5D6E-409C-BE32-E72D297353CC}">
              <c16:uniqueId val="{00000002-E85F-4C82-BB32-772C19D57048}"/>
            </c:ext>
          </c:extLst>
        </c:ser>
        <c:ser>
          <c:idx val="3"/>
          <c:order val="3"/>
          <c:tx>
            <c:strRef>
              <c:f>'Occupational Outlook'!$B$44</c:f>
              <c:strCache>
                <c:ptCount val="1"/>
                <c:pt idx="0">
                  <c:v>Bachelor's Degree</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'Occupational Outlook'!$C$40:$G$40</c:f>
              <c:numCache>
                <c:formatCode>General</c:formatCode>
                <c:ptCount val="5"/>
                <c:pt idx="0">
                  <c:v>2013</c:v>
                </c:pt>
                <c:pt idx="1">
                  <c:v>2014</c:v>
                </c:pt>
                <c:pt idx="2">
                  <c:v>2015</c:v>
                </c:pt>
                <c:pt idx="3">
                  <c:v>2016</c:v>
                </c:pt>
                <c:pt idx="4">
                  <c:v>2017</c:v>
                </c:pt>
              </c:numCache>
            </c:numRef>
          </c:cat>
          <c:val>
            <c:numRef>
              <c:f>'Occupational Outlook'!$C$44:$G$44</c:f>
              <c:numCache>
                <c:formatCode>_("$"* #,##0_);_("$"* \(#,##0\);_("$"* "-"??_);_(@_)</c:formatCode>
                <c:ptCount val="5"/>
                <c:pt idx="0">
                  <c:v>48082</c:v>
                </c:pt>
                <c:pt idx="1">
                  <c:v>46320</c:v>
                </c:pt>
                <c:pt idx="2">
                  <c:v>48410</c:v>
                </c:pt>
                <c:pt idx="3">
                  <c:v>47100</c:v>
                </c:pt>
                <c:pt idx="4">
                  <c:v>51000</c:v>
                </c:pt>
              </c:numCache>
            </c:numRef>
          </c:val>
          <c:smooth val="0"/>
          <c:extLst>
            <c:ext xmlns:c16="http://schemas.microsoft.com/office/drawing/2014/chart" uri="{C3380CC4-5D6E-409C-BE32-E72D297353CC}">
              <c16:uniqueId val="{00000003-E85F-4C82-BB32-772C19D57048}"/>
            </c:ext>
          </c:extLst>
        </c:ser>
        <c:ser>
          <c:idx val="4"/>
          <c:order val="4"/>
          <c:tx>
            <c:strRef>
              <c:f>'Occupational Outlook'!$B$45</c:f>
              <c:strCache>
                <c:ptCount val="1"/>
                <c:pt idx="0">
                  <c:v>Graduate Degree</c:v>
                </c:pt>
              </c:strCache>
            </c:strRef>
          </c:tx>
          <c:spPr>
            <a:ln w="34925"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'Occupational Outlook'!$C$40:$G$40</c:f>
              <c:numCache>
                <c:formatCode>General</c:formatCode>
                <c:ptCount val="5"/>
                <c:pt idx="0">
                  <c:v>2013</c:v>
                </c:pt>
                <c:pt idx="1">
                  <c:v>2014</c:v>
                </c:pt>
                <c:pt idx="2">
                  <c:v>2015</c:v>
                </c:pt>
                <c:pt idx="3">
                  <c:v>2016</c:v>
                </c:pt>
                <c:pt idx="4">
                  <c:v>2017</c:v>
                </c:pt>
              </c:numCache>
            </c:numRef>
          </c:cat>
          <c:val>
            <c:numRef>
              <c:f>'Occupational Outlook'!$C$45:$G$45</c:f>
              <c:numCache>
                <c:formatCode>_("$"* #,##0_);_("$"* \(#,##0\);_("$"* "-"??_);_(@_)</c:formatCode>
                <c:ptCount val="5"/>
                <c:pt idx="0">
                  <c:v>53530</c:v>
                </c:pt>
                <c:pt idx="1">
                  <c:v>57022</c:v>
                </c:pt>
                <c:pt idx="2">
                  <c:v>57486</c:v>
                </c:pt>
                <c:pt idx="3">
                  <c:v>57802</c:v>
                </c:pt>
                <c:pt idx="4">
                  <c:v>57979</c:v>
                </c:pt>
              </c:numCache>
            </c:numRef>
          </c:val>
          <c:smooth val="0"/>
          <c:extLst>
            <c:ext xmlns:c16="http://schemas.microsoft.com/office/drawing/2014/chart" uri="{C3380CC4-5D6E-409C-BE32-E72D297353CC}">
              <c16:uniqueId val="{00000004-E85F-4C82-BB32-772C19D57048}"/>
            </c:ext>
          </c:extLst>
        </c:ser>
        <c:dLbls>
          <c:dLblPos val="t"/>
          <c:showLegendKey val="0"/>
          <c:showVal val="1"/>
          <c:showCatName val="0"/>
          <c:showSerName val="0"/>
          <c:showPercent val="0"/>
          <c:showBubbleSize val="0"/>
        </c:dLbls>
        <c:smooth val="0"/>
        <c:axId val="2043401568"/>
        <c:axId val="1817387392"/>
      </c:lineChart>
      <c:catAx>
        <c:axId val="204340156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817387392"/>
        <c:crosses val="autoZero"/>
        <c:auto val="1"/>
        <c:lblAlgn val="ctr"/>
        <c:lblOffset val="100"/>
        <c:noMultiLvlLbl val="0"/>
      </c:catAx>
      <c:valAx>
        <c:axId val="1817387392"/>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4340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Median Earnings by Educational Attainment Level</a:t>
            </a:r>
          </a:p>
          <a:p>
            <a:pPr>
              <a:defRPr/>
            </a:pPr>
            <a:r>
              <a:rPr lang="en-US"/>
              <a:t>Peer Counties &amp; SC</a:t>
            </a:r>
            <a:br>
              <a:rPr lang="en-US"/>
            </a:br>
            <a:r>
              <a:rPr lang="en-US"/>
              <a:t>2017</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1"/>
          <c:order val="1"/>
          <c:tx>
            <c:strRef>
              <c:f>'Occupational Outlook'!$K$40</c:f>
              <c:strCache>
                <c:ptCount val="1"/>
                <c:pt idx="0">
                  <c:v>Charleston County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'Occupational Outlook'!$I$41:$I$45</c:f>
              <c:strCache>
                <c:ptCount val="5"/>
                <c:pt idx="0">
                  <c:v>Less than HS Graduate</c:v>
                </c:pt>
                <c:pt idx="1">
                  <c:v>HS Graduate or Equivalent</c:v>
                </c:pt>
                <c:pt idx="2">
                  <c:v>Some College/Associate's Degree</c:v>
                </c:pt>
                <c:pt idx="3">
                  <c:v>Bachelor's Degree</c:v>
                </c:pt>
                <c:pt idx="4">
                  <c:v>Graduate Degree</c:v>
                </c:pt>
              </c:strCache>
            </c:strRef>
          </c:cat>
          <c:val>
            <c:numRef>
              <c:f>'Occupational Outlook'!$K$41:$K$45</c:f>
              <c:numCache>
                <c:formatCode>_("$"* #,##0_);_("$"* \(#,##0\);_("$"* "-"??_);_(@_)</c:formatCode>
                <c:ptCount val="5"/>
                <c:pt idx="0">
                  <c:v>19439</c:v>
                </c:pt>
                <c:pt idx="1">
                  <c:v>26007</c:v>
                </c:pt>
                <c:pt idx="2">
                  <c:v>30274</c:v>
                </c:pt>
                <c:pt idx="3">
                  <c:v>51064</c:v>
                </c:pt>
                <c:pt idx="4">
                  <c:v>72702</c:v>
                </c:pt>
              </c:numCache>
            </c:numRef>
          </c:val>
          <c:extLst>
            <c:ext xmlns:c16="http://schemas.microsoft.com/office/drawing/2014/chart" uri="{C3380CC4-5D6E-409C-BE32-E72D297353CC}">
              <c16:uniqueId val="{00000000-4DA7-4E67-9609-BACBA431D32B}"/>
            </c:ext>
          </c:extLst>
        </c:ser>
        <c:ser>
          <c:idx val="2"/>
          <c:order val="2"/>
          <c:tx>
            <c:strRef>
              <c:f>'Occupational Outlook'!$L$40</c:f>
              <c:strCache>
                <c:ptCount val="1"/>
                <c:pt idx="0">
                  <c:v>Richland County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'Occupational Outlook'!$I$41:$I$45</c:f>
              <c:strCache>
                <c:ptCount val="5"/>
                <c:pt idx="0">
                  <c:v>Less than HS Graduate</c:v>
                </c:pt>
                <c:pt idx="1">
                  <c:v>HS Graduate or Equivalent</c:v>
                </c:pt>
                <c:pt idx="2">
                  <c:v>Some College/Associate's Degree</c:v>
                </c:pt>
                <c:pt idx="3">
                  <c:v>Bachelor's Degree</c:v>
                </c:pt>
                <c:pt idx="4">
                  <c:v>Graduate Degree</c:v>
                </c:pt>
              </c:strCache>
            </c:strRef>
          </c:cat>
          <c:val>
            <c:numRef>
              <c:f>'Occupational Outlook'!$L$41:$L$45</c:f>
              <c:numCache>
                <c:formatCode>_("$"* #,##0_);_("$"* \(#,##0\);_("$"* "-"??_);_(@_)</c:formatCode>
                <c:ptCount val="5"/>
                <c:pt idx="0">
                  <c:v>19515</c:v>
                </c:pt>
                <c:pt idx="1">
                  <c:v>25672</c:v>
                </c:pt>
                <c:pt idx="2">
                  <c:v>30793</c:v>
                </c:pt>
                <c:pt idx="3">
                  <c:v>49792</c:v>
                </c:pt>
                <c:pt idx="4">
                  <c:v>59580</c:v>
                </c:pt>
              </c:numCache>
            </c:numRef>
          </c:val>
          <c:extLst>
            <c:ext xmlns:c16="http://schemas.microsoft.com/office/drawing/2014/chart" uri="{C3380CC4-5D6E-409C-BE32-E72D297353CC}">
              <c16:uniqueId val="{00000001-4DA7-4E67-9609-BACBA431D32B}"/>
            </c:ext>
          </c:extLst>
        </c:ser>
        <c:ser>
          <c:idx val="3"/>
          <c:order val="3"/>
          <c:tx>
            <c:strRef>
              <c:f>'Occupational Outlook'!$M$40</c:f>
              <c:strCache>
                <c:ptCount val="1"/>
                <c:pt idx="0">
                  <c:v>South Carolina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'Occupational Outlook'!$I$41:$I$45</c:f>
              <c:strCache>
                <c:ptCount val="5"/>
                <c:pt idx="0">
                  <c:v>Less than HS Graduate</c:v>
                </c:pt>
                <c:pt idx="1">
                  <c:v>HS Graduate or Equivalent</c:v>
                </c:pt>
                <c:pt idx="2">
                  <c:v>Some College/Associate's Degree</c:v>
                </c:pt>
                <c:pt idx="3">
                  <c:v>Bachelor's Degree</c:v>
                </c:pt>
                <c:pt idx="4">
                  <c:v>Graduate Degree</c:v>
                </c:pt>
              </c:strCache>
            </c:strRef>
          </c:cat>
          <c:val>
            <c:numRef>
              <c:f>'Occupational Outlook'!$M$41:$M$45</c:f>
              <c:numCache>
                <c:formatCode>_("$"* #,##0_);_("$"* \(#,##0\);_("$"* "-"??_);_(@_)</c:formatCode>
                <c:ptCount val="5"/>
                <c:pt idx="0">
                  <c:v>20823</c:v>
                </c:pt>
                <c:pt idx="1">
                  <c:v>27178</c:v>
                </c:pt>
                <c:pt idx="2">
                  <c:v>31865</c:v>
                </c:pt>
                <c:pt idx="3">
                  <c:v>46928</c:v>
                </c:pt>
                <c:pt idx="4">
                  <c:v>56616</c:v>
                </c:pt>
              </c:numCache>
            </c:numRef>
          </c:val>
          <c:extLst>
            <c:ext xmlns:c16="http://schemas.microsoft.com/office/drawing/2014/chart" uri="{C3380CC4-5D6E-409C-BE32-E72D297353CC}">
              <c16:uniqueId val="{00000002-4DA7-4E67-9609-BACBA431D32B}"/>
            </c:ext>
          </c:extLst>
        </c:ser>
        <c:dLbls>
          <c:showLegendKey val="0"/>
          <c:showVal val="1"/>
          <c:showCatName val="0"/>
          <c:showSerName val="0"/>
          <c:showPercent val="0"/>
          <c:showBubbleSize val="0"/>
        </c:dLbls>
        <c:gapWidth val="219"/>
        <c:axId val="2022174000"/>
        <c:axId val="2050221184"/>
      </c:barChart>
      <c:lineChart>
        <c:grouping val="standard"/>
        <c:varyColors val="0"/>
        <c:ser>
          <c:idx val="0"/>
          <c:order val="0"/>
          <c:tx>
            <c:strRef>
              <c:f>'Occupational Outlook'!$J$40</c:f>
              <c:strCache>
                <c:ptCount val="1"/>
                <c:pt idx="0">
                  <c:v>Greenville County</c:v>
                </c:pt>
              </c:strCache>
            </c:strRef>
          </c:tx>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'Occupational Outlook'!$I$41:$I$45</c:f>
              <c:strCache>
                <c:ptCount val="5"/>
                <c:pt idx="0">
                  <c:v>Less than HS Graduate</c:v>
                </c:pt>
                <c:pt idx="1">
                  <c:v>HS Graduate or Equivalent</c:v>
                </c:pt>
                <c:pt idx="2">
                  <c:v>Some College/Associate's Degree</c:v>
                </c:pt>
                <c:pt idx="3">
                  <c:v>Bachelor's Degree</c:v>
                </c:pt>
                <c:pt idx="4">
                  <c:v>Graduate Degree</c:v>
                </c:pt>
              </c:strCache>
            </c:strRef>
          </c:cat>
          <c:val>
            <c:numRef>
              <c:f>'Occupational Outlook'!$J$41:$J$45</c:f>
              <c:numCache>
                <c:formatCode>_("$"* #,##0_);_("$"* \(#,##0\);_("$"* "-"??_);_(@_)</c:formatCode>
                <c:ptCount val="5"/>
                <c:pt idx="0">
                  <c:v>22548</c:v>
                </c:pt>
                <c:pt idx="1">
                  <c:v>27178</c:v>
                </c:pt>
                <c:pt idx="2">
                  <c:v>34587</c:v>
                </c:pt>
                <c:pt idx="3">
                  <c:v>51000</c:v>
                </c:pt>
                <c:pt idx="4">
                  <c:v>57979</c:v>
                </c:pt>
              </c:numCache>
            </c:numRef>
          </c:val>
          <c:smooth val="0"/>
          <c:extLst>
            <c:ext xmlns:c16="http://schemas.microsoft.com/office/drawing/2014/chart" uri="{C3380CC4-5D6E-409C-BE32-E72D297353CC}">
              <c16:uniqueId val="{00000003-4DA7-4E67-9609-BACBA431D32B}"/>
            </c:ext>
          </c:extLst>
        </c:ser>
        <c:dLbls>
          <c:showLegendKey val="0"/>
          <c:showVal val="1"/>
          <c:showCatName val="0"/>
          <c:showSerName val="0"/>
          <c:showPercent val="0"/>
          <c:showBubbleSize val="0"/>
        </c:dLbls>
        <c:marker val="1"/>
        <c:smooth val="0"/>
        <c:axId val="2022174000"/>
        <c:axId val="2050221184"/>
      </c:lineChart>
      <c:catAx>
        <c:axId val="20221740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50221184"/>
        <c:crosses val="autoZero"/>
        <c:auto val="1"/>
        <c:lblAlgn val="ctr"/>
        <c:lblOffset val="100"/>
        <c:noMultiLvlLbl val="0"/>
      </c:catAx>
      <c:valAx>
        <c:axId val="2050221184"/>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202217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US"/>
              <a:t>Poverty Rates by Educational Attainment</a:t>
            </a:r>
          </a:p>
          <a:p>
            <a:pPr>
              <a:defRPr/>
            </a:pPr>
            <a:r>
              <a:rPr lang="en-US"/>
              <a:t>Peer Counties &amp; SC</a:t>
            </a:r>
          </a:p>
          <a:p>
            <a:pPr>
              <a:defRPr/>
            </a:pPr>
            <a:r>
              <a:rPr lang="en-US"/>
              <a:t>2017</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'Occupational Outlook'!$C$49</c:f>
              <c:strCache>
                <c:ptCount val="1"/>
                <c:pt idx="0">
                  <c:v>Greenville County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'Occupational Outlook'!$B$50:$B$53</c:f>
              <c:strCache>
                <c:ptCount val="4"/>
                <c:pt idx="0">
                  <c:v>Less than HS Graduate</c:v>
                </c:pt>
                <c:pt idx="1">
                  <c:v>HS Graduate or Equivalent</c:v>
                </c:pt>
                <c:pt idx="2">
                  <c:v>Some College/Associate's Degree</c:v>
                </c:pt>
                <c:pt idx="3">
                  <c:v>Bachelor's Degree or Higher</c:v>
                </c:pt>
              </c:strCache>
            </c:strRef>
          </c:cat>
          <c:val>
            <c:numRef>
              <c:f>'Occupational Outlook'!$C$50:$C$53</c:f>
              <c:numCache>
                <c:formatCode>0.0%</c:formatCode>
                <c:ptCount val="4"/>
                <c:pt idx="0">
                  <c:v>0.253</c:v>
                </c:pt>
                <c:pt idx="1">
                  <c:v>0.14000000000000001</c:v>
                </c:pt>
                <c:pt idx="2">
                  <c:v>8.7999999999999995E-2</c:v>
                </c:pt>
                <c:pt idx="3">
                  <c:v>0.04</c:v>
                </c:pt>
              </c:numCache>
            </c:numRef>
          </c:val>
          <c:extLst>
            <c:ext xmlns:c16="http://schemas.microsoft.com/office/drawing/2014/chart" uri="{C3380CC4-5D6E-409C-BE32-E72D297353CC}">
              <c16:uniqueId val="{00000000-4144-4A2D-BB51-CB8AF8ABFD51}"/>
            </c:ext>
          </c:extLst>
        </c:ser>
        <c:ser>
          <c:idx val="1"/>
          <c:order val="1"/>
          <c:tx>
            <c:strRef>
              <c:f>'Occupational Outlook'!$D$49</c:f>
              <c:strCache>
                <c:ptCount val="1"/>
                <c:pt idx="0">
                  <c:v>Charleston County</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'Occupational Outlook'!$B$50:$B$53</c:f>
              <c:strCache>
                <c:ptCount val="4"/>
                <c:pt idx="0">
                  <c:v>Less than HS Graduate</c:v>
                </c:pt>
                <c:pt idx="1">
                  <c:v>HS Graduate or Equivalent</c:v>
                </c:pt>
                <c:pt idx="2">
                  <c:v>Some College/Associate's Degree</c:v>
                </c:pt>
                <c:pt idx="3">
                  <c:v>Bachelor's Degree or Higher</c:v>
                </c:pt>
              </c:strCache>
            </c:strRef>
          </c:cat>
          <c:val>
            <c:numRef>
              <c:f>'Occupational Outlook'!$D$50:$D$53</c:f>
              <c:numCache>
                <c:formatCode>0.0%</c:formatCode>
                <c:ptCount val="4"/>
                <c:pt idx="0">
                  <c:v>0.27100000000000002</c:v>
                </c:pt>
                <c:pt idx="1">
                  <c:v>0.16900000000000001</c:v>
                </c:pt>
                <c:pt idx="2">
                  <c:v>8.7999999999999995E-2</c:v>
                </c:pt>
                <c:pt idx="3">
                  <c:v>3.5000000000000003E-2</c:v>
                </c:pt>
              </c:numCache>
            </c:numRef>
          </c:val>
          <c:extLst>
            <c:ext xmlns:c16="http://schemas.microsoft.com/office/drawing/2014/chart" uri="{C3380CC4-5D6E-409C-BE32-E72D297353CC}">
              <c16:uniqueId val="{00000001-4144-4A2D-BB51-CB8AF8ABFD51}"/>
            </c:ext>
          </c:extLst>
        </c:ser>
        <c:ser>
          <c:idx val="2"/>
          <c:order val="2"/>
          <c:tx>
            <c:strRef>
              <c:f>'Occupational Outlook'!$E$49</c:f>
              <c:strCache>
                <c:ptCount val="1"/>
                <c:pt idx="0">
                  <c:v>Richland County</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'Occupational Outlook'!$B$50:$B$53</c:f>
              <c:strCache>
                <c:ptCount val="4"/>
                <c:pt idx="0">
                  <c:v>Less than HS Graduate</c:v>
                </c:pt>
                <c:pt idx="1">
                  <c:v>HS Graduate or Equivalent</c:v>
                </c:pt>
                <c:pt idx="2">
                  <c:v>Some College/Associate's Degree</c:v>
                </c:pt>
                <c:pt idx="3">
                  <c:v>Bachelor's Degree or Higher</c:v>
                </c:pt>
              </c:strCache>
            </c:strRef>
          </c:cat>
          <c:val>
            <c:numRef>
              <c:f>'Occupational Outlook'!$E$50:$E$53</c:f>
              <c:numCache>
                <c:formatCode>0.0%</c:formatCode>
                <c:ptCount val="4"/>
                <c:pt idx="0">
                  <c:v>0.27900000000000003</c:v>
                </c:pt>
                <c:pt idx="1">
                  <c:v>0.17499999999999999</c:v>
                </c:pt>
                <c:pt idx="2">
                  <c:v>0.14699999999999999</c:v>
                </c:pt>
                <c:pt idx="3">
                  <c:v>5.6000000000000001E-2</c:v>
                </c:pt>
              </c:numCache>
            </c:numRef>
          </c:val>
          <c:extLst>
            <c:ext xmlns:c16="http://schemas.microsoft.com/office/drawing/2014/chart" uri="{C3380CC4-5D6E-409C-BE32-E72D297353CC}">
              <c16:uniqueId val="{00000002-4144-4A2D-BB51-CB8AF8ABFD51}"/>
            </c:ext>
          </c:extLst>
        </c:ser>
        <c:ser>
          <c:idx val="3"/>
          <c:order val="3"/>
          <c:tx>
            <c:strRef>
              <c:f>'Occupational Outlook'!$F$49</c:f>
              <c:strCache>
                <c:ptCount val="1"/>
                <c:pt idx="0">
                  <c:v>South Carolina</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'Occupational Outlook'!$B$50:$B$53</c:f>
              <c:strCache>
                <c:ptCount val="4"/>
                <c:pt idx="0">
                  <c:v>Less than HS Graduate</c:v>
                </c:pt>
                <c:pt idx="1">
                  <c:v>HS Graduate or Equivalent</c:v>
                </c:pt>
                <c:pt idx="2">
                  <c:v>Some College/Associate's Degree</c:v>
                </c:pt>
                <c:pt idx="3">
                  <c:v>Bachelor's Degree or Higher</c:v>
                </c:pt>
              </c:strCache>
            </c:strRef>
          </c:cat>
          <c:val>
            <c:numRef>
              <c:f>'Occupational Outlook'!$F$50:$F$53</c:f>
              <c:numCache>
                <c:formatCode>0.0%</c:formatCode>
                <c:ptCount val="4"/>
                <c:pt idx="0">
                  <c:v>0.27800000000000002</c:v>
                </c:pt>
                <c:pt idx="1">
                  <c:v>0.153</c:v>
                </c:pt>
                <c:pt idx="2">
                  <c:v>0.10199999999999999</c:v>
                </c:pt>
                <c:pt idx="3">
                  <c:v>4.3999999999999997E-2</c:v>
                </c:pt>
              </c:numCache>
            </c:numRef>
          </c:val>
          <c:extLst>
            <c:ext xmlns:c16="http://schemas.microsoft.com/office/drawing/2014/chart" uri="{C3380CC4-5D6E-409C-BE32-E72D297353CC}">
              <c16:uniqueId val="{00000003-4144-4A2D-BB51-CB8AF8ABFD51}"/>
            </c:ext>
          </c:extLst>
        </c:ser>
        <c:dLbls>
          <c:dLblPos val="inEnd"/>
          <c:showLegendKey val="0"/>
          <c:showVal val="1"/>
          <c:showCatName val="0"/>
          <c:showSerName val="0"/>
          <c:showPercent val="0"/>
          <c:showBubbleSize val="0"/>
        </c:dLbls>
        <c:gapWidth val="65"/>
        <c:axId val="2022172800"/>
        <c:axId val="2045923888"/>
      </c:barChart>
      <c:catAx>
        <c:axId val="20221728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tx1"/>
                </a:solidFill>
                <a:latin typeface="+mn-lt"/>
                <a:ea typeface="+mn-ea"/>
                <a:cs typeface="+mn-cs"/>
              </a:defRPr>
            </a:pPr>
            <a:endParaRPr lang="en-US"/>
          </a:p>
        </c:txPr>
        <c:crossAx val="2045923888"/>
        <c:crosses val="autoZero"/>
        <c:auto val="1"/>
        <c:lblAlgn val="ctr"/>
        <c:lblOffset val="100"/>
        <c:noMultiLvlLbl val="0"/>
      </c:catAx>
      <c:valAx>
        <c:axId val="20459238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crossAx val="20221728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r>
              <a:rPr lang="en-US" sz="1800" b="1" dirty="0"/>
              <a:t>Median Worker Earnings by Gender</a:t>
            </a:r>
          </a:p>
          <a:p>
            <a:pPr>
              <a:defRPr sz="1800" b="1"/>
            </a:pPr>
            <a:r>
              <a:rPr lang="en-US" sz="1800" b="1" dirty="0"/>
              <a:t>Greenville County, SC &amp; US</a:t>
            </a:r>
          </a:p>
          <a:p>
            <a:pPr>
              <a:defRPr sz="1800" b="1"/>
            </a:pPr>
            <a:r>
              <a:rPr lang="en-US" sz="1800" b="1" dirty="0"/>
              <a:t>2017</a:t>
            </a:r>
          </a:p>
        </c:rich>
      </c:tx>
      <c:overlay val="0"/>
      <c:spPr>
        <a:noFill/>
        <a:ln>
          <a:noFill/>
        </a:ln>
        <a:effectLst/>
      </c:spPr>
      <c:txPr>
        <a:bodyPr rot="0" spcFirstLastPara="1" vertOverflow="ellipsis" vert="horz" wrap="square" anchor="ctr" anchorCtr="1"/>
        <a:lstStyle/>
        <a:p>
          <a:pPr>
            <a:defRPr sz="1800" b="1" i="0" u="none" strike="noStrike" kern="1200" cap="none" spc="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'Economic Development'!$P$9</c:f>
              <c:strCache>
                <c:ptCount val="1"/>
                <c:pt idx="0">
                  <c:v>Total</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'Economic Development'!$Q$8:$S$8</c:f>
              <c:strCache>
                <c:ptCount val="3"/>
                <c:pt idx="0">
                  <c:v>Greenville County</c:v>
                </c:pt>
                <c:pt idx="1">
                  <c:v>South Carolina</c:v>
                </c:pt>
                <c:pt idx="2">
                  <c:v>United States</c:v>
                </c:pt>
              </c:strCache>
            </c:strRef>
          </c:cat>
          <c:val>
            <c:numRef>
              <c:f>'Economic Development'!$Q$9:$S$9</c:f>
              <c:numCache>
                <c:formatCode>_("$"* #,##0_);_("$"* \(#,##0\);_("$"* "-"??_);_(@_)</c:formatCode>
                <c:ptCount val="3"/>
                <c:pt idx="0">
                  <c:v>31767</c:v>
                </c:pt>
                <c:pt idx="1">
                  <c:v>30021</c:v>
                </c:pt>
                <c:pt idx="2">
                  <c:v>33646</c:v>
                </c:pt>
              </c:numCache>
            </c:numRef>
          </c:val>
          <c:extLst>
            <c:ext xmlns:c16="http://schemas.microsoft.com/office/drawing/2014/chart" uri="{C3380CC4-5D6E-409C-BE32-E72D297353CC}">
              <c16:uniqueId val="{00000000-3EEE-4579-BD3B-C935042CD588}"/>
            </c:ext>
          </c:extLst>
        </c:ser>
        <c:ser>
          <c:idx val="1"/>
          <c:order val="1"/>
          <c:tx>
            <c:strRef>
              <c:f>'Economic Development'!$P$10</c:f>
              <c:strCache>
                <c:ptCount val="1"/>
                <c:pt idx="0">
                  <c:v>Male</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'Economic Development'!$Q$8:$S$8</c:f>
              <c:strCache>
                <c:ptCount val="3"/>
                <c:pt idx="0">
                  <c:v>Greenville County</c:v>
                </c:pt>
                <c:pt idx="1">
                  <c:v>South Carolina</c:v>
                </c:pt>
                <c:pt idx="2">
                  <c:v>United States</c:v>
                </c:pt>
              </c:strCache>
            </c:strRef>
          </c:cat>
          <c:val>
            <c:numRef>
              <c:f>'Economic Development'!$Q$10:$S$10</c:f>
              <c:numCache>
                <c:formatCode>_("$"* #,##0_);_("$"* \(#,##0\);_("$"* "-"??_);_(@_)</c:formatCode>
                <c:ptCount val="3"/>
                <c:pt idx="0">
                  <c:v>38451</c:v>
                </c:pt>
                <c:pt idx="1">
                  <c:v>34621</c:v>
                </c:pt>
                <c:pt idx="2">
                  <c:v>40228</c:v>
                </c:pt>
              </c:numCache>
            </c:numRef>
          </c:val>
          <c:extLst>
            <c:ext xmlns:c16="http://schemas.microsoft.com/office/drawing/2014/chart" uri="{C3380CC4-5D6E-409C-BE32-E72D297353CC}">
              <c16:uniqueId val="{00000001-3EEE-4579-BD3B-C935042CD588}"/>
            </c:ext>
          </c:extLst>
        </c:ser>
        <c:ser>
          <c:idx val="2"/>
          <c:order val="2"/>
          <c:tx>
            <c:strRef>
              <c:f>'Economic Development'!$P$11</c:f>
              <c:strCache>
                <c:ptCount val="1"/>
                <c:pt idx="0">
                  <c:v>Female</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'Economic Development'!$Q$8:$S$8</c:f>
              <c:strCache>
                <c:ptCount val="3"/>
                <c:pt idx="0">
                  <c:v>Greenville County</c:v>
                </c:pt>
                <c:pt idx="1">
                  <c:v>South Carolina</c:v>
                </c:pt>
                <c:pt idx="2">
                  <c:v>United States</c:v>
                </c:pt>
              </c:strCache>
            </c:strRef>
          </c:cat>
          <c:val>
            <c:numRef>
              <c:f>'Economic Development'!$Q$11:$S$11</c:f>
              <c:numCache>
                <c:formatCode>_("$"* #,##0_);_("$"* \(#,##0\);_("$"* "-"??_);_(@_)</c:formatCode>
                <c:ptCount val="3"/>
                <c:pt idx="0">
                  <c:v>26937</c:v>
                </c:pt>
                <c:pt idx="1">
                  <c:v>25125</c:v>
                </c:pt>
                <c:pt idx="2">
                  <c:v>28737</c:v>
                </c:pt>
              </c:numCache>
            </c:numRef>
          </c:val>
          <c:extLst>
            <c:ext xmlns:c16="http://schemas.microsoft.com/office/drawing/2014/chart" uri="{C3380CC4-5D6E-409C-BE32-E72D297353CC}">
              <c16:uniqueId val="{00000002-3EEE-4579-BD3B-C935042CD588}"/>
            </c:ext>
          </c:extLst>
        </c:ser>
        <c:dLbls>
          <c:dLblPos val="inEnd"/>
          <c:showLegendKey val="0"/>
          <c:showVal val="1"/>
          <c:showCatName val="0"/>
          <c:showSerName val="0"/>
          <c:showPercent val="0"/>
          <c:showBubbleSize val="0"/>
        </c:dLbls>
        <c:gapWidth val="199"/>
        <c:axId val="2022169600"/>
        <c:axId val="2023768528"/>
      </c:barChart>
      <c:catAx>
        <c:axId val="202216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solidFill>
                <a:latin typeface="+mn-lt"/>
                <a:ea typeface="+mn-ea"/>
                <a:cs typeface="+mn-cs"/>
              </a:defRPr>
            </a:pPr>
            <a:endParaRPr lang="en-US"/>
          </a:p>
        </c:txPr>
        <c:crossAx val="2023768528"/>
        <c:crosses val="autoZero"/>
        <c:auto val="1"/>
        <c:lblAlgn val="ctr"/>
        <c:lblOffset val="100"/>
        <c:noMultiLvlLbl val="0"/>
      </c:catAx>
      <c:valAx>
        <c:axId val="20237685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22169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US" dirty="0"/>
              <a:t>Poverty by Selected Characteristics</a:t>
            </a:r>
          </a:p>
          <a:p>
            <a:pPr>
              <a:defRPr/>
            </a:pPr>
            <a:r>
              <a:rPr lang="en-US" dirty="0"/>
              <a:t>Greenville County</a:t>
            </a:r>
          </a:p>
          <a:p>
            <a:pPr>
              <a:defRPr/>
            </a:pPr>
            <a:r>
              <a:rPr lang="en-US" dirty="0"/>
              <a:t>2017</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'Economic Development'!$M$10</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'Economic Development'!$L$11:$L$15</c:f>
              <c:strCache>
                <c:ptCount val="5"/>
                <c:pt idx="0">
                  <c:v>Male</c:v>
                </c:pt>
                <c:pt idx="1">
                  <c:v>Female</c:v>
                </c:pt>
                <c:pt idx="2">
                  <c:v>White</c:v>
                </c:pt>
                <c:pt idx="3">
                  <c:v>Black</c:v>
                </c:pt>
                <c:pt idx="4">
                  <c:v>Hispanic</c:v>
                </c:pt>
              </c:strCache>
            </c:strRef>
          </c:cat>
          <c:val>
            <c:numRef>
              <c:f>'Economic Development'!$M$11:$M$15</c:f>
              <c:numCache>
                <c:formatCode>_(* #,##0_);_(* \(#,##0\);_(* "-"??_);_(@_)</c:formatCode>
                <c:ptCount val="5"/>
                <c:pt idx="0">
                  <c:v>25361</c:v>
                </c:pt>
                <c:pt idx="1">
                  <c:v>36291</c:v>
                </c:pt>
                <c:pt idx="2">
                  <c:v>37234</c:v>
                </c:pt>
                <c:pt idx="3">
                  <c:v>16197</c:v>
                </c:pt>
                <c:pt idx="4">
                  <c:v>11158</c:v>
                </c:pt>
              </c:numCache>
            </c:numRef>
          </c:val>
          <c:extLst>
            <c:ext xmlns:c16="http://schemas.microsoft.com/office/drawing/2014/chart" uri="{C3380CC4-5D6E-409C-BE32-E72D297353CC}">
              <c16:uniqueId val="{00000000-D14E-43CA-B6B8-79F5748B5EC5}"/>
            </c:ext>
          </c:extLst>
        </c:ser>
        <c:dLbls>
          <c:showLegendKey val="0"/>
          <c:showVal val="1"/>
          <c:showCatName val="0"/>
          <c:showSerName val="0"/>
          <c:showPercent val="0"/>
          <c:showBubbleSize val="0"/>
        </c:dLbls>
        <c:gapWidth val="219"/>
        <c:overlap val="-27"/>
        <c:axId val="2045772944"/>
        <c:axId val="1854235440"/>
      </c:barChart>
      <c:lineChart>
        <c:grouping val="standard"/>
        <c:varyColors val="0"/>
        <c:ser>
          <c:idx val="1"/>
          <c:order val="1"/>
          <c:tx>
            <c:strRef>
              <c:f>'Economic Development'!$N$10</c:f>
              <c:strCache>
                <c:ptCount val="1"/>
                <c:pt idx="0">
                  <c:v>Percentage</c:v>
                </c:pt>
              </c:strCache>
            </c:strRef>
          </c:tx>
          <c:spPr>
            <a:ln w="31750" cap="rnd">
              <a:solidFill>
                <a:schemeClr val="accent2"/>
              </a:solidFill>
              <a:round/>
            </a:ln>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12700">
                <a:solidFill>
                  <a:schemeClr val="lt2"/>
                </a:solidFill>
                <a:round/>
              </a:ln>
              <a:effectLst/>
            </c:spPr>
          </c:marker>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'Economic Development'!$L$11:$L$15</c:f>
              <c:strCache>
                <c:ptCount val="5"/>
                <c:pt idx="0">
                  <c:v>Male</c:v>
                </c:pt>
                <c:pt idx="1">
                  <c:v>Female</c:v>
                </c:pt>
                <c:pt idx="2">
                  <c:v>White</c:v>
                </c:pt>
                <c:pt idx="3">
                  <c:v>Black</c:v>
                </c:pt>
                <c:pt idx="4">
                  <c:v>Hispanic</c:v>
                </c:pt>
              </c:strCache>
            </c:strRef>
          </c:cat>
          <c:val>
            <c:numRef>
              <c:f>'Economic Development'!$N$11:$N$15</c:f>
              <c:numCache>
                <c:formatCode>0.0%</c:formatCode>
                <c:ptCount val="5"/>
                <c:pt idx="0">
                  <c:v>0.106</c:v>
                </c:pt>
                <c:pt idx="1">
                  <c:v>0.14199999999999999</c:v>
                </c:pt>
                <c:pt idx="2">
                  <c:v>0.10199999999999999</c:v>
                </c:pt>
                <c:pt idx="3">
                  <c:v>0.193</c:v>
                </c:pt>
                <c:pt idx="4">
                  <c:v>0.24399999999999999</c:v>
                </c:pt>
              </c:numCache>
            </c:numRef>
          </c:val>
          <c:smooth val="0"/>
          <c:extLst>
            <c:ext xmlns:c16="http://schemas.microsoft.com/office/drawing/2014/chart" uri="{C3380CC4-5D6E-409C-BE32-E72D297353CC}">
              <c16:uniqueId val="{00000001-D14E-43CA-B6B8-79F5748B5EC5}"/>
            </c:ext>
          </c:extLst>
        </c:ser>
        <c:dLbls>
          <c:showLegendKey val="0"/>
          <c:showVal val="1"/>
          <c:showCatName val="0"/>
          <c:showSerName val="0"/>
          <c:showPercent val="0"/>
          <c:showBubbleSize val="0"/>
        </c:dLbls>
        <c:marker val="1"/>
        <c:smooth val="0"/>
        <c:axId val="2045773344"/>
        <c:axId val="1854241264"/>
      </c:lineChart>
      <c:catAx>
        <c:axId val="20457729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4235440"/>
        <c:crosses val="autoZero"/>
        <c:auto val="1"/>
        <c:lblAlgn val="ctr"/>
        <c:lblOffset val="100"/>
        <c:noMultiLvlLbl val="0"/>
      </c:catAx>
      <c:valAx>
        <c:axId val="1854235440"/>
        <c:scaling>
          <c:orientation val="minMax"/>
        </c:scaling>
        <c:delete val="0"/>
        <c:axPos val="l"/>
        <c:majorGridlines>
          <c:spPr>
            <a:ln w="9525" cap="flat" cmpd="sng" algn="ctr">
              <a:solidFill>
                <a:schemeClr val="tx2">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45772944"/>
        <c:crosses val="autoZero"/>
        <c:crossBetween val="between"/>
      </c:valAx>
      <c:valAx>
        <c:axId val="1854241264"/>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45773344"/>
        <c:crosses val="max"/>
        <c:crossBetween val="between"/>
      </c:valAx>
      <c:catAx>
        <c:axId val="2045773344"/>
        <c:scaling>
          <c:orientation val="minMax"/>
        </c:scaling>
        <c:delete val="1"/>
        <c:axPos val="b"/>
        <c:numFmt formatCode="General" sourceLinked="1"/>
        <c:majorTickMark val="none"/>
        <c:minorTickMark val="none"/>
        <c:tickLblPos val="nextTo"/>
        <c:crossAx val="18542412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Annual Unemployment Rates</a:t>
            </a:r>
          </a:p>
          <a:p>
            <a:pPr>
              <a:defRPr/>
            </a:pPr>
            <a:r>
              <a:rPr lang="en-US"/>
              <a:t>Greenville County, SC &amp; US</a:t>
            </a:r>
          </a:p>
          <a:p>
            <a:pPr>
              <a:defRPr/>
            </a:pPr>
            <a:r>
              <a:rPr lang="en-US"/>
              <a:t>2007-2017</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'Economic Development'!$B$41</c:f>
              <c:strCache>
                <c:ptCount val="1"/>
                <c:pt idx="0">
                  <c:v>Greenville County County</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'Economic Development'!$C$40:$M$40</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'Economic Development'!$C$41:$M$41</c:f>
              <c:numCache>
                <c:formatCode>0.0%</c:formatCode>
                <c:ptCount val="11"/>
                <c:pt idx="0">
                  <c:v>4.7E-2</c:v>
                </c:pt>
                <c:pt idx="1">
                  <c:v>5.5E-2</c:v>
                </c:pt>
                <c:pt idx="2">
                  <c:v>9.8000000000000004E-2</c:v>
                </c:pt>
                <c:pt idx="3">
                  <c:v>9.6000000000000002E-2</c:v>
                </c:pt>
                <c:pt idx="4">
                  <c:v>8.5999999999999993E-2</c:v>
                </c:pt>
                <c:pt idx="5">
                  <c:v>7.3999999999999996E-2</c:v>
                </c:pt>
                <c:pt idx="6">
                  <c:v>6.0999999999999999E-2</c:v>
                </c:pt>
                <c:pt idx="7">
                  <c:v>5.2999999999999999E-2</c:v>
                </c:pt>
                <c:pt idx="8">
                  <c:v>4.9000000000000002E-2</c:v>
                </c:pt>
                <c:pt idx="9">
                  <c:v>4.2000000000000003E-2</c:v>
                </c:pt>
                <c:pt idx="10">
                  <c:v>3.6999999999999998E-2</c:v>
                </c:pt>
              </c:numCache>
            </c:numRef>
          </c:val>
          <c:smooth val="0"/>
          <c:extLst>
            <c:ext xmlns:c16="http://schemas.microsoft.com/office/drawing/2014/chart" uri="{C3380CC4-5D6E-409C-BE32-E72D297353CC}">
              <c16:uniqueId val="{00000000-2647-4F74-81FB-2583885AE9D6}"/>
            </c:ext>
          </c:extLst>
        </c:ser>
        <c:ser>
          <c:idx val="1"/>
          <c:order val="1"/>
          <c:tx>
            <c:strRef>
              <c:f>'Economic Development'!$B$42</c:f>
              <c:strCache>
                <c:ptCount val="1"/>
                <c:pt idx="0">
                  <c:v>South Carolina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f>'Economic Development'!$C$40:$M$40</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'Economic Development'!$C$42:$M$42</c:f>
              <c:numCache>
                <c:formatCode>0.0%</c:formatCode>
                <c:ptCount val="11"/>
                <c:pt idx="0">
                  <c:v>5.7000000000000002E-2</c:v>
                </c:pt>
                <c:pt idx="1">
                  <c:v>6.8000000000000005E-2</c:v>
                </c:pt>
                <c:pt idx="2">
                  <c:v>0.112</c:v>
                </c:pt>
                <c:pt idx="3">
                  <c:v>0.112</c:v>
                </c:pt>
                <c:pt idx="4">
                  <c:v>0.106</c:v>
                </c:pt>
                <c:pt idx="5">
                  <c:v>9.1999999999999998E-2</c:v>
                </c:pt>
                <c:pt idx="6">
                  <c:v>7.5999999999999998E-2</c:v>
                </c:pt>
                <c:pt idx="7">
                  <c:v>6.5000000000000002E-2</c:v>
                </c:pt>
                <c:pt idx="8">
                  <c:v>0.06</c:v>
                </c:pt>
                <c:pt idx="9">
                  <c:v>0.05</c:v>
                </c:pt>
                <c:pt idx="10">
                  <c:v>4.2999999999999997E-2</c:v>
                </c:pt>
              </c:numCache>
            </c:numRef>
          </c:val>
          <c:smooth val="0"/>
          <c:extLst>
            <c:ext xmlns:c16="http://schemas.microsoft.com/office/drawing/2014/chart" uri="{C3380CC4-5D6E-409C-BE32-E72D297353CC}">
              <c16:uniqueId val="{00000001-2647-4F74-81FB-2583885AE9D6}"/>
            </c:ext>
          </c:extLst>
        </c:ser>
        <c:ser>
          <c:idx val="2"/>
          <c:order val="2"/>
          <c:tx>
            <c:strRef>
              <c:f>'Economic Development'!$B$43</c:f>
              <c:strCache>
                <c:ptCount val="1"/>
                <c:pt idx="0">
                  <c:v>United States</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numRef>
              <c:f>'Economic Development'!$C$40:$M$40</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'Economic Development'!$C$43:$M$43</c:f>
              <c:numCache>
                <c:formatCode>0.0%</c:formatCode>
                <c:ptCount val="11"/>
                <c:pt idx="0">
                  <c:v>4.5999999999999999E-2</c:v>
                </c:pt>
                <c:pt idx="1">
                  <c:v>5.8000000000000003E-2</c:v>
                </c:pt>
                <c:pt idx="2">
                  <c:v>9.2999999999999999E-2</c:v>
                </c:pt>
                <c:pt idx="3">
                  <c:v>9.6000000000000002E-2</c:v>
                </c:pt>
                <c:pt idx="4">
                  <c:v>8.8999999999999996E-2</c:v>
                </c:pt>
                <c:pt idx="5">
                  <c:v>8.1000000000000003E-2</c:v>
                </c:pt>
                <c:pt idx="6">
                  <c:v>7.3999999999999996E-2</c:v>
                </c:pt>
                <c:pt idx="7">
                  <c:v>6.2E-2</c:v>
                </c:pt>
                <c:pt idx="8">
                  <c:v>5.2999999999999999E-2</c:v>
                </c:pt>
                <c:pt idx="9">
                  <c:v>4.9000000000000002E-2</c:v>
                </c:pt>
                <c:pt idx="10">
                  <c:v>4.3999999999999997E-2</c:v>
                </c:pt>
              </c:numCache>
            </c:numRef>
          </c:val>
          <c:smooth val="0"/>
          <c:extLst>
            <c:ext xmlns:c16="http://schemas.microsoft.com/office/drawing/2014/chart" uri="{C3380CC4-5D6E-409C-BE32-E72D297353CC}">
              <c16:uniqueId val="{00000002-2647-4F74-81FB-2583885AE9D6}"/>
            </c:ext>
          </c:extLst>
        </c:ser>
        <c:dLbls>
          <c:showLegendKey val="0"/>
          <c:showVal val="0"/>
          <c:showCatName val="0"/>
          <c:showSerName val="0"/>
          <c:showPercent val="0"/>
          <c:showBubbleSize val="0"/>
        </c:dLbls>
        <c:smooth val="0"/>
        <c:axId val="1862441056"/>
        <c:axId val="279377840"/>
      </c:lineChart>
      <c:catAx>
        <c:axId val="186244105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79377840"/>
        <c:crosses val="autoZero"/>
        <c:auto val="1"/>
        <c:lblAlgn val="ctr"/>
        <c:lblOffset val="100"/>
        <c:noMultiLvlLbl val="0"/>
      </c:catAx>
      <c:valAx>
        <c:axId val="279377840"/>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86244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Worker Commute Shed</a:t>
            </a:r>
          </a:p>
          <a:p>
            <a:pPr>
              <a:defRPr/>
            </a:pPr>
            <a:r>
              <a:rPr lang="en-US"/>
              <a:t>Peer Counties</a:t>
            </a:r>
          </a:p>
          <a:p>
            <a:pPr>
              <a:defRPr/>
            </a:pPr>
            <a:r>
              <a:rPr lang="en-US"/>
              <a:t>2017</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stacked"/>
        <c:varyColors val="0"/>
        <c:ser>
          <c:idx val="0"/>
          <c:order val="0"/>
          <c:tx>
            <c:strRef>
              <c:f>'Economic Development'!$H$74</c:f>
              <c:strCache>
                <c:ptCount val="1"/>
                <c:pt idx="0">
                  <c:v>Inside County of Residence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'Economic Development'!$G$75:$G$77</c:f>
              <c:strCache>
                <c:ptCount val="3"/>
                <c:pt idx="0">
                  <c:v>Greenville County</c:v>
                </c:pt>
                <c:pt idx="1">
                  <c:v>Charleston County</c:v>
                </c:pt>
                <c:pt idx="2">
                  <c:v>Richland County</c:v>
                </c:pt>
              </c:strCache>
            </c:strRef>
          </c:cat>
          <c:val>
            <c:numRef>
              <c:f>'Economic Development'!$H$75:$H$77</c:f>
              <c:numCache>
                <c:formatCode>0.0%</c:formatCode>
                <c:ptCount val="3"/>
                <c:pt idx="0">
                  <c:v>0.83811891632503632</c:v>
                </c:pt>
                <c:pt idx="1">
                  <c:v>0.91505002765835619</c:v>
                </c:pt>
                <c:pt idx="2">
                  <c:v>0.81996783312213661</c:v>
                </c:pt>
              </c:numCache>
            </c:numRef>
          </c:val>
          <c:extLst>
            <c:ext xmlns:c16="http://schemas.microsoft.com/office/drawing/2014/chart" uri="{C3380CC4-5D6E-409C-BE32-E72D297353CC}">
              <c16:uniqueId val="{00000000-985C-4686-B5DE-083EE26AEE53}"/>
            </c:ext>
          </c:extLst>
        </c:ser>
        <c:ser>
          <c:idx val="1"/>
          <c:order val="1"/>
          <c:tx>
            <c:strRef>
              <c:f>'Economic Development'!$I$74</c:f>
              <c:strCache>
                <c:ptCount val="1"/>
                <c:pt idx="0">
                  <c:v>Outside County of Residence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'Economic Development'!$G$75:$G$77</c:f>
              <c:strCache>
                <c:ptCount val="3"/>
                <c:pt idx="0">
                  <c:v>Greenville County</c:v>
                </c:pt>
                <c:pt idx="1">
                  <c:v>Charleston County</c:v>
                </c:pt>
                <c:pt idx="2">
                  <c:v>Richland County</c:v>
                </c:pt>
              </c:strCache>
            </c:strRef>
          </c:cat>
          <c:val>
            <c:numRef>
              <c:f>'Economic Development'!$I$75:$I$77</c:f>
              <c:numCache>
                <c:formatCode>0.0%</c:formatCode>
                <c:ptCount val="3"/>
                <c:pt idx="0">
                  <c:v>0.1618810836749637</c:v>
                </c:pt>
                <c:pt idx="1">
                  <c:v>8.4949972341643781E-2</c:v>
                </c:pt>
                <c:pt idx="2">
                  <c:v>0.18003216687786333</c:v>
                </c:pt>
              </c:numCache>
            </c:numRef>
          </c:val>
          <c:extLst>
            <c:ext xmlns:c16="http://schemas.microsoft.com/office/drawing/2014/chart" uri="{C3380CC4-5D6E-409C-BE32-E72D297353CC}">
              <c16:uniqueId val="{00000001-985C-4686-B5DE-083EE26AEE53}"/>
            </c:ext>
          </c:extLst>
        </c:ser>
        <c:dLbls>
          <c:dLblPos val="ctr"/>
          <c:showLegendKey val="0"/>
          <c:showVal val="1"/>
          <c:showCatName val="0"/>
          <c:showSerName val="0"/>
          <c:showPercent val="0"/>
          <c:showBubbleSize val="0"/>
        </c:dLbls>
        <c:gapWidth val="150"/>
        <c:overlap val="100"/>
        <c:axId val="1866594064"/>
        <c:axId val="2045461680"/>
      </c:barChart>
      <c:catAx>
        <c:axId val="1866594064"/>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45461680"/>
        <c:crosses val="autoZero"/>
        <c:auto val="1"/>
        <c:lblAlgn val="ctr"/>
        <c:lblOffset val="100"/>
        <c:noMultiLvlLbl val="0"/>
      </c:catAx>
      <c:valAx>
        <c:axId val="2045461680"/>
        <c:scaling>
          <c:orientation val="minMax"/>
          <c:max val="1"/>
        </c:scaling>
        <c:delete val="0"/>
        <c:axPos val="t"/>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86659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r>
              <a:rPr lang="en-US" sz="1200" dirty="0"/>
              <a:t>Percentage of 3rd Graders Not Meeting ELA Standard Greenville County</a:t>
            </a:r>
          </a:p>
          <a:p>
            <a:pPr>
              <a:defRPr sz="1200"/>
            </a:pPr>
            <a:r>
              <a:rPr lang="en-US" sz="1200" dirty="0"/>
              <a:t>2016-2018</a:t>
            </a:r>
          </a:p>
        </c:rich>
      </c:tx>
      <c:overlay val="0"/>
      <c:spPr>
        <a:noFill/>
        <a:ln>
          <a:noFill/>
        </a:ln>
        <a:effectLst/>
      </c:spPr>
      <c:txPr>
        <a:bodyPr rot="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'[SC Ready data.xlsx]16 to 18 comparison'!$J$2</c:f>
              <c:strCache>
                <c:ptCount val="1"/>
                <c:pt idx="0">
                  <c:v>2016</c:v>
                </c:pt>
              </c:strCache>
            </c:strRef>
          </c:tx>
          <c:spPr>
            <a:solidFill>
              <a:schemeClr val="accent6"/>
            </a:solidFill>
            <a:ln>
              <a:noFill/>
            </a:ln>
            <a:effectLst/>
          </c:spPr>
          <c:invertIfNegative val="0"/>
          <c:dLbls>
            <c:delete val="1"/>
          </c:dLbls>
          <c:cat>
            <c:strRef>
              <c:f>'[SC Ready data.xlsx]16 to 18 comparison'!$I$3:$I$9</c:f>
              <c:strCache>
                <c:ptCount val="7"/>
                <c:pt idx="0">
                  <c:v>All Students</c:v>
                </c:pt>
                <c:pt idx="1">
                  <c:v>Male</c:v>
                </c:pt>
                <c:pt idx="2">
                  <c:v>Female</c:v>
                </c:pt>
                <c:pt idx="3">
                  <c:v>White</c:v>
                </c:pt>
                <c:pt idx="4">
                  <c:v>Black</c:v>
                </c:pt>
                <c:pt idx="5">
                  <c:v>Hispanic</c:v>
                </c:pt>
                <c:pt idx="6">
                  <c:v>State</c:v>
                </c:pt>
              </c:strCache>
            </c:strRef>
          </c:cat>
          <c:val>
            <c:numRef>
              <c:f>'[SC Ready data.xlsx]16 to 18 comparison'!$J$3:$J$9</c:f>
              <c:numCache>
                <c:formatCode>0.0%</c:formatCode>
                <c:ptCount val="7"/>
                <c:pt idx="0">
                  <c:v>0.17699999999999999</c:v>
                </c:pt>
                <c:pt idx="1">
                  <c:v>0.217</c:v>
                </c:pt>
                <c:pt idx="2">
                  <c:v>0.13699999999999998</c:v>
                </c:pt>
                <c:pt idx="3">
                  <c:v>0.106</c:v>
                </c:pt>
                <c:pt idx="4">
                  <c:v>0.29600000000000004</c:v>
                </c:pt>
                <c:pt idx="5">
                  <c:v>0.248</c:v>
                </c:pt>
                <c:pt idx="6">
                  <c:v>0.222</c:v>
                </c:pt>
              </c:numCache>
            </c:numRef>
          </c:val>
          <c:extLst>
            <c:ext xmlns:c16="http://schemas.microsoft.com/office/drawing/2014/chart" uri="{C3380CC4-5D6E-409C-BE32-E72D297353CC}">
              <c16:uniqueId val="{00000000-25F1-4232-8A4A-A0AB4F3F9088}"/>
            </c:ext>
          </c:extLst>
        </c:ser>
        <c:ser>
          <c:idx val="1"/>
          <c:order val="1"/>
          <c:tx>
            <c:strRef>
              <c:f>'[SC Ready data.xlsx]16 to 18 comparison'!$K$2</c:f>
              <c:strCache>
                <c:ptCount val="1"/>
                <c:pt idx="0">
                  <c:v>2017</c:v>
                </c:pt>
              </c:strCache>
            </c:strRef>
          </c:tx>
          <c:spPr>
            <a:solidFill>
              <a:schemeClr val="accent5"/>
            </a:solidFill>
            <a:ln>
              <a:noFill/>
            </a:ln>
            <a:effectLst/>
          </c:spPr>
          <c:invertIfNegative val="0"/>
          <c:dLbls>
            <c:delete val="1"/>
          </c:dLbls>
          <c:cat>
            <c:strRef>
              <c:f>'[SC Ready data.xlsx]16 to 18 comparison'!$I$3:$I$9</c:f>
              <c:strCache>
                <c:ptCount val="7"/>
                <c:pt idx="0">
                  <c:v>All Students</c:v>
                </c:pt>
                <c:pt idx="1">
                  <c:v>Male</c:v>
                </c:pt>
                <c:pt idx="2">
                  <c:v>Female</c:v>
                </c:pt>
                <c:pt idx="3">
                  <c:v>White</c:v>
                </c:pt>
                <c:pt idx="4">
                  <c:v>Black</c:v>
                </c:pt>
                <c:pt idx="5">
                  <c:v>Hispanic</c:v>
                </c:pt>
                <c:pt idx="6">
                  <c:v>State</c:v>
                </c:pt>
              </c:strCache>
            </c:strRef>
          </c:cat>
          <c:val>
            <c:numRef>
              <c:f>'[SC Ready data.xlsx]16 to 18 comparison'!$K$3:$K$9</c:f>
              <c:numCache>
                <c:formatCode>0.0%</c:formatCode>
                <c:ptCount val="7"/>
                <c:pt idx="0">
                  <c:v>0.20199999999999999</c:v>
                </c:pt>
                <c:pt idx="1">
                  <c:v>0.22699999999999998</c:v>
                </c:pt>
                <c:pt idx="2">
                  <c:v>0.17600000000000002</c:v>
                </c:pt>
                <c:pt idx="3">
                  <c:v>0.12300000000000001</c:v>
                </c:pt>
                <c:pt idx="4">
                  <c:v>0.34399999999999997</c:v>
                </c:pt>
                <c:pt idx="5">
                  <c:v>0.27</c:v>
                </c:pt>
                <c:pt idx="6">
                  <c:v>0.26100000000000001</c:v>
                </c:pt>
              </c:numCache>
            </c:numRef>
          </c:val>
          <c:extLst>
            <c:ext xmlns:c16="http://schemas.microsoft.com/office/drawing/2014/chart" uri="{C3380CC4-5D6E-409C-BE32-E72D297353CC}">
              <c16:uniqueId val="{00000001-25F1-4232-8A4A-A0AB4F3F9088}"/>
            </c:ext>
          </c:extLst>
        </c:ser>
        <c:ser>
          <c:idx val="2"/>
          <c:order val="2"/>
          <c:tx>
            <c:strRef>
              <c:f>'[SC Ready data.xlsx]16 to 18 comparison'!$L$2</c:f>
              <c:strCache>
                <c:ptCount val="1"/>
                <c:pt idx="0">
                  <c:v>2018</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'[SC Ready data.xlsx]16 to 18 comparison'!$I$3:$I$9</c:f>
              <c:strCache>
                <c:ptCount val="7"/>
                <c:pt idx="0">
                  <c:v>All Students</c:v>
                </c:pt>
                <c:pt idx="1">
                  <c:v>Male</c:v>
                </c:pt>
                <c:pt idx="2">
                  <c:v>Female</c:v>
                </c:pt>
                <c:pt idx="3">
                  <c:v>White</c:v>
                </c:pt>
                <c:pt idx="4">
                  <c:v>Black</c:v>
                </c:pt>
                <c:pt idx="5">
                  <c:v>Hispanic</c:v>
                </c:pt>
                <c:pt idx="6">
                  <c:v>State</c:v>
                </c:pt>
              </c:strCache>
            </c:strRef>
          </c:cat>
          <c:val>
            <c:numRef>
              <c:f>'[SC Ready data.xlsx]16 to 18 comparison'!$L$3:$L$9</c:f>
              <c:numCache>
                <c:formatCode>0.0%</c:formatCode>
                <c:ptCount val="7"/>
                <c:pt idx="0">
                  <c:v>0.17699999999999999</c:v>
                </c:pt>
                <c:pt idx="1">
                  <c:v>0.20100000000000001</c:v>
                </c:pt>
                <c:pt idx="2">
                  <c:v>0.151</c:v>
                </c:pt>
                <c:pt idx="3">
                  <c:v>9.8000000000000004E-2</c:v>
                </c:pt>
                <c:pt idx="4">
                  <c:v>0.30099999999999999</c:v>
                </c:pt>
                <c:pt idx="5">
                  <c:v>0.28300000000000003</c:v>
                </c:pt>
                <c:pt idx="6">
                  <c:v>0.23199999999999998</c:v>
                </c:pt>
              </c:numCache>
            </c:numRef>
          </c:val>
          <c:extLst>
            <c:ext xmlns:c16="http://schemas.microsoft.com/office/drawing/2014/chart" uri="{C3380CC4-5D6E-409C-BE32-E72D297353CC}">
              <c16:uniqueId val="{00000002-25F1-4232-8A4A-A0AB4F3F9088}"/>
            </c:ext>
          </c:extLst>
        </c:ser>
        <c:dLbls>
          <c:dLblPos val="outEnd"/>
          <c:showLegendKey val="0"/>
          <c:showVal val="1"/>
          <c:showCatName val="0"/>
          <c:showSerName val="0"/>
          <c:showPercent val="0"/>
          <c:showBubbleSize val="0"/>
        </c:dLbls>
        <c:gapWidth val="444"/>
        <c:overlap val="-90"/>
        <c:axId val="2137071455"/>
        <c:axId val="1910203583"/>
      </c:barChart>
      <c:catAx>
        <c:axId val="21370714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all" spc="120" normalizeH="0" baseline="0">
                <a:solidFill>
                  <a:schemeClr val="tx1">
                    <a:lumMod val="65000"/>
                    <a:lumOff val="35000"/>
                  </a:schemeClr>
                </a:solidFill>
                <a:latin typeface="+mn-lt"/>
                <a:ea typeface="+mn-ea"/>
                <a:cs typeface="+mn-cs"/>
              </a:defRPr>
            </a:pPr>
            <a:endParaRPr lang="en-US"/>
          </a:p>
        </c:txPr>
        <c:crossAx val="1910203583"/>
        <c:crosses val="autoZero"/>
        <c:auto val="1"/>
        <c:lblAlgn val="ctr"/>
        <c:lblOffset val="100"/>
        <c:noMultiLvlLbl val="0"/>
      </c:catAx>
      <c:valAx>
        <c:axId val="1910203583"/>
        <c:scaling>
          <c:orientation val="minMax"/>
        </c:scaling>
        <c:delete val="1"/>
        <c:axPos val="l"/>
        <c:numFmt formatCode="0%" sourceLinked="0"/>
        <c:majorTickMark val="none"/>
        <c:minorTickMark val="none"/>
        <c:tickLblPos val="nextTo"/>
        <c:crossAx val="21370714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r>
              <a:rPr lang="en-US"/>
              <a:t>Percentage of Households in Greenville MSA Un/Underbanked</a:t>
            </a:r>
          </a:p>
          <a:p>
            <a:pPr>
              <a:defRPr/>
            </a:pPr>
            <a:r>
              <a:rPr lang="en-US"/>
              <a:t>2017 </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'Economic Development'!$C$80</c:f>
              <c:strCache>
                <c:ptCount val="1"/>
                <c:pt idx="0">
                  <c:v>2017</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1-01CA-4D94-9D79-4BF4B8875FBE}"/>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3-01CA-4D94-9D79-4BF4B8875FBE}"/>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5-01CA-4D94-9D79-4BF4B8875FBE}"/>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7-01CA-4D94-9D79-4BF4B8875FBE}"/>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'Economic Development'!$B$81:$B$84</c:f>
              <c:strCache>
                <c:ptCount val="4"/>
                <c:pt idx="0">
                  <c:v>Unbanked</c:v>
                </c:pt>
                <c:pt idx="1">
                  <c:v>Banked: Underbanked</c:v>
                </c:pt>
                <c:pt idx="2">
                  <c:v>Banked: Banked Fully</c:v>
                </c:pt>
                <c:pt idx="3">
                  <c:v>Unbanked Status Unknown</c:v>
                </c:pt>
              </c:strCache>
            </c:strRef>
          </c:cat>
          <c:val>
            <c:numRef>
              <c:f>'Economic Development'!$C$81:$C$84</c:f>
              <c:numCache>
                <c:formatCode>0.0%</c:formatCode>
                <c:ptCount val="4"/>
                <c:pt idx="0">
                  <c:v>4.9000000000000002E-2</c:v>
                </c:pt>
                <c:pt idx="1">
                  <c:v>0.11600000000000001</c:v>
                </c:pt>
                <c:pt idx="2">
                  <c:v>0.81699999999999995</c:v>
                </c:pt>
                <c:pt idx="3">
                  <c:v>1.9E-2</c:v>
                </c:pt>
              </c:numCache>
            </c:numRef>
          </c:val>
          <c:extLst>
            <c:ext xmlns:c16="http://schemas.microsoft.com/office/drawing/2014/chart" uri="{C3380CC4-5D6E-409C-BE32-E72D297353CC}">
              <c16:uniqueId val="{00000008-01CA-4D94-9D79-4BF4B8875FB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baseline="0">
                <a:solidFill>
                  <a:schemeClr val="bg1"/>
                </a:solidFill>
                <a:latin typeface="+mn-lt"/>
                <a:ea typeface="+mn-ea"/>
                <a:cs typeface="+mn-cs"/>
              </a:defRPr>
            </a:pPr>
            <a:r>
              <a:rPr lang="en-US"/>
              <a:t>Teen Pregnancy Rates</a:t>
            </a:r>
          </a:p>
          <a:p>
            <a:pPr>
              <a:defRPr/>
            </a:pPr>
            <a:r>
              <a:rPr lang="en-US"/>
              <a:t>Greenville County</a:t>
            </a:r>
          </a:p>
          <a:p>
            <a:pPr>
              <a:defRPr/>
            </a:pPr>
            <a:r>
              <a:rPr lang="en-US"/>
              <a:t>2013-2017</a:t>
            </a:r>
          </a:p>
        </c:rich>
      </c:tx>
      <c:overlay val="0"/>
      <c:spPr>
        <a:noFill/>
        <a:ln>
          <a:noFill/>
        </a:ln>
        <a:effectLst/>
      </c:spPr>
      <c:txPr>
        <a:bodyPr rot="0" spcFirstLastPara="1" vertOverflow="ellipsis" vert="horz" wrap="square" anchor="ctr" anchorCtr="1"/>
        <a:lstStyle/>
        <a:p>
          <a:pPr>
            <a:defRPr sz="1680" b="1" i="0" u="none" strike="noStrike" kern="1200" cap="none"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'Family and Youth'!$B$21</c:f>
              <c:strCache>
                <c:ptCount val="1"/>
                <c:pt idx="0">
                  <c:v>Ages 15-17</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'Family and Youth'!$C$20:$G$20</c:f>
              <c:numCache>
                <c:formatCode>General</c:formatCode>
                <c:ptCount val="5"/>
                <c:pt idx="0">
                  <c:v>2013</c:v>
                </c:pt>
                <c:pt idx="1">
                  <c:v>2014</c:v>
                </c:pt>
                <c:pt idx="2">
                  <c:v>2015</c:v>
                </c:pt>
                <c:pt idx="3">
                  <c:v>2016</c:v>
                </c:pt>
                <c:pt idx="4">
                  <c:v>2017</c:v>
                </c:pt>
              </c:numCache>
            </c:numRef>
          </c:cat>
          <c:val>
            <c:numRef>
              <c:f>'Family and Youth'!$C$21:$G$21</c:f>
              <c:numCache>
                <c:formatCode>General</c:formatCode>
                <c:ptCount val="5"/>
                <c:pt idx="0">
                  <c:v>15.8</c:v>
                </c:pt>
                <c:pt idx="1">
                  <c:v>16.5</c:v>
                </c:pt>
                <c:pt idx="2">
                  <c:v>11.6</c:v>
                </c:pt>
                <c:pt idx="3">
                  <c:v>12.6</c:v>
                </c:pt>
                <c:pt idx="4">
                  <c:v>10.5</c:v>
                </c:pt>
              </c:numCache>
            </c:numRef>
          </c:val>
          <c:smooth val="0"/>
          <c:extLst>
            <c:ext xmlns:c16="http://schemas.microsoft.com/office/drawing/2014/chart" uri="{C3380CC4-5D6E-409C-BE32-E72D297353CC}">
              <c16:uniqueId val="{00000000-8806-4E41-B4A6-3D1E3C1E9A90}"/>
            </c:ext>
          </c:extLst>
        </c:ser>
        <c:ser>
          <c:idx val="1"/>
          <c:order val="1"/>
          <c:tx>
            <c:strRef>
              <c:f>'Family and Youth'!$B$22</c:f>
              <c:strCache>
                <c:ptCount val="1"/>
                <c:pt idx="0">
                  <c:v>Ages 18-19</c:v>
                </c:pt>
              </c:strCache>
            </c:strRef>
          </c:tx>
          <c:spPr>
            <a:ln w="22225" cap="rnd">
              <a:solidFill>
                <a:schemeClr val="accent2"/>
              </a:solidFill>
            </a:ln>
            <a:effectLst>
              <a:glow rad="139700">
                <a:schemeClr val="accent2">
                  <a:satMod val="175000"/>
                  <a:alpha val="14000"/>
                </a:schemeClr>
              </a:glow>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'Family and Youth'!$C$20:$G$20</c:f>
              <c:numCache>
                <c:formatCode>General</c:formatCode>
                <c:ptCount val="5"/>
                <c:pt idx="0">
                  <c:v>2013</c:v>
                </c:pt>
                <c:pt idx="1">
                  <c:v>2014</c:v>
                </c:pt>
                <c:pt idx="2">
                  <c:v>2015</c:v>
                </c:pt>
                <c:pt idx="3">
                  <c:v>2016</c:v>
                </c:pt>
                <c:pt idx="4">
                  <c:v>2017</c:v>
                </c:pt>
              </c:numCache>
            </c:numRef>
          </c:cat>
          <c:val>
            <c:numRef>
              <c:f>'Family and Youth'!$C$22:$G$22</c:f>
              <c:numCache>
                <c:formatCode>General</c:formatCode>
                <c:ptCount val="5"/>
                <c:pt idx="0">
                  <c:v>63.1</c:v>
                </c:pt>
                <c:pt idx="1">
                  <c:v>55.8</c:v>
                </c:pt>
                <c:pt idx="2">
                  <c:v>53</c:v>
                </c:pt>
                <c:pt idx="3">
                  <c:v>44.9</c:v>
                </c:pt>
                <c:pt idx="4">
                  <c:v>42.3</c:v>
                </c:pt>
              </c:numCache>
            </c:numRef>
          </c:val>
          <c:smooth val="0"/>
          <c:extLst>
            <c:ext xmlns:c16="http://schemas.microsoft.com/office/drawing/2014/chart" uri="{C3380CC4-5D6E-409C-BE32-E72D297353CC}">
              <c16:uniqueId val="{00000001-8806-4E41-B4A6-3D1E3C1E9A90}"/>
            </c:ext>
          </c:extLst>
        </c:ser>
        <c:dLbls>
          <c:dLblPos val="t"/>
          <c:showLegendKey val="0"/>
          <c:showVal val="1"/>
          <c:showCatName val="0"/>
          <c:showSerName val="0"/>
          <c:showPercent val="0"/>
          <c:showBubbleSize val="0"/>
        </c:dLbls>
        <c:smooth val="0"/>
        <c:axId val="2022172800"/>
        <c:axId val="1858319056"/>
      </c:lineChart>
      <c:catAx>
        <c:axId val="202217280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858319056"/>
        <c:crosses val="autoZero"/>
        <c:auto val="1"/>
        <c:lblAlgn val="ctr"/>
        <c:lblOffset val="100"/>
        <c:noMultiLvlLbl val="0"/>
      </c:catAx>
      <c:valAx>
        <c:axId val="185831905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22172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sz="1400">
          <a:solidFill>
            <a:schemeClr val="bg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r>
              <a:rPr lang="en-US" sz="1600" dirty="0"/>
              <a:t>Teen Pregnancy Rates by Race</a:t>
            </a:r>
          </a:p>
          <a:p>
            <a:pPr>
              <a:defRPr sz="1600"/>
            </a:pPr>
            <a:r>
              <a:rPr lang="en-US" sz="1600" dirty="0"/>
              <a:t>Ages 15-17, Greenville County</a:t>
            </a:r>
          </a:p>
          <a:p>
            <a:pPr>
              <a:defRPr sz="1600"/>
            </a:pPr>
            <a:r>
              <a:rPr lang="en-US" sz="1600" dirty="0"/>
              <a:t>2013-2017</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'Family and Youth'!$B$26</c:f>
              <c:strCache>
                <c:ptCount val="1"/>
                <c:pt idx="0">
                  <c:v>White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'Family and Youth'!$C$25:$G$25</c:f>
              <c:numCache>
                <c:formatCode>General</c:formatCode>
                <c:ptCount val="5"/>
                <c:pt idx="0">
                  <c:v>2013</c:v>
                </c:pt>
                <c:pt idx="1">
                  <c:v>2014</c:v>
                </c:pt>
                <c:pt idx="2">
                  <c:v>2015</c:v>
                </c:pt>
                <c:pt idx="3">
                  <c:v>2016</c:v>
                </c:pt>
                <c:pt idx="4">
                  <c:v>2017</c:v>
                </c:pt>
              </c:numCache>
            </c:numRef>
          </c:cat>
          <c:val>
            <c:numRef>
              <c:f>'Family and Youth'!$C$26:$G$26</c:f>
              <c:numCache>
                <c:formatCode>General</c:formatCode>
                <c:ptCount val="5"/>
                <c:pt idx="0">
                  <c:v>13.3</c:v>
                </c:pt>
                <c:pt idx="1">
                  <c:v>13.5</c:v>
                </c:pt>
                <c:pt idx="2">
                  <c:v>9.1</c:v>
                </c:pt>
                <c:pt idx="3">
                  <c:v>10</c:v>
                </c:pt>
                <c:pt idx="4">
                  <c:v>9.1999999999999993</c:v>
                </c:pt>
              </c:numCache>
            </c:numRef>
          </c:val>
          <c:smooth val="0"/>
          <c:extLst>
            <c:ext xmlns:c16="http://schemas.microsoft.com/office/drawing/2014/chart" uri="{C3380CC4-5D6E-409C-BE32-E72D297353CC}">
              <c16:uniqueId val="{00000000-FBEC-421E-9D9D-B4BDADC50769}"/>
            </c:ext>
          </c:extLst>
        </c:ser>
        <c:ser>
          <c:idx val="1"/>
          <c:order val="1"/>
          <c:tx>
            <c:strRef>
              <c:f>'Family and Youth'!$B$27</c:f>
              <c:strCache>
                <c:ptCount val="1"/>
                <c:pt idx="0">
                  <c:v>Black</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'Family and Youth'!$C$25:$G$25</c:f>
              <c:numCache>
                <c:formatCode>General</c:formatCode>
                <c:ptCount val="5"/>
                <c:pt idx="0">
                  <c:v>2013</c:v>
                </c:pt>
                <c:pt idx="1">
                  <c:v>2014</c:v>
                </c:pt>
                <c:pt idx="2">
                  <c:v>2015</c:v>
                </c:pt>
                <c:pt idx="3">
                  <c:v>2016</c:v>
                </c:pt>
                <c:pt idx="4">
                  <c:v>2017</c:v>
                </c:pt>
              </c:numCache>
            </c:numRef>
          </c:cat>
          <c:val>
            <c:numRef>
              <c:f>'Family and Youth'!$C$27:$G$27</c:f>
              <c:numCache>
                <c:formatCode>General</c:formatCode>
                <c:ptCount val="5"/>
                <c:pt idx="0">
                  <c:v>25.5</c:v>
                </c:pt>
                <c:pt idx="1">
                  <c:v>29.1</c:v>
                </c:pt>
                <c:pt idx="2">
                  <c:v>21.3</c:v>
                </c:pt>
                <c:pt idx="3">
                  <c:v>22.4</c:v>
                </c:pt>
                <c:pt idx="4">
                  <c:v>16.5</c:v>
                </c:pt>
              </c:numCache>
            </c:numRef>
          </c:val>
          <c:smooth val="0"/>
          <c:extLst>
            <c:ext xmlns:c16="http://schemas.microsoft.com/office/drawing/2014/chart" uri="{C3380CC4-5D6E-409C-BE32-E72D297353CC}">
              <c16:uniqueId val="{00000001-FBEC-421E-9D9D-B4BDADC50769}"/>
            </c:ext>
          </c:extLst>
        </c:ser>
        <c:dLbls>
          <c:dLblPos val="t"/>
          <c:showLegendKey val="0"/>
          <c:showVal val="1"/>
          <c:showCatName val="0"/>
          <c:showSerName val="0"/>
          <c:showPercent val="0"/>
          <c:showBubbleSize val="0"/>
        </c:dLbls>
        <c:marker val="1"/>
        <c:smooth val="0"/>
        <c:axId val="2043932976"/>
        <c:axId val="2021924976"/>
      </c:lineChart>
      <c:catAx>
        <c:axId val="2043932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mn-lt"/>
                <a:ea typeface="+mn-ea"/>
                <a:cs typeface="+mn-cs"/>
              </a:defRPr>
            </a:pPr>
            <a:endParaRPr lang="en-US"/>
          </a:p>
        </c:txPr>
        <c:crossAx val="2021924976"/>
        <c:crosses val="autoZero"/>
        <c:auto val="1"/>
        <c:lblAlgn val="ctr"/>
        <c:lblOffset val="100"/>
        <c:noMultiLvlLbl val="0"/>
      </c:catAx>
      <c:valAx>
        <c:axId val="2021924976"/>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43932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r>
              <a:rPr lang="en-US" sz="1600" dirty="0"/>
              <a:t>Teen Pregnancy Rates by Race</a:t>
            </a:r>
          </a:p>
          <a:p>
            <a:pPr>
              <a:defRPr sz="1600"/>
            </a:pPr>
            <a:r>
              <a:rPr lang="en-US" sz="1600" dirty="0"/>
              <a:t>Ages 18-19, Greenville County</a:t>
            </a:r>
          </a:p>
          <a:p>
            <a:pPr>
              <a:defRPr sz="1600"/>
            </a:pPr>
            <a:r>
              <a:rPr lang="en-US" sz="1600" dirty="0"/>
              <a:t>2013-2017</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'Family and Youth'!$I$26</c:f>
              <c:strCache>
                <c:ptCount val="1"/>
                <c:pt idx="0">
                  <c:v>White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'Family and Youth'!$J$25:$N$25</c:f>
              <c:numCache>
                <c:formatCode>General</c:formatCode>
                <c:ptCount val="5"/>
                <c:pt idx="0">
                  <c:v>2013</c:v>
                </c:pt>
                <c:pt idx="1">
                  <c:v>2014</c:v>
                </c:pt>
                <c:pt idx="2">
                  <c:v>2015</c:v>
                </c:pt>
                <c:pt idx="3">
                  <c:v>2016</c:v>
                </c:pt>
                <c:pt idx="4">
                  <c:v>2017</c:v>
                </c:pt>
              </c:numCache>
            </c:numRef>
          </c:cat>
          <c:val>
            <c:numRef>
              <c:f>'Family and Youth'!$J$26:$N$26</c:f>
              <c:numCache>
                <c:formatCode>General</c:formatCode>
                <c:ptCount val="5"/>
                <c:pt idx="0">
                  <c:v>57.1</c:v>
                </c:pt>
                <c:pt idx="1">
                  <c:v>45.8</c:v>
                </c:pt>
                <c:pt idx="2">
                  <c:v>46.3</c:v>
                </c:pt>
                <c:pt idx="3">
                  <c:v>30</c:v>
                </c:pt>
                <c:pt idx="4">
                  <c:v>38.9</c:v>
                </c:pt>
              </c:numCache>
            </c:numRef>
          </c:val>
          <c:smooth val="0"/>
          <c:extLst>
            <c:ext xmlns:c16="http://schemas.microsoft.com/office/drawing/2014/chart" uri="{C3380CC4-5D6E-409C-BE32-E72D297353CC}">
              <c16:uniqueId val="{00000000-2C5E-4975-86EB-53C22AE234C4}"/>
            </c:ext>
          </c:extLst>
        </c:ser>
        <c:ser>
          <c:idx val="1"/>
          <c:order val="1"/>
          <c:tx>
            <c:strRef>
              <c:f>'Family and Youth'!$I$27</c:f>
              <c:strCache>
                <c:ptCount val="1"/>
                <c:pt idx="0">
                  <c:v>Black</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'Family and Youth'!$J$25:$N$25</c:f>
              <c:numCache>
                <c:formatCode>General</c:formatCode>
                <c:ptCount val="5"/>
                <c:pt idx="0">
                  <c:v>2013</c:v>
                </c:pt>
                <c:pt idx="1">
                  <c:v>2014</c:v>
                </c:pt>
                <c:pt idx="2">
                  <c:v>2015</c:v>
                </c:pt>
                <c:pt idx="3">
                  <c:v>2016</c:v>
                </c:pt>
                <c:pt idx="4">
                  <c:v>2017</c:v>
                </c:pt>
              </c:numCache>
            </c:numRef>
          </c:cat>
          <c:val>
            <c:numRef>
              <c:f>'Family and Youth'!$J$27:$N$27</c:f>
              <c:numCache>
                <c:formatCode>General</c:formatCode>
                <c:ptCount val="5"/>
                <c:pt idx="0">
                  <c:v>86.8</c:v>
                </c:pt>
                <c:pt idx="1">
                  <c:v>94.9</c:v>
                </c:pt>
                <c:pt idx="2">
                  <c:v>78.599999999999994</c:v>
                </c:pt>
                <c:pt idx="3">
                  <c:v>70.8</c:v>
                </c:pt>
                <c:pt idx="4">
                  <c:v>60.7</c:v>
                </c:pt>
              </c:numCache>
            </c:numRef>
          </c:val>
          <c:smooth val="0"/>
          <c:extLst>
            <c:ext xmlns:c16="http://schemas.microsoft.com/office/drawing/2014/chart" uri="{C3380CC4-5D6E-409C-BE32-E72D297353CC}">
              <c16:uniqueId val="{00000001-2C5E-4975-86EB-53C22AE234C4}"/>
            </c:ext>
          </c:extLst>
        </c:ser>
        <c:dLbls>
          <c:dLblPos val="t"/>
          <c:showLegendKey val="0"/>
          <c:showVal val="1"/>
          <c:showCatName val="0"/>
          <c:showSerName val="0"/>
          <c:showPercent val="0"/>
          <c:showBubbleSize val="0"/>
        </c:dLbls>
        <c:marker val="1"/>
        <c:smooth val="0"/>
        <c:axId val="163307200"/>
        <c:axId val="1858316976"/>
      </c:lineChart>
      <c:catAx>
        <c:axId val="163307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mn-lt"/>
                <a:ea typeface="+mn-ea"/>
                <a:cs typeface="+mn-cs"/>
              </a:defRPr>
            </a:pPr>
            <a:endParaRPr lang="en-US"/>
          </a:p>
        </c:txPr>
        <c:crossAx val="1858316976"/>
        <c:crosses val="autoZero"/>
        <c:auto val="1"/>
        <c:lblAlgn val="ctr"/>
        <c:lblOffset val="100"/>
        <c:noMultiLvlLbl val="0"/>
      </c:catAx>
      <c:valAx>
        <c:axId val="1858316976"/>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3307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Percentage of Teenagers (16 to 19) Not Working and Not Enrolled in School</a:t>
            </a:r>
          </a:p>
          <a:p>
            <a:pPr>
              <a:defRPr/>
            </a:pPr>
            <a:r>
              <a:rPr lang="en-US"/>
              <a:t>Greenville County</a:t>
            </a:r>
          </a:p>
          <a:p>
            <a:pPr>
              <a:defRPr/>
            </a:pPr>
            <a:r>
              <a:rPr lang="en-US"/>
              <a:t>2012-2016</a:t>
            </a:r>
          </a:p>
        </c:rich>
      </c:tx>
      <c:overlay val="0"/>
      <c:spPr>
        <a:noFill/>
        <a:ln>
          <a:noFill/>
        </a:ln>
        <a:effectLst/>
      </c:spPr>
      <c:txPr>
        <a:bodyPr rot="0" spcFirstLastPara="1" vertOverflow="ellipsis" vert="horz" wrap="square" anchor="ctr" anchorCtr="1"/>
        <a:lstStyle/>
        <a:p>
          <a:pPr>
            <a:defRPr sz="168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'Family and Youth'!$C$30</c:f>
              <c:strCache>
                <c:ptCount val="1"/>
                <c:pt idx="0">
                  <c:v>2012</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'Family and Youth'!$B$31:$B$34</c:f>
              <c:strCache>
                <c:ptCount val="4"/>
                <c:pt idx="0">
                  <c:v>Total teenagers 16-19 years</c:v>
                </c:pt>
                <c:pt idx="1">
                  <c:v>White</c:v>
                </c:pt>
                <c:pt idx="2">
                  <c:v>Black</c:v>
                </c:pt>
                <c:pt idx="3">
                  <c:v>Hispanic or Latino (any race)</c:v>
                </c:pt>
              </c:strCache>
            </c:strRef>
          </c:cat>
          <c:val>
            <c:numRef>
              <c:f>'Family and Youth'!$C$31:$C$34</c:f>
              <c:numCache>
                <c:formatCode>0.0%</c:formatCode>
                <c:ptCount val="4"/>
                <c:pt idx="0">
                  <c:v>4.5999999999999999E-2</c:v>
                </c:pt>
                <c:pt idx="1">
                  <c:v>4.7E-2</c:v>
                </c:pt>
                <c:pt idx="2">
                  <c:v>4.1000000000000002E-2</c:v>
                </c:pt>
              </c:numCache>
            </c:numRef>
          </c:val>
          <c:extLst>
            <c:ext xmlns:c16="http://schemas.microsoft.com/office/drawing/2014/chart" uri="{C3380CC4-5D6E-409C-BE32-E72D297353CC}">
              <c16:uniqueId val="{00000000-E617-4683-8669-5F0625274EA1}"/>
            </c:ext>
          </c:extLst>
        </c:ser>
        <c:ser>
          <c:idx val="1"/>
          <c:order val="1"/>
          <c:tx>
            <c:strRef>
              <c:f>'Family and Youth'!$D$30</c:f>
              <c:strCache>
                <c:ptCount val="1"/>
                <c:pt idx="0">
                  <c:v>2013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'Family and Youth'!$B$31:$B$34</c:f>
              <c:strCache>
                <c:ptCount val="4"/>
                <c:pt idx="0">
                  <c:v>Total teenagers 16-19 years</c:v>
                </c:pt>
                <c:pt idx="1">
                  <c:v>White</c:v>
                </c:pt>
                <c:pt idx="2">
                  <c:v>Black</c:v>
                </c:pt>
                <c:pt idx="3">
                  <c:v>Hispanic or Latino (any race)</c:v>
                </c:pt>
              </c:strCache>
            </c:strRef>
          </c:cat>
          <c:val>
            <c:numRef>
              <c:f>'Family and Youth'!$D$31:$D$34</c:f>
              <c:numCache>
                <c:formatCode>0.0%</c:formatCode>
                <c:ptCount val="4"/>
                <c:pt idx="0">
                  <c:v>0.05</c:v>
                </c:pt>
                <c:pt idx="1">
                  <c:v>5.0999999999999997E-2</c:v>
                </c:pt>
                <c:pt idx="2">
                  <c:v>4.5999999999999999E-2</c:v>
                </c:pt>
                <c:pt idx="3">
                  <c:v>5.8999999999999997E-2</c:v>
                </c:pt>
              </c:numCache>
            </c:numRef>
          </c:val>
          <c:extLst>
            <c:ext xmlns:c16="http://schemas.microsoft.com/office/drawing/2014/chart" uri="{C3380CC4-5D6E-409C-BE32-E72D297353CC}">
              <c16:uniqueId val="{00000001-E617-4683-8669-5F0625274EA1}"/>
            </c:ext>
          </c:extLst>
        </c:ser>
        <c:ser>
          <c:idx val="2"/>
          <c:order val="2"/>
          <c:tx>
            <c:strRef>
              <c:f>'Family and Youth'!$E$30</c:f>
              <c:strCache>
                <c:ptCount val="1"/>
                <c:pt idx="0">
                  <c:v>2014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'Family and Youth'!$B$31:$B$34</c:f>
              <c:strCache>
                <c:ptCount val="4"/>
                <c:pt idx="0">
                  <c:v>Total teenagers 16-19 years</c:v>
                </c:pt>
                <c:pt idx="1">
                  <c:v>White</c:v>
                </c:pt>
                <c:pt idx="2">
                  <c:v>Black</c:v>
                </c:pt>
                <c:pt idx="3">
                  <c:v>Hispanic or Latino (any race)</c:v>
                </c:pt>
              </c:strCache>
            </c:strRef>
          </c:cat>
          <c:val>
            <c:numRef>
              <c:f>'Family and Youth'!$E$31:$E$34</c:f>
              <c:numCache>
                <c:formatCode>0.0%</c:formatCode>
                <c:ptCount val="4"/>
                <c:pt idx="0">
                  <c:v>4.4999999999999998E-2</c:v>
                </c:pt>
                <c:pt idx="1">
                  <c:v>4.5999999999999999E-2</c:v>
                </c:pt>
                <c:pt idx="2">
                  <c:v>5.1999999999999998E-2</c:v>
                </c:pt>
                <c:pt idx="3">
                  <c:v>0.03</c:v>
                </c:pt>
              </c:numCache>
            </c:numRef>
          </c:val>
          <c:extLst>
            <c:ext xmlns:c16="http://schemas.microsoft.com/office/drawing/2014/chart" uri="{C3380CC4-5D6E-409C-BE32-E72D297353CC}">
              <c16:uniqueId val="{00000002-E617-4683-8669-5F0625274EA1}"/>
            </c:ext>
          </c:extLst>
        </c:ser>
        <c:ser>
          <c:idx val="3"/>
          <c:order val="3"/>
          <c:tx>
            <c:strRef>
              <c:f>'Family and Youth'!$F$30</c:f>
              <c:strCache>
                <c:ptCount val="1"/>
                <c:pt idx="0">
                  <c:v>2015</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'Family and Youth'!$B$31:$B$34</c:f>
              <c:strCache>
                <c:ptCount val="4"/>
                <c:pt idx="0">
                  <c:v>Total teenagers 16-19 years</c:v>
                </c:pt>
                <c:pt idx="1">
                  <c:v>White</c:v>
                </c:pt>
                <c:pt idx="2">
                  <c:v>Black</c:v>
                </c:pt>
                <c:pt idx="3">
                  <c:v>Hispanic or Latino (any race)</c:v>
                </c:pt>
              </c:strCache>
            </c:strRef>
          </c:cat>
          <c:val>
            <c:numRef>
              <c:f>'Family and Youth'!$F$31:$F$34</c:f>
              <c:numCache>
                <c:formatCode>0.0%</c:formatCode>
                <c:ptCount val="4"/>
                <c:pt idx="0">
                  <c:v>4.7E-2</c:v>
                </c:pt>
                <c:pt idx="1">
                  <c:v>4.2999999999999997E-2</c:v>
                </c:pt>
                <c:pt idx="2">
                  <c:v>6.7000000000000004E-2</c:v>
                </c:pt>
                <c:pt idx="3">
                  <c:v>3.5000000000000003E-2</c:v>
                </c:pt>
              </c:numCache>
            </c:numRef>
          </c:val>
          <c:extLst>
            <c:ext xmlns:c16="http://schemas.microsoft.com/office/drawing/2014/chart" uri="{C3380CC4-5D6E-409C-BE32-E72D297353CC}">
              <c16:uniqueId val="{00000003-E617-4683-8669-5F0625274EA1}"/>
            </c:ext>
          </c:extLst>
        </c:ser>
        <c:ser>
          <c:idx val="4"/>
          <c:order val="4"/>
          <c:tx>
            <c:strRef>
              <c:f>'Family and Youth'!$G$30</c:f>
              <c:strCache>
                <c:ptCount val="1"/>
                <c:pt idx="0">
                  <c:v>2016</c:v>
                </c:pt>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'Family and Youth'!$B$31:$B$34</c:f>
              <c:strCache>
                <c:ptCount val="4"/>
                <c:pt idx="0">
                  <c:v>Total teenagers 16-19 years</c:v>
                </c:pt>
                <c:pt idx="1">
                  <c:v>White</c:v>
                </c:pt>
                <c:pt idx="2">
                  <c:v>Black</c:v>
                </c:pt>
                <c:pt idx="3">
                  <c:v>Hispanic or Latino (any race)</c:v>
                </c:pt>
              </c:strCache>
            </c:strRef>
          </c:cat>
          <c:val>
            <c:numRef>
              <c:f>'Family and Youth'!$G$31:$G$34</c:f>
              <c:numCache>
                <c:formatCode>0.0%</c:formatCode>
                <c:ptCount val="4"/>
                <c:pt idx="0">
                  <c:v>3.9E-2</c:v>
                </c:pt>
                <c:pt idx="1">
                  <c:v>3.9E-2</c:v>
                </c:pt>
                <c:pt idx="2">
                  <c:v>4.3999999999999997E-2</c:v>
                </c:pt>
                <c:pt idx="3">
                  <c:v>3.7999999999999999E-2</c:v>
                </c:pt>
              </c:numCache>
            </c:numRef>
          </c:val>
          <c:extLst>
            <c:ext xmlns:c16="http://schemas.microsoft.com/office/drawing/2014/chart" uri="{C3380CC4-5D6E-409C-BE32-E72D297353CC}">
              <c16:uniqueId val="{00000004-E617-4683-8669-5F0625274EA1}"/>
            </c:ext>
          </c:extLst>
        </c:ser>
        <c:dLbls>
          <c:dLblPos val="inEnd"/>
          <c:showLegendKey val="0"/>
          <c:showVal val="1"/>
          <c:showCatName val="0"/>
          <c:showSerName val="0"/>
          <c:showPercent val="0"/>
          <c:showBubbleSize val="0"/>
        </c:dLbls>
        <c:gapWidth val="100"/>
        <c:overlap val="-24"/>
        <c:axId val="371116400"/>
        <c:axId val="2050222848"/>
      </c:barChart>
      <c:catAx>
        <c:axId val="3711164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50222848"/>
        <c:crosses val="autoZero"/>
        <c:auto val="1"/>
        <c:lblAlgn val="ctr"/>
        <c:lblOffset val="100"/>
        <c:noMultiLvlLbl val="0"/>
      </c:catAx>
      <c:valAx>
        <c:axId val="205022284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7111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solidFill>
            <a:schemeClr val="bg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Infant Mortality Rates</a:t>
            </a:r>
          </a:p>
          <a:p>
            <a:pPr>
              <a:defRPr/>
            </a:pPr>
            <a:r>
              <a:rPr lang="en-US"/>
              <a:t>Peer Counties &amp; SC</a:t>
            </a:r>
          </a:p>
          <a:p>
            <a:pPr>
              <a:defRPr/>
            </a:pPr>
            <a:r>
              <a:rPr lang="en-US"/>
              <a:t>2012-2016</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'Public Health'!$B$3</c:f>
              <c:strCache>
                <c:ptCount val="1"/>
                <c:pt idx="0">
                  <c:v>Greenville County</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3"/>
              <c:layout>
                <c:manualLayout>
                  <c:x val="-2.3291926889760163E-3"/>
                  <c:y val="-1.8237084249226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48-43CD-B007-8581925AD733}"/>
                </c:ext>
              </c:extLst>
            </c:dLbl>
            <c:dLbl>
              <c:idx val="4"/>
              <c:layout>
                <c:manualLayout>
                  <c:x val="-1.7080549069863098E-16"/>
                  <c:y val="-9.118542124613134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48-43CD-B007-8581925AD733}"/>
                </c:ext>
              </c:extLst>
            </c:dLbl>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'Public Health'!$C$2:$G$2</c:f>
              <c:numCache>
                <c:formatCode>General</c:formatCode>
                <c:ptCount val="5"/>
                <c:pt idx="0">
                  <c:v>2012</c:v>
                </c:pt>
                <c:pt idx="1">
                  <c:v>2013</c:v>
                </c:pt>
                <c:pt idx="2">
                  <c:v>2014</c:v>
                </c:pt>
                <c:pt idx="3">
                  <c:v>2015</c:v>
                </c:pt>
                <c:pt idx="4">
                  <c:v>2016</c:v>
                </c:pt>
              </c:numCache>
            </c:numRef>
          </c:cat>
          <c:val>
            <c:numRef>
              <c:f>'Public Health'!$C$3:$G$3</c:f>
              <c:numCache>
                <c:formatCode>General</c:formatCode>
                <c:ptCount val="5"/>
                <c:pt idx="0">
                  <c:v>5.2</c:v>
                </c:pt>
                <c:pt idx="1">
                  <c:v>6.1</c:v>
                </c:pt>
                <c:pt idx="2">
                  <c:v>5.8</c:v>
                </c:pt>
                <c:pt idx="3">
                  <c:v>5.3</c:v>
                </c:pt>
                <c:pt idx="4">
                  <c:v>5.6</c:v>
                </c:pt>
              </c:numCache>
            </c:numRef>
          </c:val>
          <c:smooth val="0"/>
          <c:extLst>
            <c:ext xmlns:c16="http://schemas.microsoft.com/office/drawing/2014/chart" uri="{C3380CC4-5D6E-409C-BE32-E72D297353CC}">
              <c16:uniqueId val="{00000000-C378-44B9-8E78-447467CA81FA}"/>
            </c:ext>
          </c:extLst>
        </c:ser>
        <c:ser>
          <c:idx val="1"/>
          <c:order val="1"/>
          <c:tx>
            <c:strRef>
              <c:f>'Public Health'!$B$4</c:f>
              <c:strCache>
                <c:ptCount val="1"/>
                <c:pt idx="0">
                  <c:v>Charleston County</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1"/>
              <c:layout>
                <c:manualLayout>
                  <c:x val="1.1645963444879654E-3"/>
                  <c:y val="1.8237084249226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48-43CD-B007-8581925AD733}"/>
                </c:ext>
              </c:extLst>
            </c:dLbl>
            <c:dLbl>
              <c:idx val="2"/>
              <c:layout>
                <c:manualLayout>
                  <c:x val="0"/>
                  <c:y val="1.3677813186919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48-43CD-B007-8581925AD733}"/>
                </c:ext>
              </c:extLst>
            </c:dLbl>
            <c:dLbl>
              <c:idx val="3"/>
              <c:layout>
                <c:manualLayout>
                  <c:x val="5.8229817224397422E-3"/>
                  <c:y val="2.7355626373839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48-43CD-B007-8581925AD733}"/>
                </c:ext>
              </c:extLst>
            </c:dLbl>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'Public Health'!$C$2:$G$2</c:f>
              <c:numCache>
                <c:formatCode>General</c:formatCode>
                <c:ptCount val="5"/>
                <c:pt idx="0">
                  <c:v>2012</c:v>
                </c:pt>
                <c:pt idx="1">
                  <c:v>2013</c:v>
                </c:pt>
                <c:pt idx="2">
                  <c:v>2014</c:v>
                </c:pt>
                <c:pt idx="3">
                  <c:v>2015</c:v>
                </c:pt>
                <c:pt idx="4">
                  <c:v>2016</c:v>
                </c:pt>
              </c:numCache>
            </c:numRef>
          </c:cat>
          <c:val>
            <c:numRef>
              <c:f>'Public Health'!$C$4:$G$4</c:f>
              <c:numCache>
                <c:formatCode>General</c:formatCode>
                <c:ptCount val="5"/>
                <c:pt idx="0">
                  <c:v>5.8</c:v>
                </c:pt>
                <c:pt idx="1">
                  <c:v>4</c:v>
                </c:pt>
                <c:pt idx="2">
                  <c:v>4.8</c:v>
                </c:pt>
                <c:pt idx="3">
                  <c:v>5</c:v>
                </c:pt>
                <c:pt idx="4">
                  <c:v>5.2</c:v>
                </c:pt>
              </c:numCache>
            </c:numRef>
          </c:val>
          <c:smooth val="0"/>
          <c:extLst>
            <c:ext xmlns:c16="http://schemas.microsoft.com/office/drawing/2014/chart" uri="{C3380CC4-5D6E-409C-BE32-E72D297353CC}">
              <c16:uniqueId val="{00000001-C378-44B9-8E78-447467CA81FA}"/>
            </c:ext>
          </c:extLst>
        </c:ser>
        <c:ser>
          <c:idx val="2"/>
          <c:order val="2"/>
          <c:tx>
            <c:strRef>
              <c:f>'Public Health'!$B$5</c:f>
              <c:strCache>
                <c:ptCount val="1"/>
                <c:pt idx="0">
                  <c:v>Richland County</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'Public Health'!$C$2:$G$2</c:f>
              <c:numCache>
                <c:formatCode>General</c:formatCode>
                <c:ptCount val="5"/>
                <c:pt idx="0">
                  <c:v>2012</c:v>
                </c:pt>
                <c:pt idx="1">
                  <c:v>2013</c:v>
                </c:pt>
                <c:pt idx="2">
                  <c:v>2014</c:v>
                </c:pt>
                <c:pt idx="3">
                  <c:v>2015</c:v>
                </c:pt>
                <c:pt idx="4">
                  <c:v>2016</c:v>
                </c:pt>
              </c:numCache>
            </c:numRef>
          </c:cat>
          <c:val>
            <c:numRef>
              <c:f>'Public Health'!$C$5:$G$5</c:f>
              <c:numCache>
                <c:formatCode>General</c:formatCode>
                <c:ptCount val="5"/>
                <c:pt idx="0">
                  <c:v>8.6</c:v>
                </c:pt>
                <c:pt idx="1">
                  <c:v>9.4</c:v>
                </c:pt>
                <c:pt idx="2">
                  <c:v>7.1</c:v>
                </c:pt>
                <c:pt idx="3">
                  <c:v>10</c:v>
                </c:pt>
                <c:pt idx="4">
                  <c:v>7.9</c:v>
                </c:pt>
              </c:numCache>
            </c:numRef>
          </c:val>
          <c:smooth val="0"/>
          <c:extLst>
            <c:ext xmlns:c16="http://schemas.microsoft.com/office/drawing/2014/chart" uri="{C3380CC4-5D6E-409C-BE32-E72D297353CC}">
              <c16:uniqueId val="{00000002-C378-44B9-8E78-447467CA81FA}"/>
            </c:ext>
          </c:extLst>
        </c:ser>
        <c:ser>
          <c:idx val="3"/>
          <c:order val="3"/>
          <c:tx>
            <c:strRef>
              <c:f>'Public Health'!$B$6</c:f>
              <c:strCache>
                <c:ptCount val="1"/>
                <c:pt idx="0">
                  <c:v>South Carolina</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'Public Health'!$C$2:$G$2</c:f>
              <c:numCache>
                <c:formatCode>General</c:formatCode>
                <c:ptCount val="5"/>
                <c:pt idx="0">
                  <c:v>2012</c:v>
                </c:pt>
                <c:pt idx="1">
                  <c:v>2013</c:v>
                </c:pt>
                <c:pt idx="2">
                  <c:v>2014</c:v>
                </c:pt>
                <c:pt idx="3">
                  <c:v>2015</c:v>
                </c:pt>
                <c:pt idx="4">
                  <c:v>2016</c:v>
                </c:pt>
              </c:numCache>
            </c:numRef>
          </c:cat>
          <c:val>
            <c:numRef>
              <c:f>'Public Health'!$C$6:$G$6</c:f>
              <c:numCache>
                <c:formatCode>General</c:formatCode>
                <c:ptCount val="5"/>
                <c:pt idx="0">
                  <c:v>7.6</c:v>
                </c:pt>
                <c:pt idx="1">
                  <c:v>6.9</c:v>
                </c:pt>
                <c:pt idx="2">
                  <c:v>6.5</c:v>
                </c:pt>
                <c:pt idx="3">
                  <c:v>7</c:v>
                </c:pt>
                <c:pt idx="4">
                  <c:v>7</c:v>
                </c:pt>
              </c:numCache>
            </c:numRef>
          </c:val>
          <c:smooth val="0"/>
          <c:extLst>
            <c:ext xmlns:c16="http://schemas.microsoft.com/office/drawing/2014/chart" uri="{C3380CC4-5D6E-409C-BE32-E72D297353CC}">
              <c16:uniqueId val="{00000003-C378-44B9-8E78-447467CA81FA}"/>
            </c:ext>
          </c:extLst>
        </c:ser>
        <c:dLbls>
          <c:dLblPos val="ctr"/>
          <c:showLegendKey val="0"/>
          <c:showVal val="1"/>
          <c:showCatName val="0"/>
          <c:showSerName val="0"/>
          <c:showPercent val="0"/>
          <c:showBubbleSize val="0"/>
        </c:dLbls>
        <c:smooth val="0"/>
        <c:axId val="1865593408"/>
        <c:axId val="2050219520"/>
      </c:lineChart>
      <c:catAx>
        <c:axId val="186559340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2050219520"/>
        <c:crosses val="autoZero"/>
        <c:auto val="1"/>
        <c:lblAlgn val="ctr"/>
        <c:lblOffset val="100"/>
        <c:noMultiLvlLbl val="0"/>
      </c:catAx>
      <c:valAx>
        <c:axId val="205021952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186559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cap="none" spc="20" baseline="0">
                <a:solidFill>
                  <a:schemeClr val="bg1"/>
                </a:solidFill>
                <a:latin typeface="+mn-lt"/>
                <a:ea typeface="+mn-ea"/>
                <a:cs typeface="+mn-cs"/>
              </a:defRPr>
            </a:pPr>
            <a:r>
              <a:rPr lang="en-US"/>
              <a:t>Infant Mortality Rates by Race/Ethnicity</a:t>
            </a:r>
          </a:p>
          <a:p>
            <a:pPr>
              <a:defRPr/>
            </a:pPr>
            <a:r>
              <a:rPr lang="en-US"/>
              <a:t>Greenville County</a:t>
            </a:r>
          </a:p>
          <a:p>
            <a:pPr>
              <a:defRPr/>
            </a:pPr>
            <a:r>
              <a:rPr lang="en-US"/>
              <a:t>2012-2016</a:t>
            </a:r>
          </a:p>
        </c:rich>
      </c:tx>
      <c:overlay val="0"/>
      <c:spPr>
        <a:noFill/>
        <a:ln>
          <a:noFill/>
        </a:ln>
        <a:effectLst/>
      </c:spPr>
      <c:txPr>
        <a:bodyPr rot="0" spcFirstLastPara="1" vertOverflow="ellipsis" vert="horz" wrap="square" anchor="ctr" anchorCtr="1"/>
        <a:lstStyle/>
        <a:p>
          <a:pPr>
            <a:defRPr sz="1920" b="0" i="0" u="none" strike="noStrike" kern="1200" cap="none" spc="2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'Public Health'!$B$10</c:f>
              <c:strCache>
                <c:ptCount val="1"/>
                <c:pt idx="0">
                  <c:v>White </c:v>
                </c:pt>
              </c:strCache>
            </c:strRef>
          </c:tx>
          <c:spPr>
            <a:ln w="22225" cap="rnd" cmpd="sng" algn="ctr">
              <a:solidFill>
                <a:schemeClr val="accent6"/>
              </a:solidFill>
              <a:round/>
            </a:ln>
            <a:effectLst/>
          </c:spPr>
          <c:marker>
            <c:symbol val="circle"/>
            <c:size val="17"/>
            <c:spPr>
              <a:solidFill>
                <a:schemeClr val="accent6"/>
              </a:solidFill>
              <a:ln w="9525" cap="flat" cmpd="sng" algn="ctr">
                <a:solidFill>
                  <a:schemeClr val="accent6"/>
                </a:solidFill>
                <a:round/>
              </a:ln>
              <a:effectLst/>
            </c:spPr>
          </c:marker>
          <c:dLbls>
            <c:dLbl>
              <c:idx val="0"/>
              <c:layout>
                <c:manualLayout>
                  <c:x val="-2.3291926889759521E-3"/>
                  <c:y val="1.1398177655766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03-4920-B6C1-40FDF78F4618}"/>
                </c:ext>
              </c:extLst>
            </c:dLbl>
            <c:dLbl>
              <c:idx val="1"/>
              <c:layout>
                <c:manualLayout>
                  <c:x val="-1.1645963444880509E-3"/>
                  <c:y val="1.82370842492262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0D-4207-B45E-B00EB36714E8}"/>
                </c:ext>
              </c:extLst>
            </c:dLbl>
            <c:dLbl>
              <c:idx val="2"/>
              <c:layout>
                <c:manualLayout>
                  <c:x val="1.16459634448788E-3"/>
                  <c:y val="1.13981776557664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0D-4207-B45E-B00EB36714E8}"/>
                </c:ext>
              </c:extLst>
            </c:dLbl>
            <c:dLbl>
              <c:idx val="3"/>
              <c:layout>
                <c:manualLayout>
                  <c:x val="-2.3291926889759309E-3"/>
                  <c:y val="2.2796355311532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0D-4207-B45E-B00EB36714E8}"/>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'Public Health'!$C$9:$G$9</c:f>
              <c:numCache>
                <c:formatCode>General</c:formatCode>
                <c:ptCount val="5"/>
                <c:pt idx="0">
                  <c:v>2012</c:v>
                </c:pt>
                <c:pt idx="1">
                  <c:v>2013</c:v>
                </c:pt>
                <c:pt idx="2">
                  <c:v>2014</c:v>
                </c:pt>
                <c:pt idx="3">
                  <c:v>2015</c:v>
                </c:pt>
                <c:pt idx="4">
                  <c:v>2016</c:v>
                </c:pt>
              </c:numCache>
            </c:numRef>
          </c:cat>
          <c:val>
            <c:numRef>
              <c:f>'Public Health'!$C$10:$G$10</c:f>
              <c:numCache>
                <c:formatCode>General</c:formatCode>
                <c:ptCount val="5"/>
                <c:pt idx="0">
                  <c:v>4.9000000000000004</c:v>
                </c:pt>
                <c:pt idx="1">
                  <c:v>5</c:v>
                </c:pt>
                <c:pt idx="2">
                  <c:v>5</c:v>
                </c:pt>
                <c:pt idx="3">
                  <c:v>4.3</c:v>
                </c:pt>
                <c:pt idx="4">
                  <c:v>4.5999999999999996</c:v>
                </c:pt>
              </c:numCache>
            </c:numRef>
          </c:val>
          <c:smooth val="0"/>
          <c:extLst>
            <c:ext xmlns:c16="http://schemas.microsoft.com/office/drawing/2014/chart" uri="{C3380CC4-5D6E-409C-BE32-E72D297353CC}">
              <c16:uniqueId val="{00000000-468F-4F74-92C0-68AB48A10B3B}"/>
            </c:ext>
          </c:extLst>
        </c:ser>
        <c:ser>
          <c:idx val="1"/>
          <c:order val="1"/>
          <c:tx>
            <c:strRef>
              <c:f>'Public Health'!$B$11</c:f>
              <c:strCache>
                <c:ptCount val="1"/>
                <c:pt idx="0">
                  <c:v>Black</c:v>
                </c:pt>
              </c:strCache>
            </c:strRef>
          </c:tx>
          <c:spPr>
            <a:ln w="22225" cap="rnd" cmpd="sng" algn="ctr">
              <a:solidFill>
                <a:schemeClr val="accent5"/>
              </a:solidFill>
              <a:round/>
            </a:ln>
            <a:effectLst/>
          </c:spPr>
          <c:marker>
            <c:symbol val="circle"/>
            <c:size val="17"/>
            <c:spPr>
              <a:solidFill>
                <a:schemeClr val="accent5"/>
              </a:solidFill>
              <a:ln w="9525" cap="flat" cmpd="sng" algn="ctr">
                <a:solidFill>
                  <a:schemeClr val="accent5"/>
                </a:solidFill>
                <a:round/>
              </a:ln>
              <a:effectLst/>
            </c:spPr>
          </c:marker>
          <c:dLbls>
            <c:dLbl>
              <c:idx val="1"/>
              <c:layout>
                <c:manualLayout>
                  <c:x val="-4.2701372674657744E-17"/>
                  <c:y val="-1.3677813186919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0D-4207-B45E-B00EB36714E8}"/>
                </c:ext>
              </c:extLst>
            </c:dLbl>
            <c:dLbl>
              <c:idx val="2"/>
              <c:layout>
                <c:manualLayout>
                  <c:x val="-8.5402745349315489E-17"/>
                  <c:y val="-1.36778131869197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0D-4207-B45E-B00EB36714E8}"/>
                </c:ext>
              </c:extLst>
            </c:dLbl>
            <c:dLbl>
              <c:idx val="3"/>
              <c:layout>
                <c:manualLayout>
                  <c:x val="-5.8229817224399131E-3"/>
                  <c:y val="-3.87538040296058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0D-4207-B45E-B00EB36714E8}"/>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'Public Health'!$C$9:$G$9</c:f>
              <c:numCache>
                <c:formatCode>General</c:formatCode>
                <c:ptCount val="5"/>
                <c:pt idx="0">
                  <c:v>2012</c:v>
                </c:pt>
                <c:pt idx="1">
                  <c:v>2013</c:v>
                </c:pt>
                <c:pt idx="2">
                  <c:v>2014</c:v>
                </c:pt>
                <c:pt idx="3">
                  <c:v>2015</c:v>
                </c:pt>
                <c:pt idx="4">
                  <c:v>2016</c:v>
                </c:pt>
              </c:numCache>
            </c:numRef>
          </c:cat>
          <c:val>
            <c:numRef>
              <c:f>'Public Health'!$C$11:$G$11</c:f>
              <c:numCache>
                <c:formatCode>General</c:formatCode>
                <c:ptCount val="5"/>
                <c:pt idx="0">
                  <c:v>7</c:v>
                </c:pt>
                <c:pt idx="1">
                  <c:v>11.1</c:v>
                </c:pt>
                <c:pt idx="2">
                  <c:v>9.8000000000000007</c:v>
                </c:pt>
                <c:pt idx="3">
                  <c:v>8.5</c:v>
                </c:pt>
                <c:pt idx="4">
                  <c:v>10.4</c:v>
                </c:pt>
              </c:numCache>
            </c:numRef>
          </c:val>
          <c:smooth val="0"/>
          <c:extLst>
            <c:ext xmlns:c16="http://schemas.microsoft.com/office/drawing/2014/chart" uri="{C3380CC4-5D6E-409C-BE32-E72D297353CC}">
              <c16:uniqueId val="{00000001-468F-4F74-92C0-68AB48A10B3B}"/>
            </c:ext>
          </c:extLst>
        </c:ser>
        <c:ser>
          <c:idx val="2"/>
          <c:order val="2"/>
          <c:tx>
            <c:strRef>
              <c:f>'Public Health'!$B$12</c:f>
              <c:strCache>
                <c:ptCount val="1"/>
                <c:pt idx="0">
                  <c:v>Hispanic</c:v>
                </c:pt>
              </c:strCache>
            </c:strRef>
          </c:tx>
          <c:spPr>
            <a:ln w="22225" cap="rnd" cmpd="sng" algn="ctr">
              <a:solidFill>
                <a:schemeClr val="accent4"/>
              </a:solidFill>
              <a:round/>
            </a:ln>
            <a:effectLst/>
          </c:spPr>
          <c:marker>
            <c:symbol val="circle"/>
            <c:size val="17"/>
            <c:spPr>
              <a:solidFill>
                <a:schemeClr val="accent4"/>
              </a:solidFill>
              <a:ln w="9525" cap="flat" cmpd="sng" algn="ctr">
                <a:solidFill>
                  <a:schemeClr val="accent4"/>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'Public Health'!$C$9:$G$9</c:f>
              <c:numCache>
                <c:formatCode>General</c:formatCode>
                <c:ptCount val="5"/>
                <c:pt idx="0">
                  <c:v>2012</c:v>
                </c:pt>
                <c:pt idx="1">
                  <c:v>2013</c:v>
                </c:pt>
                <c:pt idx="2">
                  <c:v>2014</c:v>
                </c:pt>
                <c:pt idx="3">
                  <c:v>2015</c:v>
                </c:pt>
                <c:pt idx="4">
                  <c:v>2016</c:v>
                </c:pt>
              </c:numCache>
            </c:numRef>
          </c:cat>
          <c:val>
            <c:numRef>
              <c:f>'Public Health'!$C$12:$G$12</c:f>
              <c:numCache>
                <c:formatCode>General</c:formatCode>
                <c:ptCount val="5"/>
                <c:pt idx="0">
                  <c:v>2.4</c:v>
                </c:pt>
                <c:pt idx="1">
                  <c:v>9.3000000000000007</c:v>
                </c:pt>
                <c:pt idx="2">
                  <c:v>3.6</c:v>
                </c:pt>
                <c:pt idx="3">
                  <c:v>8</c:v>
                </c:pt>
                <c:pt idx="4">
                  <c:v>2.2000000000000002</c:v>
                </c:pt>
              </c:numCache>
            </c:numRef>
          </c:val>
          <c:smooth val="0"/>
          <c:extLst>
            <c:ext xmlns:c16="http://schemas.microsoft.com/office/drawing/2014/chart" uri="{C3380CC4-5D6E-409C-BE32-E72D297353CC}">
              <c16:uniqueId val="{00000002-468F-4F74-92C0-68AB48A10B3B}"/>
            </c:ext>
          </c:extLst>
        </c:ser>
        <c:ser>
          <c:idx val="3"/>
          <c:order val="3"/>
          <c:tx>
            <c:strRef>
              <c:f>'Public Health'!$B$13</c:f>
              <c:strCache>
                <c:ptCount val="1"/>
                <c:pt idx="0">
                  <c:v>Total</c:v>
                </c:pt>
              </c:strCache>
            </c:strRef>
          </c:tx>
          <c:spPr>
            <a:ln w="22225" cap="rnd" cmpd="sng" algn="ctr">
              <a:solidFill>
                <a:schemeClr val="accent6">
                  <a:lumMod val="60000"/>
                </a:schemeClr>
              </a:solidFill>
              <a:round/>
            </a:ln>
            <a:effectLst/>
          </c:spPr>
          <c:marker>
            <c:symbol val="circle"/>
            <c:size val="17"/>
            <c:spPr>
              <a:solidFill>
                <a:schemeClr val="accent6">
                  <a:lumMod val="60000"/>
                </a:schemeClr>
              </a:solidFill>
              <a:ln w="9525" cap="flat" cmpd="sng" algn="ctr">
                <a:solidFill>
                  <a:schemeClr val="accent6">
                    <a:lumMod val="60000"/>
                  </a:schemeClr>
                </a:solidFill>
                <a:round/>
              </a:ln>
              <a:effectLst/>
            </c:spPr>
          </c:marker>
          <c:dLbls>
            <c:dLbl>
              <c:idx val="0"/>
              <c:layout>
                <c:manualLayout>
                  <c:x val="1.1645963444879654E-3"/>
                  <c:y val="-3.6474168498452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0D-4207-B45E-B00EB36714E8}"/>
                </c:ext>
              </c:extLst>
            </c:dLbl>
            <c:dLbl>
              <c:idx val="1"/>
              <c:layout>
                <c:manualLayout>
                  <c:x val="-3.4937890334639393E-3"/>
                  <c:y val="-2.2796355311532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0D-4207-B45E-B00EB36714E8}"/>
                </c:ext>
              </c:extLst>
            </c:dLbl>
            <c:dLbl>
              <c:idx val="2"/>
              <c:layout>
                <c:manualLayout>
                  <c:x val="2.3291926889758455E-3"/>
                  <c:y val="-1.3677813186919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0D-4207-B45E-B00EB36714E8}"/>
                </c:ext>
              </c:extLst>
            </c:dLbl>
            <c:dLbl>
              <c:idx val="3"/>
              <c:layout>
                <c:manualLayout>
                  <c:x val="-3.4937890334638963E-3"/>
                  <c:y val="-2.9635261904992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0D-4207-B45E-B00EB36714E8}"/>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'Public Health'!$C$9:$G$9</c:f>
              <c:numCache>
                <c:formatCode>General</c:formatCode>
                <c:ptCount val="5"/>
                <c:pt idx="0">
                  <c:v>2012</c:v>
                </c:pt>
                <c:pt idx="1">
                  <c:v>2013</c:v>
                </c:pt>
                <c:pt idx="2">
                  <c:v>2014</c:v>
                </c:pt>
                <c:pt idx="3">
                  <c:v>2015</c:v>
                </c:pt>
                <c:pt idx="4">
                  <c:v>2016</c:v>
                </c:pt>
              </c:numCache>
            </c:numRef>
          </c:cat>
          <c:val>
            <c:numRef>
              <c:f>'Public Health'!$C$13:$G$13</c:f>
              <c:numCache>
                <c:formatCode>General</c:formatCode>
                <c:ptCount val="5"/>
                <c:pt idx="0">
                  <c:v>5.2</c:v>
                </c:pt>
                <c:pt idx="1">
                  <c:v>6.1</c:v>
                </c:pt>
                <c:pt idx="2">
                  <c:v>5.8</c:v>
                </c:pt>
                <c:pt idx="3">
                  <c:v>5.3</c:v>
                </c:pt>
                <c:pt idx="4">
                  <c:v>5.6</c:v>
                </c:pt>
              </c:numCache>
            </c:numRef>
          </c:val>
          <c:smooth val="0"/>
          <c:extLst>
            <c:ext xmlns:c16="http://schemas.microsoft.com/office/drawing/2014/chart" uri="{C3380CC4-5D6E-409C-BE32-E72D297353CC}">
              <c16:uniqueId val="{00000003-468F-4F74-92C0-68AB48A10B3B}"/>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853402736"/>
        <c:axId val="2045308544"/>
      </c:lineChart>
      <c:catAx>
        <c:axId val="185340273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spc="20" baseline="0">
                <a:solidFill>
                  <a:schemeClr val="bg1"/>
                </a:solidFill>
                <a:latin typeface="+mn-lt"/>
                <a:ea typeface="+mn-ea"/>
                <a:cs typeface="+mn-cs"/>
              </a:defRPr>
            </a:pPr>
            <a:endParaRPr lang="en-US"/>
          </a:p>
        </c:txPr>
        <c:crossAx val="2045308544"/>
        <c:crosses val="autoZero"/>
        <c:auto val="1"/>
        <c:lblAlgn val="ctr"/>
        <c:lblOffset val="100"/>
        <c:noMultiLvlLbl val="0"/>
      </c:catAx>
      <c:valAx>
        <c:axId val="20453085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bg1"/>
                </a:solidFill>
                <a:latin typeface="+mn-lt"/>
                <a:ea typeface="+mn-ea"/>
                <a:cs typeface="+mn-cs"/>
              </a:defRPr>
            </a:pPr>
            <a:endParaRPr lang="en-US"/>
          </a:p>
        </c:txPr>
        <c:crossAx val="185340273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sz="1600">
          <a:solidFill>
            <a:schemeClr val="bg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Babies Born to Mothers with Less Than Adequate Prenatal Care</a:t>
            </a:r>
          </a:p>
          <a:p>
            <a:pPr>
              <a:defRPr/>
            </a:pPr>
            <a:r>
              <a:rPr lang="en-US"/>
              <a:t>Greenville County &amp; SC</a:t>
            </a:r>
          </a:p>
          <a:p>
            <a:pPr>
              <a:defRPr/>
            </a:pPr>
            <a:r>
              <a:rPr lang="en-US"/>
              <a:t>2012-2016</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'Public Health'!$D$23</c:f>
              <c:strCache>
                <c:ptCount val="1"/>
                <c:pt idx="0">
                  <c:v>2012</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'Public Health'!$B$24:$C$27</c:f>
              <c:multiLvlStrCache>
                <c:ptCount val="4"/>
                <c:lvl>
                  <c:pt idx="0">
                    <c:v>Total</c:v>
                  </c:pt>
                  <c:pt idx="1">
                    <c:v>White</c:v>
                  </c:pt>
                  <c:pt idx="2">
                    <c:v>Black</c:v>
                  </c:pt>
                </c:lvl>
                <c:lvl>
                  <c:pt idx="0">
                    <c:v>Greenville County</c:v>
                  </c:pt>
                  <c:pt idx="3">
                    <c:v>South Carolina</c:v>
                  </c:pt>
                </c:lvl>
              </c:multiLvlStrCache>
            </c:multiLvlStrRef>
          </c:cat>
          <c:val>
            <c:numRef>
              <c:f>'Public Health'!$D$24:$D$27</c:f>
              <c:numCache>
                <c:formatCode>0.0%</c:formatCode>
                <c:ptCount val="4"/>
                <c:pt idx="0">
                  <c:v>0.308</c:v>
                </c:pt>
                <c:pt idx="1">
                  <c:v>0.29099999999999998</c:v>
                </c:pt>
                <c:pt idx="2">
                  <c:v>0.36199999999999999</c:v>
                </c:pt>
                <c:pt idx="3">
                  <c:v>0.31900000000000001</c:v>
                </c:pt>
              </c:numCache>
            </c:numRef>
          </c:val>
          <c:extLst>
            <c:ext xmlns:c16="http://schemas.microsoft.com/office/drawing/2014/chart" uri="{C3380CC4-5D6E-409C-BE32-E72D297353CC}">
              <c16:uniqueId val="{00000000-C690-4109-AFAF-159C80C1717E}"/>
            </c:ext>
          </c:extLst>
        </c:ser>
        <c:ser>
          <c:idx val="1"/>
          <c:order val="1"/>
          <c:tx>
            <c:strRef>
              <c:f>'Public Health'!$E$23</c:f>
              <c:strCache>
                <c:ptCount val="1"/>
                <c:pt idx="0">
                  <c:v>2013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'Public Health'!$B$24:$C$27</c:f>
              <c:multiLvlStrCache>
                <c:ptCount val="4"/>
                <c:lvl>
                  <c:pt idx="0">
                    <c:v>Total</c:v>
                  </c:pt>
                  <c:pt idx="1">
                    <c:v>White</c:v>
                  </c:pt>
                  <c:pt idx="2">
                    <c:v>Black</c:v>
                  </c:pt>
                </c:lvl>
                <c:lvl>
                  <c:pt idx="0">
                    <c:v>Greenville County</c:v>
                  </c:pt>
                  <c:pt idx="3">
                    <c:v>South Carolina</c:v>
                  </c:pt>
                </c:lvl>
              </c:multiLvlStrCache>
            </c:multiLvlStrRef>
          </c:cat>
          <c:val>
            <c:numRef>
              <c:f>'Public Health'!$E$24:$E$27</c:f>
              <c:numCache>
                <c:formatCode>0.0%</c:formatCode>
                <c:ptCount val="4"/>
                <c:pt idx="0">
                  <c:v>0.35099999999999998</c:v>
                </c:pt>
                <c:pt idx="1">
                  <c:v>0.34200000000000003</c:v>
                </c:pt>
                <c:pt idx="2">
                  <c:v>0.36599999999999999</c:v>
                </c:pt>
                <c:pt idx="3">
                  <c:v>0.32300000000000001</c:v>
                </c:pt>
              </c:numCache>
            </c:numRef>
          </c:val>
          <c:extLst>
            <c:ext xmlns:c16="http://schemas.microsoft.com/office/drawing/2014/chart" uri="{C3380CC4-5D6E-409C-BE32-E72D297353CC}">
              <c16:uniqueId val="{00000001-C690-4109-AFAF-159C80C1717E}"/>
            </c:ext>
          </c:extLst>
        </c:ser>
        <c:ser>
          <c:idx val="2"/>
          <c:order val="2"/>
          <c:tx>
            <c:strRef>
              <c:f>'Public Health'!$F$23</c:f>
              <c:strCache>
                <c:ptCount val="1"/>
                <c:pt idx="0">
                  <c:v>2014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'Public Health'!$B$24:$C$27</c:f>
              <c:multiLvlStrCache>
                <c:ptCount val="4"/>
                <c:lvl>
                  <c:pt idx="0">
                    <c:v>Total</c:v>
                  </c:pt>
                  <c:pt idx="1">
                    <c:v>White</c:v>
                  </c:pt>
                  <c:pt idx="2">
                    <c:v>Black</c:v>
                  </c:pt>
                </c:lvl>
                <c:lvl>
                  <c:pt idx="0">
                    <c:v>Greenville County</c:v>
                  </c:pt>
                  <c:pt idx="3">
                    <c:v>South Carolina</c:v>
                  </c:pt>
                </c:lvl>
              </c:multiLvlStrCache>
            </c:multiLvlStrRef>
          </c:cat>
          <c:val>
            <c:numRef>
              <c:f>'Public Health'!$F$24:$F$27</c:f>
              <c:numCache>
                <c:formatCode>0.0%</c:formatCode>
                <c:ptCount val="4"/>
                <c:pt idx="0">
                  <c:v>0.30499999999999999</c:v>
                </c:pt>
                <c:pt idx="1">
                  <c:v>0.27600000000000002</c:v>
                </c:pt>
                <c:pt idx="2">
                  <c:v>0.39700000000000002</c:v>
                </c:pt>
                <c:pt idx="3">
                  <c:v>0.32900000000000001</c:v>
                </c:pt>
              </c:numCache>
            </c:numRef>
          </c:val>
          <c:extLst>
            <c:ext xmlns:c16="http://schemas.microsoft.com/office/drawing/2014/chart" uri="{C3380CC4-5D6E-409C-BE32-E72D297353CC}">
              <c16:uniqueId val="{00000002-C690-4109-AFAF-159C80C1717E}"/>
            </c:ext>
          </c:extLst>
        </c:ser>
        <c:ser>
          <c:idx val="3"/>
          <c:order val="3"/>
          <c:tx>
            <c:strRef>
              <c:f>'Public Health'!$G$23</c:f>
              <c:strCache>
                <c:ptCount val="1"/>
                <c:pt idx="0">
                  <c:v>2015</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'Public Health'!$B$24:$C$27</c:f>
              <c:multiLvlStrCache>
                <c:ptCount val="4"/>
                <c:lvl>
                  <c:pt idx="0">
                    <c:v>Total</c:v>
                  </c:pt>
                  <c:pt idx="1">
                    <c:v>White</c:v>
                  </c:pt>
                  <c:pt idx="2">
                    <c:v>Black</c:v>
                  </c:pt>
                </c:lvl>
                <c:lvl>
                  <c:pt idx="0">
                    <c:v>Greenville County</c:v>
                  </c:pt>
                  <c:pt idx="3">
                    <c:v>South Carolina</c:v>
                  </c:pt>
                </c:lvl>
              </c:multiLvlStrCache>
            </c:multiLvlStrRef>
          </c:cat>
          <c:val>
            <c:numRef>
              <c:f>'Public Health'!$G$24:$G$27</c:f>
              <c:numCache>
                <c:formatCode>0.0%</c:formatCode>
                <c:ptCount val="4"/>
                <c:pt idx="0">
                  <c:v>0.33400000000000002</c:v>
                </c:pt>
                <c:pt idx="1">
                  <c:v>0.313</c:v>
                </c:pt>
                <c:pt idx="2">
                  <c:v>0.41</c:v>
                </c:pt>
                <c:pt idx="3">
                  <c:v>0.34100000000000003</c:v>
                </c:pt>
              </c:numCache>
            </c:numRef>
          </c:val>
          <c:extLst>
            <c:ext xmlns:c16="http://schemas.microsoft.com/office/drawing/2014/chart" uri="{C3380CC4-5D6E-409C-BE32-E72D297353CC}">
              <c16:uniqueId val="{00000003-C690-4109-AFAF-159C80C1717E}"/>
            </c:ext>
          </c:extLst>
        </c:ser>
        <c:ser>
          <c:idx val="4"/>
          <c:order val="4"/>
          <c:tx>
            <c:strRef>
              <c:f>'Public Health'!$H$23</c:f>
              <c:strCache>
                <c:ptCount val="1"/>
                <c:pt idx="0">
                  <c:v>2016</c:v>
                </c:pt>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multiLvlStrRef>
              <c:f>'Public Health'!$B$24:$C$27</c:f>
              <c:multiLvlStrCache>
                <c:ptCount val="4"/>
                <c:lvl>
                  <c:pt idx="0">
                    <c:v>Total</c:v>
                  </c:pt>
                  <c:pt idx="1">
                    <c:v>White</c:v>
                  </c:pt>
                  <c:pt idx="2">
                    <c:v>Black</c:v>
                  </c:pt>
                </c:lvl>
                <c:lvl>
                  <c:pt idx="0">
                    <c:v>Greenville County</c:v>
                  </c:pt>
                  <c:pt idx="3">
                    <c:v>South Carolina</c:v>
                  </c:pt>
                </c:lvl>
              </c:multiLvlStrCache>
            </c:multiLvlStrRef>
          </c:cat>
          <c:val>
            <c:numRef>
              <c:f>'Public Health'!$H$24:$H$27</c:f>
              <c:numCache>
                <c:formatCode>0.0%</c:formatCode>
                <c:ptCount val="4"/>
                <c:pt idx="0">
                  <c:v>0.28299999999999997</c:v>
                </c:pt>
                <c:pt idx="1">
                  <c:v>0.26500000000000001</c:v>
                </c:pt>
                <c:pt idx="2">
                  <c:v>0.35</c:v>
                </c:pt>
                <c:pt idx="3">
                  <c:v>0.33</c:v>
                </c:pt>
              </c:numCache>
            </c:numRef>
          </c:val>
          <c:extLst>
            <c:ext xmlns:c16="http://schemas.microsoft.com/office/drawing/2014/chart" uri="{C3380CC4-5D6E-409C-BE32-E72D297353CC}">
              <c16:uniqueId val="{00000004-C690-4109-AFAF-159C80C1717E}"/>
            </c:ext>
          </c:extLst>
        </c:ser>
        <c:dLbls>
          <c:dLblPos val="outEnd"/>
          <c:showLegendKey val="0"/>
          <c:showVal val="1"/>
          <c:showCatName val="0"/>
          <c:showSerName val="0"/>
          <c:showPercent val="0"/>
          <c:showBubbleSize val="0"/>
        </c:dLbls>
        <c:gapWidth val="100"/>
        <c:overlap val="-24"/>
        <c:axId val="402336511"/>
        <c:axId val="399187919"/>
      </c:barChart>
      <c:catAx>
        <c:axId val="40233651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99187919"/>
        <c:crosses val="autoZero"/>
        <c:auto val="1"/>
        <c:lblAlgn val="ctr"/>
        <c:lblOffset val="100"/>
        <c:noMultiLvlLbl val="0"/>
      </c:catAx>
      <c:valAx>
        <c:axId val="399187919"/>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402336511"/>
        <c:crosses val="autoZero"/>
        <c:crossBetween val="between"/>
      </c:valAx>
      <c:spPr>
        <a:noFill/>
        <a:ln>
          <a:noFill/>
        </a:ln>
        <a:effectLst/>
      </c:spPr>
    </c:plotArea>
    <c:legend>
      <c:legendPos val="b"/>
      <c:layout>
        <c:manualLayout>
          <c:xMode val="edge"/>
          <c:yMode val="edge"/>
          <c:x val="0.18976577294926741"/>
          <c:y val="0.92747025267053218"/>
          <c:w val="0.55393800458486997"/>
          <c:h val="6.081321067243422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dirty="0"/>
              <a:t>Babies Born with a Low Birthweight by Race</a:t>
            </a:r>
          </a:p>
          <a:p>
            <a:pPr>
              <a:defRPr sz="1800"/>
            </a:pPr>
            <a:r>
              <a:rPr lang="en-US" sz="1800" dirty="0"/>
              <a:t>Greenville County &amp; SC</a:t>
            </a:r>
          </a:p>
          <a:p>
            <a:pPr>
              <a:defRPr sz="1800"/>
            </a:pPr>
            <a:r>
              <a:rPr lang="en-US" sz="1800" dirty="0"/>
              <a:t>2012-2016</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'Public Health'!$E$16</c:f>
              <c:strCache>
                <c:ptCount val="1"/>
                <c:pt idx="0">
                  <c:v>2012</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'Public Health'!$C$17:$D$20</c:f>
              <c:multiLvlStrCache>
                <c:ptCount val="4"/>
                <c:lvl>
                  <c:pt idx="0">
                    <c:v>Total</c:v>
                  </c:pt>
                  <c:pt idx="1">
                    <c:v>White Mothers</c:v>
                  </c:pt>
                  <c:pt idx="2">
                    <c:v>Black Mothers</c:v>
                  </c:pt>
                </c:lvl>
                <c:lvl>
                  <c:pt idx="0">
                    <c:v>Greenville County</c:v>
                  </c:pt>
                  <c:pt idx="3">
                    <c:v>South Carolina</c:v>
                  </c:pt>
                </c:lvl>
              </c:multiLvlStrCache>
            </c:multiLvlStrRef>
          </c:cat>
          <c:val>
            <c:numRef>
              <c:f>'Public Health'!$E$17:$E$20</c:f>
              <c:numCache>
                <c:formatCode>0.0%</c:formatCode>
                <c:ptCount val="4"/>
                <c:pt idx="0">
                  <c:v>7.8E-2</c:v>
                </c:pt>
                <c:pt idx="1">
                  <c:v>6.4000000000000001E-2</c:v>
                </c:pt>
                <c:pt idx="2">
                  <c:v>0.13300000000000001</c:v>
                </c:pt>
                <c:pt idx="3">
                  <c:v>9.5000000000000001E-2</c:v>
                </c:pt>
              </c:numCache>
            </c:numRef>
          </c:val>
          <c:extLst>
            <c:ext xmlns:c16="http://schemas.microsoft.com/office/drawing/2014/chart" uri="{C3380CC4-5D6E-409C-BE32-E72D297353CC}">
              <c16:uniqueId val="{00000000-C962-4B6B-AE13-839FCE101F7F}"/>
            </c:ext>
          </c:extLst>
        </c:ser>
        <c:ser>
          <c:idx val="1"/>
          <c:order val="1"/>
          <c:tx>
            <c:strRef>
              <c:f>'Public Health'!$F$16</c:f>
              <c:strCache>
                <c:ptCount val="1"/>
                <c:pt idx="0">
                  <c:v>2013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'Public Health'!$C$17:$D$20</c:f>
              <c:multiLvlStrCache>
                <c:ptCount val="4"/>
                <c:lvl>
                  <c:pt idx="0">
                    <c:v>Total</c:v>
                  </c:pt>
                  <c:pt idx="1">
                    <c:v>White Mothers</c:v>
                  </c:pt>
                  <c:pt idx="2">
                    <c:v>Black Mothers</c:v>
                  </c:pt>
                </c:lvl>
                <c:lvl>
                  <c:pt idx="0">
                    <c:v>Greenville County</c:v>
                  </c:pt>
                  <c:pt idx="3">
                    <c:v>South Carolina</c:v>
                  </c:pt>
                </c:lvl>
              </c:multiLvlStrCache>
            </c:multiLvlStrRef>
          </c:cat>
          <c:val>
            <c:numRef>
              <c:f>'Public Health'!$F$17:$F$20</c:f>
              <c:numCache>
                <c:formatCode>0.0%</c:formatCode>
                <c:ptCount val="4"/>
                <c:pt idx="0">
                  <c:v>8.1000000000000003E-2</c:v>
                </c:pt>
                <c:pt idx="1">
                  <c:v>6.8000000000000005E-2</c:v>
                </c:pt>
                <c:pt idx="2">
                  <c:v>0.123</c:v>
                </c:pt>
                <c:pt idx="3">
                  <c:v>9.7000000000000003E-2</c:v>
                </c:pt>
              </c:numCache>
            </c:numRef>
          </c:val>
          <c:extLst>
            <c:ext xmlns:c16="http://schemas.microsoft.com/office/drawing/2014/chart" uri="{C3380CC4-5D6E-409C-BE32-E72D297353CC}">
              <c16:uniqueId val="{00000001-C962-4B6B-AE13-839FCE101F7F}"/>
            </c:ext>
          </c:extLst>
        </c:ser>
        <c:ser>
          <c:idx val="2"/>
          <c:order val="2"/>
          <c:tx>
            <c:strRef>
              <c:f>'Public Health'!$G$16</c:f>
              <c:strCache>
                <c:ptCount val="1"/>
                <c:pt idx="0">
                  <c:v>2014</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'Public Health'!$C$17:$D$20</c:f>
              <c:multiLvlStrCache>
                <c:ptCount val="4"/>
                <c:lvl>
                  <c:pt idx="0">
                    <c:v>Total</c:v>
                  </c:pt>
                  <c:pt idx="1">
                    <c:v>White Mothers</c:v>
                  </c:pt>
                  <c:pt idx="2">
                    <c:v>Black Mothers</c:v>
                  </c:pt>
                </c:lvl>
                <c:lvl>
                  <c:pt idx="0">
                    <c:v>Greenville County</c:v>
                  </c:pt>
                  <c:pt idx="3">
                    <c:v>South Carolina</c:v>
                  </c:pt>
                </c:lvl>
              </c:multiLvlStrCache>
            </c:multiLvlStrRef>
          </c:cat>
          <c:val>
            <c:numRef>
              <c:f>'Public Health'!$G$17:$G$20</c:f>
              <c:numCache>
                <c:formatCode>0.0%</c:formatCode>
                <c:ptCount val="4"/>
                <c:pt idx="0">
                  <c:v>8.1000000000000003E-2</c:v>
                </c:pt>
                <c:pt idx="1">
                  <c:v>6.0999999999999999E-2</c:v>
                </c:pt>
                <c:pt idx="2">
                  <c:v>0.152</c:v>
                </c:pt>
                <c:pt idx="3">
                  <c:v>9.4E-2</c:v>
                </c:pt>
              </c:numCache>
            </c:numRef>
          </c:val>
          <c:extLst>
            <c:ext xmlns:c16="http://schemas.microsoft.com/office/drawing/2014/chart" uri="{C3380CC4-5D6E-409C-BE32-E72D297353CC}">
              <c16:uniqueId val="{00000002-C962-4B6B-AE13-839FCE101F7F}"/>
            </c:ext>
          </c:extLst>
        </c:ser>
        <c:ser>
          <c:idx val="3"/>
          <c:order val="3"/>
          <c:tx>
            <c:strRef>
              <c:f>'Public Health'!$H$16</c:f>
              <c:strCache>
                <c:ptCount val="1"/>
                <c:pt idx="0">
                  <c:v>2015</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'Public Health'!$C$17:$D$20</c:f>
              <c:multiLvlStrCache>
                <c:ptCount val="4"/>
                <c:lvl>
                  <c:pt idx="0">
                    <c:v>Total</c:v>
                  </c:pt>
                  <c:pt idx="1">
                    <c:v>White Mothers</c:v>
                  </c:pt>
                  <c:pt idx="2">
                    <c:v>Black Mothers</c:v>
                  </c:pt>
                </c:lvl>
                <c:lvl>
                  <c:pt idx="0">
                    <c:v>Greenville County</c:v>
                  </c:pt>
                  <c:pt idx="3">
                    <c:v>South Carolina</c:v>
                  </c:pt>
                </c:lvl>
              </c:multiLvlStrCache>
            </c:multiLvlStrRef>
          </c:cat>
          <c:val>
            <c:numRef>
              <c:f>'Public Health'!$H$17:$H$20</c:f>
              <c:numCache>
                <c:formatCode>0.0%</c:formatCode>
                <c:ptCount val="4"/>
                <c:pt idx="0">
                  <c:v>8.3000000000000004E-2</c:v>
                </c:pt>
                <c:pt idx="1">
                  <c:v>6.9000000000000006E-2</c:v>
                </c:pt>
                <c:pt idx="2">
                  <c:v>0.13300000000000001</c:v>
                </c:pt>
                <c:pt idx="3">
                  <c:v>9.5000000000000001E-2</c:v>
                </c:pt>
              </c:numCache>
            </c:numRef>
          </c:val>
          <c:extLst>
            <c:ext xmlns:c16="http://schemas.microsoft.com/office/drawing/2014/chart" uri="{C3380CC4-5D6E-409C-BE32-E72D297353CC}">
              <c16:uniqueId val="{00000003-C962-4B6B-AE13-839FCE101F7F}"/>
            </c:ext>
          </c:extLst>
        </c:ser>
        <c:ser>
          <c:idx val="4"/>
          <c:order val="4"/>
          <c:tx>
            <c:strRef>
              <c:f>'Public Health'!$I$16</c:f>
              <c:strCache>
                <c:ptCount val="1"/>
                <c:pt idx="0">
                  <c:v>2016</c:v>
                </c:pt>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'Public Health'!$C$17:$D$20</c:f>
              <c:multiLvlStrCache>
                <c:ptCount val="4"/>
                <c:lvl>
                  <c:pt idx="0">
                    <c:v>Total</c:v>
                  </c:pt>
                  <c:pt idx="1">
                    <c:v>White Mothers</c:v>
                  </c:pt>
                  <c:pt idx="2">
                    <c:v>Black Mothers</c:v>
                  </c:pt>
                </c:lvl>
                <c:lvl>
                  <c:pt idx="0">
                    <c:v>Greenville County</c:v>
                  </c:pt>
                  <c:pt idx="3">
                    <c:v>South Carolina</c:v>
                  </c:pt>
                </c:lvl>
              </c:multiLvlStrCache>
            </c:multiLvlStrRef>
          </c:cat>
          <c:val>
            <c:numRef>
              <c:f>'Public Health'!$I$17:$I$20</c:f>
              <c:numCache>
                <c:formatCode>0.0%</c:formatCode>
                <c:ptCount val="4"/>
                <c:pt idx="0">
                  <c:v>8.2000000000000003E-2</c:v>
                </c:pt>
                <c:pt idx="1">
                  <c:v>6.5000000000000002E-2</c:v>
                </c:pt>
                <c:pt idx="2">
                  <c:v>0.13700000000000001</c:v>
                </c:pt>
                <c:pt idx="3">
                  <c:v>9.6000000000000002E-2</c:v>
                </c:pt>
              </c:numCache>
            </c:numRef>
          </c:val>
          <c:extLst>
            <c:ext xmlns:c16="http://schemas.microsoft.com/office/drawing/2014/chart" uri="{C3380CC4-5D6E-409C-BE32-E72D297353CC}">
              <c16:uniqueId val="{00000004-C962-4B6B-AE13-839FCE101F7F}"/>
            </c:ext>
          </c:extLst>
        </c:ser>
        <c:dLbls>
          <c:dLblPos val="outEnd"/>
          <c:showLegendKey val="0"/>
          <c:showVal val="1"/>
          <c:showCatName val="0"/>
          <c:showSerName val="0"/>
          <c:showPercent val="0"/>
          <c:showBubbleSize val="0"/>
        </c:dLbls>
        <c:gapWidth val="100"/>
        <c:overlap val="-24"/>
        <c:axId val="402339311"/>
        <c:axId val="411966911"/>
      </c:barChart>
      <c:catAx>
        <c:axId val="40233931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1966911"/>
        <c:crosses val="autoZero"/>
        <c:auto val="1"/>
        <c:lblAlgn val="ctr"/>
        <c:lblOffset val="100"/>
        <c:noMultiLvlLbl val="0"/>
      </c:catAx>
      <c:valAx>
        <c:axId val="411966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2339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Uninsured Rates for Total Population</a:t>
            </a:r>
          </a:p>
          <a:p>
            <a:pPr>
              <a:defRPr/>
            </a:pPr>
            <a:r>
              <a:rPr lang="en-US"/>
              <a:t>Greenville County</a:t>
            </a:r>
          </a:p>
          <a:p>
            <a:pPr>
              <a:defRPr/>
            </a:pPr>
            <a:r>
              <a:rPr lang="en-US"/>
              <a:t>2013-2017</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'Public Health'!$B$43</c:f>
              <c:strCache>
                <c:ptCount val="1"/>
                <c:pt idx="0">
                  <c:v>Total Population</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'Public Health'!$C$42:$G$42</c:f>
              <c:numCache>
                <c:formatCode>General</c:formatCode>
                <c:ptCount val="5"/>
                <c:pt idx="0">
                  <c:v>2013</c:v>
                </c:pt>
                <c:pt idx="1">
                  <c:v>2014</c:v>
                </c:pt>
                <c:pt idx="2">
                  <c:v>2015</c:v>
                </c:pt>
                <c:pt idx="3">
                  <c:v>2016</c:v>
                </c:pt>
                <c:pt idx="4">
                  <c:v>2017</c:v>
                </c:pt>
              </c:numCache>
            </c:numRef>
          </c:cat>
          <c:val>
            <c:numRef>
              <c:f>'Public Health'!$C$43:$G$43</c:f>
              <c:numCache>
                <c:formatCode>0.0%</c:formatCode>
                <c:ptCount val="5"/>
                <c:pt idx="0">
                  <c:v>0.16200000000000001</c:v>
                </c:pt>
                <c:pt idx="1">
                  <c:v>0.13</c:v>
                </c:pt>
                <c:pt idx="2">
                  <c:v>0.121</c:v>
                </c:pt>
                <c:pt idx="3">
                  <c:v>0.106</c:v>
                </c:pt>
                <c:pt idx="4">
                  <c:v>0.106</c:v>
                </c:pt>
              </c:numCache>
            </c:numRef>
          </c:val>
          <c:smooth val="0"/>
          <c:extLst>
            <c:ext xmlns:c16="http://schemas.microsoft.com/office/drawing/2014/chart" uri="{C3380CC4-5D6E-409C-BE32-E72D297353CC}">
              <c16:uniqueId val="{00000000-7E43-409D-A261-7A301E501268}"/>
            </c:ext>
          </c:extLst>
        </c:ser>
        <c:dLbls>
          <c:dLblPos val="t"/>
          <c:showLegendKey val="0"/>
          <c:showVal val="1"/>
          <c:showCatName val="0"/>
          <c:showSerName val="0"/>
          <c:showPercent val="0"/>
          <c:showBubbleSize val="0"/>
        </c:dLbls>
        <c:smooth val="0"/>
        <c:axId val="431776271"/>
        <c:axId val="399494191"/>
      </c:lineChart>
      <c:catAx>
        <c:axId val="431776271"/>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399494191"/>
        <c:crosses val="autoZero"/>
        <c:auto val="1"/>
        <c:lblAlgn val="ctr"/>
        <c:lblOffset val="100"/>
        <c:noMultiLvlLbl val="0"/>
      </c:catAx>
      <c:valAx>
        <c:axId val="399494191"/>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431776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50" b="1" i="0" u="none" strike="noStrike" kern="1200" cap="all" spc="120" normalizeH="0" baseline="0">
                <a:solidFill>
                  <a:schemeClr val="tx1">
                    <a:lumMod val="65000"/>
                    <a:lumOff val="35000"/>
                  </a:schemeClr>
                </a:solidFill>
                <a:latin typeface="+mn-lt"/>
                <a:ea typeface="+mn-ea"/>
                <a:cs typeface="+mn-cs"/>
              </a:defRPr>
            </a:pPr>
            <a:r>
              <a:rPr lang="en-US" sz="1150" b="1"/>
              <a:t>Percentage of 3rd Graders Meeting or Exceeding ELA Standard, Greenville County</a:t>
            </a:r>
          </a:p>
          <a:p>
            <a:pPr>
              <a:defRPr sz="1150"/>
            </a:pPr>
            <a:r>
              <a:rPr lang="en-US" sz="1150" b="1"/>
              <a:t>2016-2018</a:t>
            </a:r>
          </a:p>
        </c:rich>
      </c:tx>
      <c:overlay val="0"/>
      <c:spPr>
        <a:noFill/>
        <a:ln>
          <a:noFill/>
        </a:ln>
        <a:effectLst/>
      </c:spPr>
      <c:txPr>
        <a:bodyPr rot="0" spcFirstLastPara="1" vertOverflow="ellipsis" vert="horz" wrap="square" anchor="ctr" anchorCtr="1"/>
        <a:lstStyle/>
        <a:p>
          <a:pPr>
            <a:defRPr sz="115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'[SC Ready data.xlsx]16 to 18 comparison'!$J$11</c:f>
              <c:strCache>
                <c:ptCount val="1"/>
                <c:pt idx="0">
                  <c:v>2016</c:v>
                </c:pt>
              </c:strCache>
            </c:strRef>
          </c:tx>
          <c:spPr>
            <a:solidFill>
              <a:schemeClr val="accent2"/>
            </a:solidFill>
            <a:ln>
              <a:noFill/>
            </a:ln>
            <a:effectLst/>
          </c:spPr>
          <c:invertIfNegative val="0"/>
          <c:dLbls>
            <c:delete val="1"/>
          </c:dLbls>
          <c:cat>
            <c:strRef>
              <c:f>'[SC Ready data.xlsx]16 to 18 comparison'!$I$12:$I$18</c:f>
              <c:strCache>
                <c:ptCount val="7"/>
                <c:pt idx="0">
                  <c:v>All Students</c:v>
                </c:pt>
                <c:pt idx="1">
                  <c:v>Male</c:v>
                </c:pt>
                <c:pt idx="2">
                  <c:v>Female</c:v>
                </c:pt>
                <c:pt idx="3">
                  <c:v>White</c:v>
                </c:pt>
                <c:pt idx="4">
                  <c:v>Black</c:v>
                </c:pt>
                <c:pt idx="5">
                  <c:v>Hispanic</c:v>
                </c:pt>
                <c:pt idx="6">
                  <c:v>State</c:v>
                </c:pt>
              </c:strCache>
            </c:strRef>
          </c:cat>
          <c:val>
            <c:numRef>
              <c:f>'[SC Ready data.xlsx]16 to 18 comparison'!$J$12:$J$18</c:f>
              <c:numCache>
                <c:formatCode>0.0%</c:formatCode>
                <c:ptCount val="7"/>
                <c:pt idx="0">
                  <c:v>0.504</c:v>
                </c:pt>
                <c:pt idx="1">
                  <c:v>0.44899999999999995</c:v>
                </c:pt>
                <c:pt idx="2">
                  <c:v>0.56100000000000005</c:v>
                </c:pt>
                <c:pt idx="3">
                  <c:v>0.64400000000000002</c:v>
                </c:pt>
                <c:pt idx="4">
                  <c:v>0.28700000000000003</c:v>
                </c:pt>
                <c:pt idx="5">
                  <c:v>0.36899999999999999</c:v>
                </c:pt>
                <c:pt idx="6">
                  <c:v>0.437</c:v>
                </c:pt>
              </c:numCache>
            </c:numRef>
          </c:val>
          <c:extLst>
            <c:ext xmlns:c16="http://schemas.microsoft.com/office/drawing/2014/chart" uri="{C3380CC4-5D6E-409C-BE32-E72D297353CC}">
              <c16:uniqueId val="{00000000-A812-4F2C-9562-F334C57E4F92}"/>
            </c:ext>
          </c:extLst>
        </c:ser>
        <c:ser>
          <c:idx val="1"/>
          <c:order val="1"/>
          <c:tx>
            <c:strRef>
              <c:f>'[SC Ready data.xlsx]16 to 18 comparison'!$K$11</c:f>
              <c:strCache>
                <c:ptCount val="1"/>
                <c:pt idx="0">
                  <c:v>2017</c:v>
                </c:pt>
              </c:strCache>
            </c:strRef>
          </c:tx>
          <c:spPr>
            <a:solidFill>
              <a:schemeClr val="accent4"/>
            </a:solidFill>
            <a:ln>
              <a:noFill/>
            </a:ln>
            <a:effectLst/>
          </c:spPr>
          <c:invertIfNegative val="0"/>
          <c:dLbls>
            <c:delete val="1"/>
          </c:dLbls>
          <c:cat>
            <c:strRef>
              <c:f>'[SC Ready data.xlsx]16 to 18 comparison'!$I$12:$I$18</c:f>
              <c:strCache>
                <c:ptCount val="7"/>
                <c:pt idx="0">
                  <c:v>All Students</c:v>
                </c:pt>
                <c:pt idx="1">
                  <c:v>Male</c:v>
                </c:pt>
                <c:pt idx="2">
                  <c:v>Female</c:v>
                </c:pt>
                <c:pt idx="3">
                  <c:v>White</c:v>
                </c:pt>
                <c:pt idx="4">
                  <c:v>Black</c:v>
                </c:pt>
                <c:pt idx="5">
                  <c:v>Hispanic</c:v>
                </c:pt>
                <c:pt idx="6">
                  <c:v>State</c:v>
                </c:pt>
              </c:strCache>
            </c:strRef>
          </c:cat>
          <c:val>
            <c:numRef>
              <c:f>'[SC Ready data.xlsx]16 to 18 comparison'!$K$12:$K$18</c:f>
              <c:numCache>
                <c:formatCode>0.0%</c:formatCode>
                <c:ptCount val="7"/>
                <c:pt idx="0">
                  <c:v>0.51</c:v>
                </c:pt>
                <c:pt idx="1">
                  <c:v>0.47100000000000003</c:v>
                </c:pt>
                <c:pt idx="2">
                  <c:v>0.55200000000000005</c:v>
                </c:pt>
                <c:pt idx="3">
                  <c:v>0.64700000000000002</c:v>
                </c:pt>
                <c:pt idx="4">
                  <c:v>0.28500000000000003</c:v>
                </c:pt>
                <c:pt idx="5">
                  <c:v>0.378</c:v>
                </c:pt>
                <c:pt idx="6">
                  <c:v>0.42100000000000004</c:v>
                </c:pt>
              </c:numCache>
            </c:numRef>
          </c:val>
          <c:extLst>
            <c:ext xmlns:c16="http://schemas.microsoft.com/office/drawing/2014/chart" uri="{C3380CC4-5D6E-409C-BE32-E72D297353CC}">
              <c16:uniqueId val="{00000001-A812-4F2C-9562-F334C57E4F92}"/>
            </c:ext>
          </c:extLst>
        </c:ser>
        <c:ser>
          <c:idx val="2"/>
          <c:order val="2"/>
          <c:tx>
            <c:strRef>
              <c:f>'[SC Ready data.xlsx]16 to 18 comparison'!$L$11</c:f>
              <c:strCache>
                <c:ptCount val="1"/>
                <c:pt idx="0">
                  <c:v>2018</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'[SC Ready data.xlsx]16 to 18 comparison'!$I$12:$I$18</c:f>
              <c:strCache>
                <c:ptCount val="7"/>
                <c:pt idx="0">
                  <c:v>All Students</c:v>
                </c:pt>
                <c:pt idx="1">
                  <c:v>Male</c:v>
                </c:pt>
                <c:pt idx="2">
                  <c:v>Female</c:v>
                </c:pt>
                <c:pt idx="3">
                  <c:v>White</c:v>
                </c:pt>
                <c:pt idx="4">
                  <c:v>Black</c:v>
                </c:pt>
                <c:pt idx="5">
                  <c:v>Hispanic</c:v>
                </c:pt>
                <c:pt idx="6">
                  <c:v>State</c:v>
                </c:pt>
              </c:strCache>
            </c:strRef>
          </c:cat>
          <c:val>
            <c:numRef>
              <c:f>'[SC Ready data.xlsx]16 to 18 comparison'!$L$12:$L$18</c:f>
              <c:numCache>
                <c:formatCode>0.0%</c:formatCode>
                <c:ptCount val="7"/>
                <c:pt idx="0">
                  <c:v>0.54800000000000004</c:v>
                </c:pt>
                <c:pt idx="1">
                  <c:v>0.52600000000000002</c:v>
                </c:pt>
                <c:pt idx="2">
                  <c:v>0.57099999999999995</c:v>
                </c:pt>
                <c:pt idx="3">
                  <c:v>0.68700000000000006</c:v>
                </c:pt>
                <c:pt idx="4">
                  <c:v>0.34</c:v>
                </c:pt>
                <c:pt idx="5">
                  <c:v>0.36599999999999999</c:v>
                </c:pt>
                <c:pt idx="6">
                  <c:v>0.45100000000000007</c:v>
                </c:pt>
              </c:numCache>
            </c:numRef>
          </c:val>
          <c:extLst>
            <c:ext xmlns:c16="http://schemas.microsoft.com/office/drawing/2014/chart" uri="{C3380CC4-5D6E-409C-BE32-E72D297353CC}">
              <c16:uniqueId val="{00000002-A812-4F2C-9562-F334C57E4F92}"/>
            </c:ext>
          </c:extLst>
        </c:ser>
        <c:dLbls>
          <c:dLblPos val="outEnd"/>
          <c:showLegendKey val="0"/>
          <c:showVal val="1"/>
          <c:showCatName val="0"/>
          <c:showSerName val="0"/>
          <c:showPercent val="0"/>
          <c:showBubbleSize val="0"/>
        </c:dLbls>
        <c:gapWidth val="444"/>
        <c:overlap val="-90"/>
        <c:axId val="1923636191"/>
        <c:axId val="1916314719"/>
      </c:barChart>
      <c:catAx>
        <c:axId val="19236361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all" spc="120" normalizeH="0" baseline="0">
                <a:solidFill>
                  <a:schemeClr val="tx1">
                    <a:lumMod val="65000"/>
                    <a:lumOff val="35000"/>
                  </a:schemeClr>
                </a:solidFill>
                <a:latin typeface="+mn-lt"/>
                <a:ea typeface="+mn-ea"/>
                <a:cs typeface="+mn-cs"/>
              </a:defRPr>
            </a:pPr>
            <a:endParaRPr lang="en-US"/>
          </a:p>
        </c:txPr>
        <c:crossAx val="1916314719"/>
        <c:crosses val="autoZero"/>
        <c:auto val="1"/>
        <c:lblAlgn val="ctr"/>
        <c:lblOffset val="100"/>
        <c:noMultiLvlLbl val="0"/>
      </c:catAx>
      <c:valAx>
        <c:axId val="1916314719"/>
        <c:scaling>
          <c:orientation val="minMax"/>
        </c:scaling>
        <c:delete val="1"/>
        <c:axPos val="l"/>
        <c:numFmt formatCode="0%" sourceLinked="0"/>
        <c:majorTickMark val="none"/>
        <c:minorTickMark val="none"/>
        <c:tickLblPos val="nextTo"/>
        <c:crossAx val="1923636191"/>
        <c:crosses val="autoZero"/>
        <c:crossBetween val="between"/>
      </c:valAx>
      <c:spPr>
        <a:noFill/>
        <a:ln>
          <a:noFill/>
        </a:ln>
        <a:effectLst/>
      </c:spPr>
    </c:plotArea>
    <c:legend>
      <c:legendPos val="t"/>
      <c:layout>
        <c:manualLayout>
          <c:xMode val="edge"/>
          <c:yMode val="edge"/>
          <c:x val="0.29350940507436568"/>
          <c:y val="0.21333333333333329"/>
          <c:w val="0.37409208223972001"/>
          <c:h val="7.57923592884222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Uninsured Rates by Gender and Race/Ethnicity</a:t>
            </a:r>
          </a:p>
          <a:p>
            <a:pPr>
              <a:defRPr sz="1800"/>
            </a:pPr>
            <a:r>
              <a:rPr lang="en-US" sz="1800"/>
              <a:t>Greenville County</a:t>
            </a:r>
          </a:p>
          <a:p>
            <a:pPr>
              <a:defRPr sz="1800"/>
            </a:pPr>
            <a:r>
              <a:rPr lang="en-US" sz="1800"/>
              <a:t>2017</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'Public Health'!$J$47:$J$51</c:f>
              <c:strCache>
                <c:ptCount val="5"/>
                <c:pt idx="0">
                  <c:v>Male</c:v>
                </c:pt>
                <c:pt idx="1">
                  <c:v>Female</c:v>
                </c:pt>
                <c:pt idx="2">
                  <c:v>White</c:v>
                </c:pt>
                <c:pt idx="3">
                  <c:v>Black</c:v>
                </c:pt>
                <c:pt idx="4">
                  <c:v>Hispanic</c:v>
                </c:pt>
              </c:strCache>
            </c:strRef>
          </c:cat>
          <c:val>
            <c:numRef>
              <c:f>'Public Health'!$K$47:$K$51</c:f>
              <c:numCache>
                <c:formatCode>0.0%</c:formatCode>
                <c:ptCount val="5"/>
                <c:pt idx="0">
                  <c:v>0.11799999999999999</c:v>
                </c:pt>
                <c:pt idx="1">
                  <c:v>9.4E-2</c:v>
                </c:pt>
                <c:pt idx="2">
                  <c:v>8.7999999999999995E-2</c:v>
                </c:pt>
                <c:pt idx="3">
                  <c:v>0.114</c:v>
                </c:pt>
                <c:pt idx="4">
                  <c:v>0.317</c:v>
                </c:pt>
              </c:numCache>
            </c:numRef>
          </c:val>
          <c:extLst>
            <c:ext xmlns:c16="http://schemas.microsoft.com/office/drawing/2014/chart" uri="{C3380CC4-5D6E-409C-BE32-E72D297353CC}">
              <c16:uniqueId val="{00000000-50F9-46FC-A6F6-A77731B58BDE}"/>
            </c:ext>
          </c:extLst>
        </c:ser>
        <c:dLbls>
          <c:dLblPos val="inEnd"/>
          <c:showLegendKey val="0"/>
          <c:showVal val="1"/>
          <c:showCatName val="0"/>
          <c:showSerName val="0"/>
          <c:showPercent val="0"/>
          <c:showBubbleSize val="0"/>
        </c:dLbls>
        <c:gapWidth val="100"/>
        <c:axId val="486249007"/>
        <c:axId val="234705231"/>
      </c:barChart>
      <c:catAx>
        <c:axId val="486249007"/>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4705231"/>
        <c:crosses val="autoZero"/>
        <c:auto val="1"/>
        <c:lblAlgn val="ctr"/>
        <c:lblOffset val="100"/>
        <c:noMultiLvlLbl val="0"/>
      </c:catAx>
      <c:valAx>
        <c:axId val="234705231"/>
        <c:scaling>
          <c:orientation val="minMax"/>
        </c:scaling>
        <c:delete val="0"/>
        <c:axPos val="t"/>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86249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Uninsured Rates by Household Income Level</a:t>
            </a:r>
          </a:p>
          <a:p>
            <a:pPr>
              <a:defRPr sz="1800"/>
            </a:pPr>
            <a:r>
              <a:rPr lang="en-US" sz="1800"/>
              <a:t>Greenville County</a:t>
            </a:r>
          </a:p>
          <a:p>
            <a:pPr>
              <a:defRPr sz="1800"/>
            </a:pPr>
            <a:r>
              <a:rPr lang="en-US" sz="1800"/>
              <a:t>2017</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'Public Health'!$M$48:$M$52</c:f>
              <c:strCache>
                <c:ptCount val="5"/>
                <c:pt idx="0">
                  <c:v>&lt; $25,000</c:v>
                </c:pt>
                <c:pt idx="1">
                  <c:v> $25-49,999 </c:v>
                </c:pt>
                <c:pt idx="2">
                  <c:v> $50-74,999 </c:v>
                </c:pt>
                <c:pt idx="3">
                  <c:v> $75-99,999 </c:v>
                </c:pt>
                <c:pt idx="4">
                  <c:v> &gt;$100,000 </c:v>
                </c:pt>
              </c:strCache>
            </c:strRef>
          </c:cat>
          <c:val>
            <c:numRef>
              <c:f>'Public Health'!$N$48:$N$52</c:f>
              <c:numCache>
                <c:formatCode>0.0%</c:formatCode>
                <c:ptCount val="5"/>
                <c:pt idx="0">
                  <c:v>0.17399999999999999</c:v>
                </c:pt>
                <c:pt idx="1">
                  <c:v>0.18099999999999999</c:v>
                </c:pt>
                <c:pt idx="2">
                  <c:v>0.108</c:v>
                </c:pt>
                <c:pt idx="3">
                  <c:v>5.7000000000000002E-2</c:v>
                </c:pt>
                <c:pt idx="4">
                  <c:v>4.4999999999999998E-2</c:v>
                </c:pt>
              </c:numCache>
            </c:numRef>
          </c:val>
          <c:extLst>
            <c:ext xmlns:c16="http://schemas.microsoft.com/office/drawing/2014/chart" uri="{C3380CC4-5D6E-409C-BE32-E72D297353CC}">
              <c16:uniqueId val="{00000000-B8A9-48B8-A468-EE626F9FE37B}"/>
            </c:ext>
          </c:extLst>
        </c:ser>
        <c:dLbls>
          <c:dLblPos val="inEnd"/>
          <c:showLegendKey val="0"/>
          <c:showVal val="1"/>
          <c:showCatName val="0"/>
          <c:showSerName val="0"/>
          <c:showPercent val="0"/>
          <c:showBubbleSize val="0"/>
        </c:dLbls>
        <c:gapWidth val="100"/>
        <c:axId val="681259343"/>
        <c:axId val="440622783"/>
      </c:barChart>
      <c:catAx>
        <c:axId val="681259343"/>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0622783"/>
        <c:crosses val="autoZero"/>
        <c:auto val="1"/>
        <c:lblAlgn val="ctr"/>
        <c:lblOffset val="100"/>
        <c:noMultiLvlLbl val="0"/>
      </c:catAx>
      <c:valAx>
        <c:axId val="440622783"/>
        <c:scaling>
          <c:orientation val="minMax"/>
        </c:scaling>
        <c:delete val="0"/>
        <c:axPos val="t"/>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1259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Distribution of Household Incomes</a:t>
            </a:r>
          </a:p>
          <a:p>
            <a:pPr>
              <a:defRPr/>
            </a:pPr>
            <a:r>
              <a:rPr lang="en-US"/>
              <a:t>Greenville County</a:t>
            </a:r>
          </a:p>
          <a:p>
            <a:pPr>
              <a:defRPr/>
            </a:pPr>
            <a:r>
              <a:rPr lang="en-US"/>
              <a:t>2013 &amp; 2017</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'Affordable Housing'!$B$7</c:f>
              <c:strCache>
                <c:ptCount val="1"/>
                <c:pt idx="0">
                  <c:v>Less than $15,000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'Affordable Housing'!$C$6:$D$6</c:f>
              <c:numCache>
                <c:formatCode>General</c:formatCode>
                <c:ptCount val="2"/>
                <c:pt idx="0">
                  <c:v>2013</c:v>
                </c:pt>
                <c:pt idx="1">
                  <c:v>2017</c:v>
                </c:pt>
              </c:numCache>
            </c:numRef>
          </c:cat>
          <c:val>
            <c:numRef>
              <c:f>'Affordable Housing'!$C$7:$D$7</c:f>
              <c:numCache>
                <c:formatCode>0.0%</c:formatCode>
                <c:ptCount val="2"/>
                <c:pt idx="0">
                  <c:v>0.13100000000000001</c:v>
                </c:pt>
                <c:pt idx="1">
                  <c:v>0.10100000000000001</c:v>
                </c:pt>
              </c:numCache>
            </c:numRef>
          </c:val>
          <c:extLst>
            <c:ext xmlns:c16="http://schemas.microsoft.com/office/drawing/2014/chart" uri="{C3380CC4-5D6E-409C-BE32-E72D297353CC}">
              <c16:uniqueId val="{00000000-7DC0-41E0-81E4-79885A01D4D2}"/>
            </c:ext>
          </c:extLst>
        </c:ser>
        <c:ser>
          <c:idx val="1"/>
          <c:order val="1"/>
          <c:tx>
            <c:strRef>
              <c:f>'Affordable Housing'!$B$8</c:f>
              <c:strCache>
                <c:ptCount val="1"/>
                <c:pt idx="0">
                  <c:v>$15,000-$24,999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'Affordable Housing'!$C$6:$D$6</c:f>
              <c:numCache>
                <c:formatCode>General</c:formatCode>
                <c:ptCount val="2"/>
                <c:pt idx="0">
                  <c:v>2013</c:v>
                </c:pt>
                <c:pt idx="1">
                  <c:v>2017</c:v>
                </c:pt>
              </c:numCache>
            </c:numRef>
          </c:cat>
          <c:val>
            <c:numRef>
              <c:f>'Affordable Housing'!$C$8:$D$8</c:f>
              <c:numCache>
                <c:formatCode>0.0%</c:formatCode>
                <c:ptCount val="2"/>
                <c:pt idx="0">
                  <c:v>0.13200000000000001</c:v>
                </c:pt>
                <c:pt idx="1">
                  <c:v>0.10100000000000001</c:v>
                </c:pt>
              </c:numCache>
            </c:numRef>
          </c:val>
          <c:extLst>
            <c:ext xmlns:c16="http://schemas.microsoft.com/office/drawing/2014/chart" uri="{C3380CC4-5D6E-409C-BE32-E72D297353CC}">
              <c16:uniqueId val="{00000001-7DC0-41E0-81E4-79885A01D4D2}"/>
            </c:ext>
          </c:extLst>
        </c:ser>
        <c:ser>
          <c:idx val="2"/>
          <c:order val="2"/>
          <c:tx>
            <c:strRef>
              <c:f>'Affordable Housing'!$B$9</c:f>
              <c:strCache>
                <c:ptCount val="1"/>
                <c:pt idx="0">
                  <c:v>$25,000-$49,999</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'Affordable Housing'!$C$6:$D$6</c:f>
              <c:numCache>
                <c:formatCode>General</c:formatCode>
                <c:ptCount val="2"/>
                <c:pt idx="0">
                  <c:v>2013</c:v>
                </c:pt>
                <c:pt idx="1">
                  <c:v>2017</c:v>
                </c:pt>
              </c:numCache>
            </c:numRef>
          </c:cat>
          <c:val>
            <c:numRef>
              <c:f>'Affordable Housing'!$C$9:$D$9</c:f>
              <c:numCache>
                <c:formatCode>0.0%</c:formatCode>
                <c:ptCount val="2"/>
                <c:pt idx="0">
                  <c:v>0.24199999999999999</c:v>
                </c:pt>
                <c:pt idx="1">
                  <c:v>0.246</c:v>
                </c:pt>
              </c:numCache>
            </c:numRef>
          </c:val>
          <c:extLst>
            <c:ext xmlns:c16="http://schemas.microsoft.com/office/drawing/2014/chart" uri="{C3380CC4-5D6E-409C-BE32-E72D297353CC}">
              <c16:uniqueId val="{00000002-7DC0-41E0-81E4-79885A01D4D2}"/>
            </c:ext>
          </c:extLst>
        </c:ser>
        <c:ser>
          <c:idx val="3"/>
          <c:order val="3"/>
          <c:tx>
            <c:strRef>
              <c:f>'Affordable Housing'!$B$10</c:f>
              <c:strCache>
                <c:ptCount val="1"/>
                <c:pt idx="0">
                  <c:v>$50,000-$74,999</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'Affordable Housing'!$C$6:$D$6</c:f>
              <c:numCache>
                <c:formatCode>General</c:formatCode>
                <c:ptCount val="2"/>
                <c:pt idx="0">
                  <c:v>2013</c:v>
                </c:pt>
                <c:pt idx="1">
                  <c:v>2017</c:v>
                </c:pt>
              </c:numCache>
            </c:numRef>
          </c:cat>
          <c:val>
            <c:numRef>
              <c:f>'Affordable Housing'!$C$10:$D$10</c:f>
              <c:numCache>
                <c:formatCode>0.0%</c:formatCode>
                <c:ptCount val="2"/>
                <c:pt idx="0">
                  <c:v>0.18099999999999999</c:v>
                </c:pt>
                <c:pt idx="1">
                  <c:v>0.17499999999999999</c:v>
                </c:pt>
              </c:numCache>
            </c:numRef>
          </c:val>
          <c:extLst>
            <c:ext xmlns:c16="http://schemas.microsoft.com/office/drawing/2014/chart" uri="{C3380CC4-5D6E-409C-BE32-E72D297353CC}">
              <c16:uniqueId val="{00000003-7DC0-41E0-81E4-79885A01D4D2}"/>
            </c:ext>
          </c:extLst>
        </c:ser>
        <c:ser>
          <c:idx val="4"/>
          <c:order val="4"/>
          <c:tx>
            <c:strRef>
              <c:f>'Affordable Housing'!$B$11</c:f>
              <c:strCache>
                <c:ptCount val="1"/>
                <c:pt idx="0">
                  <c:v>$75,000-$99,999</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'Affordable Housing'!$C$6:$D$6</c:f>
              <c:numCache>
                <c:formatCode>General</c:formatCode>
                <c:ptCount val="2"/>
                <c:pt idx="0">
                  <c:v>2013</c:v>
                </c:pt>
                <c:pt idx="1">
                  <c:v>2017</c:v>
                </c:pt>
              </c:numCache>
            </c:numRef>
          </c:cat>
          <c:val>
            <c:numRef>
              <c:f>'Affordable Housing'!$C$11:$D$11</c:f>
              <c:numCache>
                <c:formatCode>0.0%</c:formatCode>
                <c:ptCount val="2"/>
                <c:pt idx="0">
                  <c:v>0.11</c:v>
                </c:pt>
                <c:pt idx="1">
                  <c:v>0.124</c:v>
                </c:pt>
              </c:numCache>
            </c:numRef>
          </c:val>
          <c:extLst>
            <c:ext xmlns:c16="http://schemas.microsoft.com/office/drawing/2014/chart" uri="{C3380CC4-5D6E-409C-BE32-E72D297353CC}">
              <c16:uniqueId val="{00000004-7DC0-41E0-81E4-79885A01D4D2}"/>
            </c:ext>
          </c:extLst>
        </c:ser>
        <c:ser>
          <c:idx val="5"/>
          <c:order val="5"/>
          <c:tx>
            <c:strRef>
              <c:f>'Affordable Housing'!$B$12</c:f>
              <c:strCache>
                <c:ptCount val="1"/>
                <c:pt idx="0">
                  <c:v>$100,000-$149,999</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'Affordable Housing'!$C$6:$D$6</c:f>
              <c:numCache>
                <c:formatCode>General</c:formatCode>
                <c:ptCount val="2"/>
                <c:pt idx="0">
                  <c:v>2013</c:v>
                </c:pt>
                <c:pt idx="1">
                  <c:v>2017</c:v>
                </c:pt>
              </c:numCache>
            </c:numRef>
          </c:cat>
          <c:val>
            <c:numRef>
              <c:f>'Affordable Housing'!$C$12:$D$12</c:f>
              <c:numCache>
                <c:formatCode>0.0%</c:formatCode>
                <c:ptCount val="2"/>
                <c:pt idx="0">
                  <c:v>0.128</c:v>
                </c:pt>
                <c:pt idx="1">
                  <c:v>0.14799999999999999</c:v>
                </c:pt>
              </c:numCache>
            </c:numRef>
          </c:val>
          <c:extLst>
            <c:ext xmlns:c16="http://schemas.microsoft.com/office/drawing/2014/chart" uri="{C3380CC4-5D6E-409C-BE32-E72D297353CC}">
              <c16:uniqueId val="{00000005-7DC0-41E0-81E4-79885A01D4D2}"/>
            </c:ext>
          </c:extLst>
        </c:ser>
        <c:ser>
          <c:idx val="6"/>
          <c:order val="6"/>
          <c:tx>
            <c:strRef>
              <c:f>'Affordable Housing'!$B$13</c:f>
              <c:strCache>
                <c:ptCount val="1"/>
                <c:pt idx="0">
                  <c:v>$150,000 or more</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'Affordable Housing'!$C$6:$D$6</c:f>
              <c:numCache>
                <c:formatCode>General</c:formatCode>
                <c:ptCount val="2"/>
                <c:pt idx="0">
                  <c:v>2013</c:v>
                </c:pt>
                <c:pt idx="1">
                  <c:v>2017</c:v>
                </c:pt>
              </c:numCache>
            </c:numRef>
          </c:cat>
          <c:val>
            <c:numRef>
              <c:f>'Affordable Housing'!$C$13:$D$13</c:f>
              <c:numCache>
                <c:formatCode>0.0%</c:formatCode>
                <c:ptCount val="2"/>
                <c:pt idx="0">
                  <c:v>7.400000000000001E-2</c:v>
                </c:pt>
                <c:pt idx="1">
                  <c:v>0.105</c:v>
                </c:pt>
              </c:numCache>
            </c:numRef>
          </c:val>
          <c:extLst>
            <c:ext xmlns:c16="http://schemas.microsoft.com/office/drawing/2014/chart" uri="{C3380CC4-5D6E-409C-BE32-E72D297353CC}">
              <c16:uniqueId val="{00000006-7DC0-41E0-81E4-79885A01D4D2}"/>
            </c:ext>
          </c:extLst>
        </c:ser>
        <c:dLbls>
          <c:dLblPos val="ctr"/>
          <c:showLegendKey val="0"/>
          <c:showVal val="1"/>
          <c:showCatName val="0"/>
          <c:showSerName val="0"/>
          <c:showPercent val="0"/>
          <c:showBubbleSize val="0"/>
        </c:dLbls>
        <c:gapWidth val="150"/>
        <c:overlap val="100"/>
        <c:axId val="239426271"/>
        <c:axId val="492526399"/>
      </c:barChart>
      <c:catAx>
        <c:axId val="23942627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492526399"/>
        <c:crosses val="autoZero"/>
        <c:auto val="1"/>
        <c:lblAlgn val="ctr"/>
        <c:lblOffset val="100"/>
        <c:noMultiLvlLbl val="0"/>
      </c:catAx>
      <c:valAx>
        <c:axId val="492526399"/>
        <c:scaling>
          <c:orientation val="minMax"/>
          <c:max val="1"/>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39426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r>
              <a:rPr lang="en-US" dirty="0"/>
              <a:t>Distribution of Occupants by Race/Ethnicity</a:t>
            </a:r>
          </a:p>
          <a:p>
            <a:pPr>
              <a:defRPr/>
            </a:pPr>
            <a:r>
              <a:rPr lang="en-US" dirty="0"/>
              <a:t>Greenville County</a:t>
            </a:r>
          </a:p>
          <a:p>
            <a:pPr>
              <a:defRPr/>
            </a:pPr>
            <a:r>
              <a:rPr lang="en-US" dirty="0"/>
              <a:t>2017</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stacked"/>
        <c:varyColors val="0"/>
        <c:ser>
          <c:idx val="0"/>
          <c:order val="0"/>
          <c:tx>
            <c:strRef>
              <c:f>'Affordable Housing'!$C$74</c:f>
              <c:strCache>
                <c:ptCount val="1"/>
                <c:pt idx="0">
                  <c:v>White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'Affordable Housing'!$B$75:$B$77</c:f>
              <c:strCache>
                <c:ptCount val="3"/>
                <c:pt idx="0">
                  <c:v>Total Occupied Units</c:v>
                </c:pt>
                <c:pt idx="1">
                  <c:v>Owner Occupied Housing Units</c:v>
                </c:pt>
                <c:pt idx="2">
                  <c:v>Renter Occupied Housing Units</c:v>
                </c:pt>
              </c:strCache>
            </c:strRef>
          </c:cat>
          <c:val>
            <c:numRef>
              <c:f>'Affordable Housing'!$C$75:$C$77</c:f>
              <c:numCache>
                <c:formatCode>0.0%</c:formatCode>
                <c:ptCount val="3"/>
                <c:pt idx="0">
                  <c:v>0.754</c:v>
                </c:pt>
                <c:pt idx="1">
                  <c:v>0.84699999999999998</c:v>
                </c:pt>
                <c:pt idx="2">
                  <c:v>0.56200000000000006</c:v>
                </c:pt>
              </c:numCache>
            </c:numRef>
          </c:val>
          <c:extLst>
            <c:ext xmlns:c16="http://schemas.microsoft.com/office/drawing/2014/chart" uri="{C3380CC4-5D6E-409C-BE32-E72D297353CC}">
              <c16:uniqueId val="{00000000-C0FF-4556-B5B1-A213B42BBE28}"/>
            </c:ext>
          </c:extLst>
        </c:ser>
        <c:ser>
          <c:idx val="1"/>
          <c:order val="1"/>
          <c:tx>
            <c:strRef>
              <c:f>'Affordable Housing'!$D$74</c:f>
              <c:strCache>
                <c:ptCount val="1"/>
                <c:pt idx="0">
                  <c:v>Black</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'Affordable Housing'!$B$75:$B$77</c:f>
              <c:strCache>
                <c:ptCount val="3"/>
                <c:pt idx="0">
                  <c:v>Total Occupied Units</c:v>
                </c:pt>
                <c:pt idx="1">
                  <c:v>Owner Occupied Housing Units</c:v>
                </c:pt>
                <c:pt idx="2">
                  <c:v>Renter Occupied Housing Units</c:v>
                </c:pt>
              </c:strCache>
            </c:strRef>
          </c:cat>
          <c:val>
            <c:numRef>
              <c:f>'Affordable Housing'!$D$75:$D$77</c:f>
              <c:numCache>
                <c:formatCode>0.0%</c:formatCode>
                <c:ptCount val="3"/>
                <c:pt idx="0">
                  <c:v>0.17799999999999999</c:v>
                </c:pt>
                <c:pt idx="1">
                  <c:v>0.111</c:v>
                </c:pt>
                <c:pt idx="2">
                  <c:v>0.317</c:v>
                </c:pt>
              </c:numCache>
            </c:numRef>
          </c:val>
          <c:extLst>
            <c:ext xmlns:c16="http://schemas.microsoft.com/office/drawing/2014/chart" uri="{C3380CC4-5D6E-409C-BE32-E72D297353CC}">
              <c16:uniqueId val="{00000001-C0FF-4556-B5B1-A213B42BBE28}"/>
            </c:ext>
          </c:extLst>
        </c:ser>
        <c:ser>
          <c:idx val="2"/>
          <c:order val="2"/>
          <c:tx>
            <c:strRef>
              <c:f>'Affordable Housing'!$E$74</c:f>
              <c:strCache>
                <c:ptCount val="1"/>
                <c:pt idx="0">
                  <c:v>Hispanic or Latino</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'Affordable Housing'!$B$75:$B$77</c:f>
              <c:strCache>
                <c:ptCount val="3"/>
                <c:pt idx="0">
                  <c:v>Total Occupied Units</c:v>
                </c:pt>
                <c:pt idx="1">
                  <c:v>Owner Occupied Housing Units</c:v>
                </c:pt>
                <c:pt idx="2">
                  <c:v>Renter Occupied Housing Units</c:v>
                </c:pt>
              </c:strCache>
            </c:strRef>
          </c:cat>
          <c:val>
            <c:numRef>
              <c:f>'Affordable Housing'!$E$75:$E$77</c:f>
              <c:numCache>
                <c:formatCode>0.0%</c:formatCode>
                <c:ptCount val="3"/>
                <c:pt idx="0">
                  <c:v>6.8000000000000005E-2</c:v>
                </c:pt>
                <c:pt idx="1">
                  <c:v>4.2000000000000003E-2</c:v>
                </c:pt>
                <c:pt idx="2">
                  <c:v>0.122</c:v>
                </c:pt>
              </c:numCache>
            </c:numRef>
          </c:val>
          <c:extLst>
            <c:ext xmlns:c16="http://schemas.microsoft.com/office/drawing/2014/chart" uri="{C3380CC4-5D6E-409C-BE32-E72D297353CC}">
              <c16:uniqueId val="{00000002-C0FF-4556-B5B1-A213B42BBE28}"/>
            </c:ext>
          </c:extLst>
        </c:ser>
        <c:dLbls>
          <c:dLblPos val="ctr"/>
          <c:showLegendKey val="0"/>
          <c:showVal val="1"/>
          <c:showCatName val="0"/>
          <c:showSerName val="0"/>
          <c:showPercent val="0"/>
          <c:showBubbleSize val="0"/>
        </c:dLbls>
        <c:gapWidth val="150"/>
        <c:overlap val="100"/>
        <c:axId val="402325791"/>
        <c:axId val="432547519"/>
      </c:barChart>
      <c:catAx>
        <c:axId val="40232579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432547519"/>
        <c:crosses val="autoZero"/>
        <c:auto val="1"/>
        <c:lblAlgn val="ctr"/>
        <c:lblOffset val="100"/>
        <c:noMultiLvlLbl val="0"/>
      </c:catAx>
      <c:valAx>
        <c:axId val="432547519"/>
        <c:scaling>
          <c:orientation val="minMax"/>
          <c:max val="1"/>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crossAx val="40232579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all" spc="50" baseline="0">
                <a:solidFill>
                  <a:schemeClr val="tx1"/>
                </a:solidFill>
                <a:latin typeface="+mn-lt"/>
                <a:ea typeface="+mn-ea"/>
                <a:cs typeface="+mn-cs"/>
              </a:defRPr>
            </a:pPr>
            <a:r>
              <a:rPr lang="en-US" dirty="0"/>
              <a:t>Change in Number of Housing Units from 2013 to 2017</a:t>
            </a:r>
          </a:p>
          <a:p>
            <a:pPr>
              <a:defRPr/>
            </a:pPr>
            <a:r>
              <a:rPr lang="en-US" dirty="0"/>
              <a:t>Peer Counties &amp; SC</a:t>
            </a:r>
          </a:p>
        </c:rich>
      </c:tx>
      <c:overlay val="0"/>
      <c:spPr>
        <a:noFill/>
        <a:ln>
          <a:noFill/>
        </a:ln>
        <a:effectLst/>
      </c:spPr>
      <c:txPr>
        <a:bodyPr rot="0" spcFirstLastPara="1" vertOverflow="ellipsis" vert="horz" wrap="square" anchor="ctr" anchorCtr="1"/>
        <a:lstStyle/>
        <a:p>
          <a:pPr>
            <a:defRPr sz="1920" b="1" i="0" u="none" strike="noStrike" kern="1200" cap="all" spc="5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'Affordable Housing'!$J$13</c:f>
              <c:strCache>
                <c:ptCount val="1"/>
                <c:pt idx="0">
                  <c:v>Percent Change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'Affordable Housing'!$I$14:$I$17</c:f>
              <c:strCache>
                <c:ptCount val="4"/>
                <c:pt idx="0">
                  <c:v>Greenville County</c:v>
                </c:pt>
                <c:pt idx="1">
                  <c:v>Charleston County</c:v>
                </c:pt>
                <c:pt idx="2">
                  <c:v>Richland County</c:v>
                </c:pt>
                <c:pt idx="3">
                  <c:v>South Carolina</c:v>
                </c:pt>
              </c:strCache>
            </c:strRef>
          </c:cat>
          <c:val>
            <c:numRef>
              <c:f>'Affordable Housing'!$J$14:$J$17</c:f>
              <c:numCache>
                <c:formatCode>0.0%</c:formatCode>
                <c:ptCount val="4"/>
                <c:pt idx="0">
                  <c:v>6.5000000000000002E-2</c:v>
                </c:pt>
                <c:pt idx="1">
                  <c:v>7.4999999999999997E-2</c:v>
                </c:pt>
                <c:pt idx="2">
                  <c:v>4.8000000000000001E-2</c:v>
                </c:pt>
                <c:pt idx="3">
                  <c:v>5.8999999999999997E-2</c:v>
                </c:pt>
              </c:numCache>
            </c:numRef>
          </c:val>
          <c:extLst>
            <c:ext xmlns:c16="http://schemas.microsoft.com/office/drawing/2014/chart" uri="{C3380CC4-5D6E-409C-BE32-E72D297353CC}">
              <c16:uniqueId val="{00000000-5803-46AB-857E-70E47849CC92}"/>
            </c:ext>
          </c:extLst>
        </c:ser>
        <c:dLbls>
          <c:dLblPos val="outEnd"/>
          <c:showLegendKey val="0"/>
          <c:showVal val="1"/>
          <c:showCatName val="0"/>
          <c:showSerName val="0"/>
          <c:showPercent val="0"/>
          <c:showBubbleSize val="0"/>
        </c:dLbls>
        <c:gapWidth val="326"/>
        <c:overlap val="-58"/>
        <c:axId val="486264607"/>
        <c:axId val="234709391"/>
      </c:barChart>
      <c:catAx>
        <c:axId val="486264607"/>
        <c:scaling>
          <c:orientation val="maxMin"/>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34709391"/>
        <c:crosses val="autoZero"/>
        <c:auto val="1"/>
        <c:lblAlgn val="ctr"/>
        <c:lblOffset val="100"/>
        <c:noMultiLvlLbl val="0"/>
      </c:catAx>
      <c:valAx>
        <c:axId val="234709391"/>
        <c:scaling>
          <c:orientation val="minMax"/>
        </c:scaling>
        <c:delete val="0"/>
        <c:axPos val="t"/>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86264607"/>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50" baseline="0">
                <a:solidFill>
                  <a:schemeClr val="tx1"/>
                </a:solidFill>
                <a:latin typeface="+mn-lt"/>
                <a:ea typeface="+mn-ea"/>
                <a:cs typeface="+mn-cs"/>
              </a:defRPr>
            </a:pPr>
            <a:r>
              <a:rPr lang="en-US" sz="1600" dirty="0"/>
              <a:t>Housing Distribution by Type</a:t>
            </a:r>
          </a:p>
          <a:p>
            <a:pPr>
              <a:defRPr sz="1600"/>
            </a:pPr>
            <a:r>
              <a:rPr lang="en-US" sz="1600" dirty="0"/>
              <a:t>Greenville County</a:t>
            </a:r>
          </a:p>
          <a:p>
            <a:pPr>
              <a:defRPr sz="1600"/>
            </a:pPr>
            <a:r>
              <a:rPr lang="en-US" sz="1600" dirty="0"/>
              <a:t> 2017 </a:t>
            </a:r>
          </a:p>
        </c:rich>
      </c:tx>
      <c:overlay val="0"/>
      <c:spPr>
        <a:noFill/>
        <a:ln>
          <a:noFill/>
        </a:ln>
        <a:effectLst/>
      </c:spPr>
      <c:txPr>
        <a:bodyPr rot="0" spcFirstLastPara="1" vertOverflow="ellipsis" vert="horz" wrap="square" anchor="ctr" anchorCtr="1"/>
        <a:lstStyle/>
        <a:p>
          <a:pPr>
            <a:defRPr sz="1600" b="1" i="0" u="none" strike="noStrike" kern="1200" cap="all" spc="5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ED2-409B-9B4F-CD2927641F3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ED2-409B-9B4F-CD2927641F3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ED2-409B-9B4F-CD2927641F3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ED2-409B-9B4F-CD2927641F34}"/>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'Affordable Housing'!$B$26:$B$29</c:f>
              <c:strCache>
                <c:ptCount val="4"/>
                <c:pt idx="0">
                  <c:v>Single-Family, Detached</c:v>
                </c:pt>
                <c:pt idx="1">
                  <c:v>Single-Family, Attached &amp; Duplexes</c:v>
                </c:pt>
                <c:pt idx="2">
                  <c:v>Multi-Family</c:v>
                </c:pt>
                <c:pt idx="3">
                  <c:v>Manufactured Housing*</c:v>
                </c:pt>
              </c:strCache>
            </c:strRef>
          </c:cat>
          <c:val>
            <c:numRef>
              <c:f>'Affordable Housing'!$C$26:$C$29</c:f>
              <c:numCache>
                <c:formatCode>0.0%</c:formatCode>
                <c:ptCount val="4"/>
                <c:pt idx="0">
                  <c:v>0.67</c:v>
                </c:pt>
                <c:pt idx="1">
                  <c:v>3.6999999999999998E-2</c:v>
                </c:pt>
                <c:pt idx="2">
                  <c:v>0.193</c:v>
                </c:pt>
                <c:pt idx="3">
                  <c:v>9.9000000000000005E-2</c:v>
                </c:pt>
              </c:numCache>
            </c:numRef>
          </c:val>
          <c:extLst>
            <c:ext xmlns:c16="http://schemas.microsoft.com/office/drawing/2014/chart" uri="{C3380CC4-5D6E-409C-BE32-E72D297353CC}">
              <c16:uniqueId val="{00000008-2EED-4868-8FEA-7CE6B78C4B73}"/>
            </c:ext>
          </c:extLst>
        </c:ser>
        <c:dLbls>
          <c:dLblPos val="in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50" baseline="0">
                <a:solidFill>
                  <a:schemeClr val="tx1"/>
                </a:solidFill>
                <a:latin typeface="+mn-lt"/>
                <a:ea typeface="+mn-ea"/>
                <a:cs typeface="+mn-cs"/>
              </a:defRPr>
            </a:pPr>
            <a:r>
              <a:rPr lang="en-US" sz="1600" dirty="0"/>
              <a:t>Housing Distribution by Number of Bedrooms</a:t>
            </a:r>
          </a:p>
          <a:p>
            <a:pPr>
              <a:defRPr sz="1600"/>
            </a:pPr>
            <a:r>
              <a:rPr lang="en-US" sz="1600" dirty="0"/>
              <a:t>Greenville County</a:t>
            </a:r>
          </a:p>
          <a:p>
            <a:pPr>
              <a:defRPr sz="1600"/>
            </a:pPr>
            <a:r>
              <a:rPr lang="en-US" sz="1600" dirty="0"/>
              <a:t>2017</a:t>
            </a:r>
          </a:p>
        </c:rich>
      </c:tx>
      <c:overlay val="0"/>
      <c:spPr>
        <a:noFill/>
        <a:ln>
          <a:noFill/>
        </a:ln>
        <a:effectLst/>
      </c:spPr>
      <c:txPr>
        <a:bodyPr rot="0" spcFirstLastPara="1" vertOverflow="ellipsis" vert="horz" wrap="square" anchor="ctr" anchorCtr="1"/>
        <a:lstStyle/>
        <a:p>
          <a:pPr>
            <a:defRPr sz="1600" b="1" i="0" u="none" strike="noStrike" kern="1200" cap="all" spc="50" baseline="0">
              <a:solidFill>
                <a:schemeClr val="tx1"/>
              </a:solidFill>
              <a:latin typeface="+mn-lt"/>
              <a:ea typeface="+mn-ea"/>
              <a:cs typeface="+mn-cs"/>
            </a:defRPr>
          </a:pPr>
          <a:endParaRPr lang="en-US"/>
        </a:p>
      </c:txPr>
    </c:title>
    <c:autoTitleDeleted val="0"/>
    <c:plotArea>
      <c:layout/>
      <c:pieChart>
        <c:varyColors val="1"/>
        <c:ser>
          <c:idx val="0"/>
          <c:order val="0"/>
          <c:tx>
            <c:strRef>
              <c:f>'Affordable Housing'!$C$47</c:f>
              <c:strCache>
                <c:ptCount val="1"/>
                <c:pt idx="0">
                  <c:v>Percent</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00-44CB-BF07-2C3E500A8BA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00-44CB-BF07-2C3E500A8BA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300-44CB-BF07-2C3E500A8BA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300-44CB-BF07-2C3E500A8BA4}"/>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300-44CB-BF07-2C3E500A8BA4}"/>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8300-44CB-BF07-2C3E500A8BA4}"/>
              </c:ext>
            </c:extLst>
          </c:dPt>
          <c:dLbls>
            <c:dLbl>
              <c:idx val="0"/>
              <c:layout>
                <c:manualLayout>
                  <c:x val="3.5704314160011207E-2"/>
                  <c:y val="2.279634712769574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300-44CB-BF07-2C3E500A8BA4}"/>
                </c:ext>
              </c:extLst>
            </c:dLbl>
            <c:dLbl>
              <c:idx val="1"/>
              <c:layout>
                <c:manualLayout>
                  <c:x val="7.5871667590023811E-2"/>
                  <c:y val="1.59574429893873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300-44CB-BF07-2C3E500A8BA4}"/>
                </c:ext>
              </c:extLst>
            </c:dLbl>
            <c:dLbl>
              <c:idx val="3"/>
              <c:layout>
                <c:manualLayout>
                  <c:x val="-6.6945589050021008E-3"/>
                  <c:y val="-2.73556165532353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300-44CB-BF07-2C3E500A8BA4}"/>
                </c:ext>
              </c:extLst>
            </c:dLbl>
            <c:dLbl>
              <c:idx val="5"/>
              <c:layout>
                <c:manualLayout>
                  <c:x val="-4.0167353430012605E-2"/>
                  <c:y val="9.118538851078465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300-44CB-BF07-2C3E500A8BA4}"/>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'Affordable Housing'!$B$48:$B$53</c:f>
              <c:strCache>
                <c:ptCount val="6"/>
                <c:pt idx="0">
                  <c:v>No Bedroom</c:v>
                </c:pt>
                <c:pt idx="1">
                  <c:v>1 Bedroom</c:v>
                </c:pt>
                <c:pt idx="2">
                  <c:v>2 Bedrooms</c:v>
                </c:pt>
                <c:pt idx="3">
                  <c:v>3 Bedrooms</c:v>
                </c:pt>
                <c:pt idx="4">
                  <c:v>4 Bedrooms</c:v>
                </c:pt>
                <c:pt idx="5">
                  <c:v>5+ Bedrooms</c:v>
                </c:pt>
              </c:strCache>
            </c:strRef>
          </c:cat>
          <c:val>
            <c:numRef>
              <c:f>'Affordable Housing'!$C$48:$C$53</c:f>
              <c:numCache>
                <c:formatCode>0.0%</c:formatCode>
                <c:ptCount val="6"/>
                <c:pt idx="0">
                  <c:v>1.7999999999999999E-2</c:v>
                </c:pt>
                <c:pt idx="1">
                  <c:v>7.6999999999999999E-2</c:v>
                </c:pt>
                <c:pt idx="2">
                  <c:v>0.24299999999999999</c:v>
                </c:pt>
                <c:pt idx="3">
                  <c:v>0.42199999999999999</c:v>
                </c:pt>
                <c:pt idx="4">
                  <c:v>0.186</c:v>
                </c:pt>
                <c:pt idx="5">
                  <c:v>5.3999999999999999E-2</c:v>
                </c:pt>
              </c:numCache>
            </c:numRef>
          </c:val>
          <c:extLst>
            <c:ext xmlns:c16="http://schemas.microsoft.com/office/drawing/2014/chart" uri="{C3380CC4-5D6E-409C-BE32-E72D297353CC}">
              <c16:uniqueId val="{0000000C-8300-44CB-BF07-2C3E500A8BA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r>
              <a:rPr lang="en-US" sz="1600" dirty="0"/>
              <a:t>Vacancy Rates</a:t>
            </a:r>
          </a:p>
          <a:p>
            <a:pPr>
              <a:defRPr sz="1600"/>
            </a:pPr>
            <a:r>
              <a:rPr lang="en-US" sz="1600" dirty="0"/>
              <a:t>Greenville County</a:t>
            </a:r>
          </a:p>
          <a:p>
            <a:pPr>
              <a:defRPr sz="1600"/>
            </a:pPr>
            <a:r>
              <a:rPr lang="en-US" sz="1600" dirty="0"/>
              <a:t>2013-2017 </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'Affordable Housing'!$B$43</c:f>
              <c:strCache>
                <c:ptCount val="1"/>
                <c:pt idx="0">
                  <c:v>Homeowner Vacancy Rate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'Affordable Housing'!$C$42:$G$42</c:f>
              <c:numCache>
                <c:formatCode>General</c:formatCode>
                <c:ptCount val="5"/>
                <c:pt idx="0">
                  <c:v>2013</c:v>
                </c:pt>
                <c:pt idx="1">
                  <c:v>2014</c:v>
                </c:pt>
                <c:pt idx="2">
                  <c:v>2015</c:v>
                </c:pt>
                <c:pt idx="3">
                  <c:v>2016</c:v>
                </c:pt>
                <c:pt idx="4">
                  <c:v>2017</c:v>
                </c:pt>
              </c:numCache>
            </c:numRef>
          </c:cat>
          <c:val>
            <c:numRef>
              <c:f>'Affordable Housing'!$C$43:$G$43</c:f>
              <c:numCache>
                <c:formatCode>0.0%</c:formatCode>
                <c:ptCount val="5"/>
                <c:pt idx="0">
                  <c:v>2.1999999999999999E-2</c:v>
                </c:pt>
                <c:pt idx="1">
                  <c:v>1.4E-2</c:v>
                </c:pt>
                <c:pt idx="2">
                  <c:v>0.02</c:v>
                </c:pt>
                <c:pt idx="3">
                  <c:v>1.4E-2</c:v>
                </c:pt>
                <c:pt idx="4">
                  <c:v>6.0000000000000001E-3</c:v>
                </c:pt>
              </c:numCache>
            </c:numRef>
          </c:val>
          <c:smooth val="0"/>
          <c:extLst>
            <c:ext xmlns:c16="http://schemas.microsoft.com/office/drawing/2014/chart" uri="{C3380CC4-5D6E-409C-BE32-E72D297353CC}">
              <c16:uniqueId val="{00000000-186D-4D4A-ABF4-14D5F617D394}"/>
            </c:ext>
          </c:extLst>
        </c:ser>
        <c:ser>
          <c:idx val="1"/>
          <c:order val="1"/>
          <c:tx>
            <c:strRef>
              <c:f>'Affordable Housing'!$B$44</c:f>
              <c:strCache>
                <c:ptCount val="1"/>
                <c:pt idx="0">
                  <c:v>Rental Vacancy Rate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'Affordable Housing'!$C$42:$G$42</c:f>
              <c:numCache>
                <c:formatCode>General</c:formatCode>
                <c:ptCount val="5"/>
                <c:pt idx="0">
                  <c:v>2013</c:v>
                </c:pt>
                <c:pt idx="1">
                  <c:v>2014</c:v>
                </c:pt>
                <c:pt idx="2">
                  <c:v>2015</c:v>
                </c:pt>
                <c:pt idx="3">
                  <c:v>2016</c:v>
                </c:pt>
                <c:pt idx="4">
                  <c:v>2017</c:v>
                </c:pt>
              </c:numCache>
            </c:numRef>
          </c:cat>
          <c:val>
            <c:numRef>
              <c:f>'Affordable Housing'!$C$44:$G$44</c:f>
              <c:numCache>
                <c:formatCode>0.0%</c:formatCode>
                <c:ptCount val="5"/>
                <c:pt idx="0">
                  <c:v>4.2000000000000003E-2</c:v>
                </c:pt>
                <c:pt idx="1">
                  <c:v>9.4E-2</c:v>
                </c:pt>
                <c:pt idx="2">
                  <c:v>6.0999999999999999E-2</c:v>
                </c:pt>
                <c:pt idx="3">
                  <c:v>6.2E-2</c:v>
                </c:pt>
                <c:pt idx="4">
                  <c:v>6.7000000000000004E-2</c:v>
                </c:pt>
              </c:numCache>
            </c:numRef>
          </c:val>
          <c:smooth val="0"/>
          <c:extLst>
            <c:ext xmlns:c16="http://schemas.microsoft.com/office/drawing/2014/chart" uri="{C3380CC4-5D6E-409C-BE32-E72D297353CC}">
              <c16:uniqueId val="{00000001-186D-4D4A-ABF4-14D5F617D394}"/>
            </c:ext>
          </c:extLst>
        </c:ser>
        <c:dLbls>
          <c:dLblPos val="t"/>
          <c:showLegendKey val="0"/>
          <c:showVal val="1"/>
          <c:showCatName val="0"/>
          <c:showSerName val="0"/>
          <c:showPercent val="0"/>
          <c:showBubbleSize val="0"/>
        </c:dLbls>
        <c:marker val="1"/>
        <c:smooth val="0"/>
        <c:axId val="491922383"/>
        <c:axId val="496619711"/>
      </c:lineChart>
      <c:catAx>
        <c:axId val="4919223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endParaRPr lang="en-US"/>
          </a:p>
        </c:txPr>
        <c:crossAx val="496619711"/>
        <c:crosses val="autoZero"/>
        <c:auto val="1"/>
        <c:lblAlgn val="ctr"/>
        <c:lblOffset val="100"/>
        <c:noMultiLvlLbl val="0"/>
      </c:catAx>
      <c:valAx>
        <c:axId val="496619711"/>
        <c:scaling>
          <c:orientation val="minMax"/>
        </c:scaling>
        <c:delete val="0"/>
        <c:axPos val="l"/>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192238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r>
              <a:rPr lang="en-US" sz="1600" dirty="0"/>
              <a:t>Occupancy and Vacancy Rate Trends</a:t>
            </a:r>
          </a:p>
          <a:p>
            <a:pPr>
              <a:defRPr sz="1600"/>
            </a:pPr>
            <a:r>
              <a:rPr lang="en-US" sz="1600" dirty="0"/>
              <a:t>Greenville County</a:t>
            </a:r>
          </a:p>
          <a:p>
            <a:pPr>
              <a:defRPr sz="1600"/>
            </a:pPr>
            <a:r>
              <a:rPr lang="en-US" sz="1600" dirty="0"/>
              <a:t>2013-2017</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'Affordable Housing'!$B$58</c:f>
              <c:strCache>
                <c:ptCount val="1"/>
                <c:pt idx="0">
                  <c:v>Owner Occupied Rate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'Affordable Housing'!$C$57:$G$57</c:f>
              <c:numCache>
                <c:formatCode>General</c:formatCode>
                <c:ptCount val="5"/>
                <c:pt idx="0">
                  <c:v>2013</c:v>
                </c:pt>
                <c:pt idx="1">
                  <c:v>2014</c:v>
                </c:pt>
                <c:pt idx="2">
                  <c:v>2015</c:v>
                </c:pt>
                <c:pt idx="3">
                  <c:v>2016</c:v>
                </c:pt>
                <c:pt idx="4">
                  <c:v>2017</c:v>
                </c:pt>
              </c:numCache>
            </c:numRef>
          </c:cat>
          <c:val>
            <c:numRef>
              <c:f>'Affordable Housing'!$C$58:$G$58</c:f>
              <c:numCache>
                <c:formatCode>0.0%</c:formatCode>
                <c:ptCount val="5"/>
                <c:pt idx="0">
                  <c:v>0.65200000000000002</c:v>
                </c:pt>
                <c:pt idx="1">
                  <c:v>0.65400000000000003</c:v>
                </c:pt>
                <c:pt idx="2">
                  <c:v>0.65300000000000002</c:v>
                </c:pt>
                <c:pt idx="3">
                  <c:v>0.64900000000000002</c:v>
                </c:pt>
                <c:pt idx="4">
                  <c:v>0.67300000000000004</c:v>
                </c:pt>
              </c:numCache>
            </c:numRef>
          </c:val>
          <c:smooth val="0"/>
          <c:extLst>
            <c:ext xmlns:c16="http://schemas.microsoft.com/office/drawing/2014/chart" uri="{C3380CC4-5D6E-409C-BE32-E72D297353CC}">
              <c16:uniqueId val="{00000000-66C2-4DDC-BF00-50FFB90E4872}"/>
            </c:ext>
          </c:extLst>
        </c:ser>
        <c:ser>
          <c:idx val="1"/>
          <c:order val="1"/>
          <c:tx>
            <c:strRef>
              <c:f>'Affordable Housing'!$B$59</c:f>
              <c:strCache>
                <c:ptCount val="1"/>
                <c:pt idx="0">
                  <c:v>Renter Occupied Rate</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'Affordable Housing'!$C$57:$G$57</c:f>
              <c:numCache>
                <c:formatCode>General</c:formatCode>
                <c:ptCount val="5"/>
                <c:pt idx="0">
                  <c:v>2013</c:v>
                </c:pt>
                <c:pt idx="1">
                  <c:v>2014</c:v>
                </c:pt>
                <c:pt idx="2">
                  <c:v>2015</c:v>
                </c:pt>
                <c:pt idx="3">
                  <c:v>2016</c:v>
                </c:pt>
                <c:pt idx="4">
                  <c:v>2017</c:v>
                </c:pt>
              </c:numCache>
            </c:numRef>
          </c:cat>
          <c:val>
            <c:numRef>
              <c:f>'Affordable Housing'!$C$59:$G$59</c:f>
              <c:numCache>
                <c:formatCode>0.0%</c:formatCode>
                <c:ptCount val="5"/>
                <c:pt idx="0">
                  <c:v>0.34799999999999998</c:v>
                </c:pt>
                <c:pt idx="1">
                  <c:v>0.34599999999999997</c:v>
                </c:pt>
                <c:pt idx="2">
                  <c:v>0.34699999999999998</c:v>
                </c:pt>
                <c:pt idx="3">
                  <c:v>0.35099999999999998</c:v>
                </c:pt>
                <c:pt idx="4">
                  <c:v>0.32700000000000001</c:v>
                </c:pt>
              </c:numCache>
            </c:numRef>
          </c:val>
          <c:smooth val="0"/>
          <c:extLst>
            <c:ext xmlns:c16="http://schemas.microsoft.com/office/drawing/2014/chart" uri="{C3380CC4-5D6E-409C-BE32-E72D297353CC}">
              <c16:uniqueId val="{00000001-66C2-4DDC-BF00-50FFB90E4872}"/>
            </c:ext>
          </c:extLst>
        </c:ser>
        <c:ser>
          <c:idx val="2"/>
          <c:order val="2"/>
          <c:tx>
            <c:strRef>
              <c:f>'Affordable Housing'!$B$60</c:f>
              <c:strCache>
                <c:ptCount val="1"/>
                <c:pt idx="0">
                  <c:v>Overall Vacancy Rate</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'Affordable Housing'!$C$57:$G$57</c:f>
              <c:numCache>
                <c:formatCode>General</c:formatCode>
                <c:ptCount val="5"/>
                <c:pt idx="0">
                  <c:v>2013</c:v>
                </c:pt>
                <c:pt idx="1">
                  <c:v>2014</c:v>
                </c:pt>
                <c:pt idx="2">
                  <c:v>2015</c:v>
                </c:pt>
                <c:pt idx="3">
                  <c:v>2016</c:v>
                </c:pt>
                <c:pt idx="4">
                  <c:v>2017</c:v>
                </c:pt>
              </c:numCache>
            </c:numRef>
          </c:cat>
          <c:val>
            <c:numRef>
              <c:f>'Affordable Housing'!$C$60:$G$60</c:f>
              <c:numCache>
                <c:formatCode>0.0%</c:formatCode>
                <c:ptCount val="5"/>
                <c:pt idx="0">
                  <c:v>0.112</c:v>
                </c:pt>
                <c:pt idx="1">
                  <c:v>9.8000000000000004E-2</c:v>
                </c:pt>
                <c:pt idx="2">
                  <c:v>8.5999999999999993E-2</c:v>
                </c:pt>
                <c:pt idx="3">
                  <c:v>9.2999999999999999E-2</c:v>
                </c:pt>
                <c:pt idx="4">
                  <c:v>8.4000000000000005E-2</c:v>
                </c:pt>
              </c:numCache>
            </c:numRef>
          </c:val>
          <c:smooth val="0"/>
          <c:extLst>
            <c:ext xmlns:c16="http://schemas.microsoft.com/office/drawing/2014/chart" uri="{C3380CC4-5D6E-409C-BE32-E72D297353CC}">
              <c16:uniqueId val="{00000002-66C2-4DDC-BF00-50FFB90E4872}"/>
            </c:ext>
          </c:extLst>
        </c:ser>
        <c:dLbls>
          <c:dLblPos val="t"/>
          <c:showLegendKey val="0"/>
          <c:showVal val="1"/>
          <c:showCatName val="0"/>
          <c:showSerName val="0"/>
          <c:showPercent val="0"/>
          <c:showBubbleSize val="0"/>
        </c:dLbls>
        <c:marker val="1"/>
        <c:smooth val="0"/>
        <c:axId val="431768271"/>
        <c:axId val="550823775"/>
      </c:lineChart>
      <c:catAx>
        <c:axId val="4317682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endParaRPr lang="en-US"/>
          </a:p>
        </c:txPr>
        <c:crossAx val="550823775"/>
        <c:crosses val="autoZero"/>
        <c:auto val="1"/>
        <c:lblAlgn val="ctr"/>
        <c:lblOffset val="100"/>
        <c:noMultiLvlLbl val="0"/>
      </c:catAx>
      <c:valAx>
        <c:axId val="550823775"/>
        <c:scaling>
          <c:orientation val="minMax"/>
        </c:scaling>
        <c:delete val="0"/>
        <c:axPos val="l"/>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31768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Median Household Income by Occupancy Type</a:t>
            </a:r>
          </a:p>
          <a:p>
            <a:pPr>
              <a:defRPr/>
            </a:pPr>
            <a:r>
              <a:rPr lang="en-US"/>
              <a:t>Greenville County</a:t>
            </a:r>
          </a:p>
          <a:p>
            <a:pPr>
              <a:defRPr/>
            </a:pPr>
            <a:r>
              <a:rPr lang="en-US"/>
              <a:t>2013-2017</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'Affordable Housing'!$C$91</c:f>
              <c:strCache>
                <c:ptCount val="1"/>
                <c:pt idx="0">
                  <c:v>2013</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'Affordable Housing'!$B$92:$B$94</c:f>
              <c:strCache>
                <c:ptCount val="3"/>
                <c:pt idx="0">
                  <c:v>Median Household Income</c:v>
                </c:pt>
                <c:pt idx="1">
                  <c:v>Owner-Occupied Housing Unit Median Income</c:v>
                </c:pt>
                <c:pt idx="2">
                  <c:v>Renter-Occupied Housing Unit Median Income</c:v>
                </c:pt>
              </c:strCache>
            </c:strRef>
          </c:cat>
          <c:val>
            <c:numRef>
              <c:f>'Affordable Housing'!$C$92:$C$94</c:f>
              <c:numCache>
                <c:formatCode>_("$"* #,##0_);_("$"* \(#,##0\);_("$"* "-"??_);_(@_)</c:formatCode>
                <c:ptCount val="3"/>
                <c:pt idx="0">
                  <c:v>49330</c:v>
                </c:pt>
                <c:pt idx="1">
                  <c:v>64884</c:v>
                </c:pt>
                <c:pt idx="2">
                  <c:v>28315</c:v>
                </c:pt>
              </c:numCache>
            </c:numRef>
          </c:val>
          <c:extLst>
            <c:ext xmlns:c16="http://schemas.microsoft.com/office/drawing/2014/chart" uri="{C3380CC4-5D6E-409C-BE32-E72D297353CC}">
              <c16:uniqueId val="{00000000-8AA6-4DCB-8CEA-1DCECD709864}"/>
            </c:ext>
          </c:extLst>
        </c:ser>
        <c:ser>
          <c:idx val="1"/>
          <c:order val="1"/>
          <c:tx>
            <c:strRef>
              <c:f>'Affordable Housing'!$D$91</c:f>
              <c:strCache>
                <c:ptCount val="1"/>
                <c:pt idx="0">
                  <c:v>2014</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'Affordable Housing'!$B$92:$B$94</c:f>
              <c:strCache>
                <c:ptCount val="3"/>
                <c:pt idx="0">
                  <c:v>Median Household Income</c:v>
                </c:pt>
                <c:pt idx="1">
                  <c:v>Owner-Occupied Housing Unit Median Income</c:v>
                </c:pt>
                <c:pt idx="2">
                  <c:v>Renter-Occupied Housing Unit Median Income</c:v>
                </c:pt>
              </c:strCache>
            </c:strRef>
          </c:cat>
          <c:val>
            <c:numRef>
              <c:f>'Affordable Housing'!$D$92:$D$94</c:f>
              <c:numCache>
                <c:formatCode>_("$"* #,##0_);_("$"* \(#,##0\);_("$"* "-"??_);_(@_)</c:formatCode>
                <c:ptCount val="3"/>
                <c:pt idx="0">
                  <c:v>49268</c:v>
                </c:pt>
                <c:pt idx="1">
                  <c:v>63398</c:v>
                </c:pt>
                <c:pt idx="2">
                  <c:v>28237</c:v>
                </c:pt>
              </c:numCache>
            </c:numRef>
          </c:val>
          <c:extLst>
            <c:ext xmlns:c16="http://schemas.microsoft.com/office/drawing/2014/chart" uri="{C3380CC4-5D6E-409C-BE32-E72D297353CC}">
              <c16:uniqueId val="{00000001-8AA6-4DCB-8CEA-1DCECD709864}"/>
            </c:ext>
          </c:extLst>
        </c:ser>
        <c:ser>
          <c:idx val="2"/>
          <c:order val="2"/>
          <c:tx>
            <c:strRef>
              <c:f>'Affordable Housing'!$E$91</c:f>
              <c:strCache>
                <c:ptCount val="1"/>
                <c:pt idx="0">
                  <c:v>2015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'Affordable Housing'!$B$92:$B$94</c:f>
              <c:strCache>
                <c:ptCount val="3"/>
                <c:pt idx="0">
                  <c:v>Median Household Income</c:v>
                </c:pt>
                <c:pt idx="1">
                  <c:v>Owner-Occupied Housing Unit Median Income</c:v>
                </c:pt>
                <c:pt idx="2">
                  <c:v>Renter-Occupied Housing Unit Median Income</c:v>
                </c:pt>
              </c:strCache>
            </c:strRef>
          </c:cat>
          <c:val>
            <c:numRef>
              <c:f>'Affordable Housing'!$E$92:$E$94</c:f>
              <c:numCache>
                <c:formatCode>_("$"* #,##0_);_("$"* \(#,##0\);_("$"* "-"??_);_(@_)</c:formatCode>
                <c:ptCount val="3"/>
                <c:pt idx="0">
                  <c:v>51908</c:v>
                </c:pt>
                <c:pt idx="1">
                  <c:v>64436</c:v>
                </c:pt>
                <c:pt idx="2">
                  <c:v>33127</c:v>
                </c:pt>
              </c:numCache>
            </c:numRef>
          </c:val>
          <c:extLst>
            <c:ext xmlns:c16="http://schemas.microsoft.com/office/drawing/2014/chart" uri="{C3380CC4-5D6E-409C-BE32-E72D297353CC}">
              <c16:uniqueId val="{00000002-8AA6-4DCB-8CEA-1DCECD709864}"/>
            </c:ext>
          </c:extLst>
        </c:ser>
        <c:ser>
          <c:idx val="3"/>
          <c:order val="3"/>
          <c:tx>
            <c:strRef>
              <c:f>'Affordable Housing'!$F$91</c:f>
              <c:strCache>
                <c:ptCount val="1"/>
                <c:pt idx="0">
                  <c:v>2016</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'Affordable Housing'!$B$92:$B$94</c:f>
              <c:strCache>
                <c:ptCount val="3"/>
                <c:pt idx="0">
                  <c:v>Median Household Income</c:v>
                </c:pt>
                <c:pt idx="1">
                  <c:v>Owner-Occupied Housing Unit Median Income</c:v>
                </c:pt>
                <c:pt idx="2">
                  <c:v>Renter-Occupied Housing Unit Median Income</c:v>
                </c:pt>
              </c:strCache>
            </c:strRef>
          </c:cat>
          <c:val>
            <c:numRef>
              <c:f>'Affordable Housing'!$F$92:$F$94</c:f>
              <c:numCache>
                <c:formatCode>_("$"* #,##0_);_("$"* \(#,##0\);_("$"* "-"??_);_(@_)</c:formatCode>
                <c:ptCount val="3"/>
                <c:pt idx="0">
                  <c:v>55342</c:v>
                </c:pt>
                <c:pt idx="1">
                  <c:v>71529</c:v>
                </c:pt>
                <c:pt idx="2">
                  <c:v>34685</c:v>
                </c:pt>
              </c:numCache>
            </c:numRef>
          </c:val>
          <c:extLst>
            <c:ext xmlns:c16="http://schemas.microsoft.com/office/drawing/2014/chart" uri="{C3380CC4-5D6E-409C-BE32-E72D297353CC}">
              <c16:uniqueId val="{00000003-8AA6-4DCB-8CEA-1DCECD709864}"/>
            </c:ext>
          </c:extLst>
        </c:ser>
        <c:ser>
          <c:idx val="4"/>
          <c:order val="4"/>
          <c:tx>
            <c:strRef>
              <c:f>'Affordable Housing'!$G$91</c:f>
              <c:strCache>
                <c:ptCount val="1"/>
                <c:pt idx="0">
                  <c:v>2017</c:v>
                </c:pt>
              </c:strCache>
            </c:strRef>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'Affordable Housing'!$B$92:$B$94</c:f>
              <c:strCache>
                <c:ptCount val="3"/>
                <c:pt idx="0">
                  <c:v>Median Household Income</c:v>
                </c:pt>
                <c:pt idx="1">
                  <c:v>Owner-Occupied Housing Unit Median Income</c:v>
                </c:pt>
                <c:pt idx="2">
                  <c:v>Renter-Occupied Housing Unit Median Income</c:v>
                </c:pt>
              </c:strCache>
            </c:strRef>
          </c:cat>
          <c:val>
            <c:numRef>
              <c:f>'Affordable Housing'!$G$92:$G$94</c:f>
              <c:numCache>
                <c:formatCode>_("$"* #,##0_);_("$"* \(#,##0\);_("$"* "-"??_);_(@_)</c:formatCode>
                <c:ptCount val="3"/>
                <c:pt idx="0">
                  <c:v>55914</c:v>
                </c:pt>
                <c:pt idx="1">
                  <c:v>72108</c:v>
                </c:pt>
                <c:pt idx="2">
                  <c:v>35485</c:v>
                </c:pt>
              </c:numCache>
            </c:numRef>
          </c:val>
          <c:extLst>
            <c:ext xmlns:c16="http://schemas.microsoft.com/office/drawing/2014/chart" uri="{C3380CC4-5D6E-409C-BE32-E72D297353CC}">
              <c16:uniqueId val="{00000004-8AA6-4DCB-8CEA-1DCECD709864}"/>
            </c:ext>
          </c:extLst>
        </c:ser>
        <c:dLbls>
          <c:dLblPos val="inEnd"/>
          <c:showLegendKey val="0"/>
          <c:showVal val="1"/>
          <c:showCatName val="0"/>
          <c:showSerName val="0"/>
          <c:showPercent val="0"/>
          <c:showBubbleSize val="0"/>
        </c:dLbls>
        <c:gapWidth val="100"/>
        <c:overlap val="-24"/>
        <c:axId val="238177151"/>
        <c:axId val="500629295"/>
      </c:barChart>
      <c:catAx>
        <c:axId val="23817715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00629295"/>
        <c:crosses val="autoZero"/>
        <c:auto val="1"/>
        <c:lblAlgn val="ctr"/>
        <c:lblOffset val="100"/>
        <c:noMultiLvlLbl val="0"/>
      </c:catAx>
      <c:valAx>
        <c:axId val="500629295"/>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3817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a:t>Percentage of 3rd Graders Meeting &amp; Exceeding ELA Standard, Peer Counties &amp; SC 2018</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'[SC Ready data.xlsx]2018'!$G$92</c:f>
              <c:strCache>
                <c:ptCount val="1"/>
                <c:pt idx="0">
                  <c:v>Meeting</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 Ready data.xlsx]2018'!$F$93:$F$97</c:f>
              <c:strCache>
                <c:ptCount val="5"/>
                <c:pt idx="0">
                  <c:v>Greenville</c:v>
                </c:pt>
                <c:pt idx="1">
                  <c:v>Charleston</c:v>
                </c:pt>
                <c:pt idx="2">
                  <c:v>Richland 01</c:v>
                </c:pt>
                <c:pt idx="3">
                  <c:v>Richland 02</c:v>
                </c:pt>
                <c:pt idx="4">
                  <c:v>State</c:v>
                </c:pt>
              </c:strCache>
            </c:strRef>
          </c:cat>
          <c:val>
            <c:numRef>
              <c:f>'[SC Ready data.xlsx]2018'!$G$93:$G$97</c:f>
              <c:numCache>
                <c:formatCode>0.0%</c:formatCode>
                <c:ptCount val="5"/>
                <c:pt idx="0">
                  <c:v>0.31900000000000001</c:v>
                </c:pt>
                <c:pt idx="1">
                  <c:v>0.26899999999999996</c:v>
                </c:pt>
                <c:pt idx="2">
                  <c:v>0.23100000000000001</c:v>
                </c:pt>
                <c:pt idx="3">
                  <c:v>0.29899999999999999</c:v>
                </c:pt>
                <c:pt idx="4">
                  <c:v>0.28300000000000003</c:v>
                </c:pt>
              </c:numCache>
            </c:numRef>
          </c:val>
          <c:extLst>
            <c:ext xmlns:c16="http://schemas.microsoft.com/office/drawing/2014/chart" uri="{C3380CC4-5D6E-409C-BE32-E72D297353CC}">
              <c16:uniqueId val="{00000000-A1C0-4DCB-9EC3-1E8606884CF2}"/>
            </c:ext>
          </c:extLst>
        </c:ser>
        <c:ser>
          <c:idx val="1"/>
          <c:order val="1"/>
          <c:tx>
            <c:strRef>
              <c:f>'[SC Ready data.xlsx]2018'!$H$92</c:f>
              <c:strCache>
                <c:ptCount val="1"/>
                <c:pt idx="0">
                  <c:v>Exceeding</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 Ready data.xlsx]2018'!$F$93:$F$97</c:f>
              <c:strCache>
                <c:ptCount val="5"/>
                <c:pt idx="0">
                  <c:v>Greenville</c:v>
                </c:pt>
                <c:pt idx="1">
                  <c:v>Charleston</c:v>
                </c:pt>
                <c:pt idx="2">
                  <c:v>Richland 01</c:v>
                </c:pt>
                <c:pt idx="3">
                  <c:v>Richland 02</c:v>
                </c:pt>
                <c:pt idx="4">
                  <c:v>State</c:v>
                </c:pt>
              </c:strCache>
            </c:strRef>
          </c:cat>
          <c:val>
            <c:numRef>
              <c:f>'[SC Ready data.xlsx]2018'!$H$93:$H$97</c:f>
              <c:numCache>
                <c:formatCode>0.0%</c:formatCode>
                <c:ptCount val="5"/>
                <c:pt idx="0">
                  <c:v>0.22899999999999998</c:v>
                </c:pt>
                <c:pt idx="1">
                  <c:v>0.20899999999999999</c:v>
                </c:pt>
                <c:pt idx="2">
                  <c:v>0.13</c:v>
                </c:pt>
                <c:pt idx="3">
                  <c:v>0.187</c:v>
                </c:pt>
                <c:pt idx="4">
                  <c:v>0.16800000000000001</c:v>
                </c:pt>
              </c:numCache>
            </c:numRef>
          </c:val>
          <c:extLst>
            <c:ext xmlns:c16="http://schemas.microsoft.com/office/drawing/2014/chart" uri="{C3380CC4-5D6E-409C-BE32-E72D297353CC}">
              <c16:uniqueId val="{00000001-A1C0-4DCB-9EC3-1E8606884CF2}"/>
            </c:ext>
          </c:extLst>
        </c:ser>
        <c:dLbls>
          <c:dLblPos val="ctr"/>
          <c:showLegendKey val="0"/>
          <c:showVal val="1"/>
          <c:showCatName val="0"/>
          <c:showSerName val="0"/>
          <c:showPercent val="0"/>
          <c:showBubbleSize val="0"/>
        </c:dLbls>
        <c:gapWidth val="150"/>
        <c:overlap val="100"/>
        <c:axId val="2127209023"/>
        <c:axId val="1918566543"/>
      </c:barChart>
      <c:catAx>
        <c:axId val="2127209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18566543"/>
        <c:crosses val="autoZero"/>
        <c:auto val="1"/>
        <c:lblAlgn val="ctr"/>
        <c:lblOffset val="100"/>
        <c:noMultiLvlLbl val="0"/>
      </c:catAx>
      <c:valAx>
        <c:axId val="19185665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27209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baseline="0">
                <a:solidFill>
                  <a:schemeClr val="tx1"/>
                </a:solidFill>
                <a:effectLst/>
                <a:latin typeface="+mn-lt"/>
                <a:ea typeface="+mn-ea"/>
                <a:cs typeface="+mn-cs"/>
              </a:defRPr>
            </a:pPr>
            <a:r>
              <a:rPr lang="en-US"/>
              <a:t>Median Gross Rent Trend</a:t>
            </a:r>
          </a:p>
          <a:p>
            <a:pPr>
              <a:defRPr/>
            </a:pPr>
            <a:r>
              <a:rPr lang="en-US"/>
              <a:t>Greenville County</a:t>
            </a:r>
          </a:p>
          <a:p>
            <a:pPr>
              <a:defRPr/>
            </a:pPr>
            <a:r>
              <a:rPr lang="en-US"/>
              <a:t>2013-2017 </a:t>
            </a:r>
          </a:p>
        </c:rich>
      </c:tx>
      <c:overlay val="0"/>
      <c:spPr>
        <a:noFill/>
        <a:ln>
          <a:noFill/>
        </a:ln>
        <a:effectLst/>
      </c:spPr>
      <c:txPr>
        <a:bodyPr rot="0" spcFirstLastPara="1" vertOverflow="ellipsis" vert="horz" wrap="square" anchor="ctr" anchorCtr="1"/>
        <a:lstStyle/>
        <a:p>
          <a:pPr>
            <a:defRPr sz="1920" b="0" i="0" u="none" strike="noStrike" kern="1200" baseline="0">
              <a:solidFill>
                <a:schemeClr val="tx1"/>
              </a:solidFill>
              <a:effectLst/>
              <a:latin typeface="+mn-lt"/>
              <a:ea typeface="+mn-ea"/>
              <a:cs typeface="+mn-cs"/>
            </a:defRPr>
          </a:pPr>
          <a:endParaRPr lang="en-US"/>
        </a:p>
      </c:txPr>
    </c:title>
    <c:autoTitleDeleted val="0"/>
    <c:plotArea>
      <c:layout/>
      <c:barChart>
        <c:barDir val="col"/>
        <c:grouping val="clustered"/>
        <c:varyColors val="0"/>
        <c:ser>
          <c:idx val="0"/>
          <c:order val="0"/>
          <c:tx>
            <c:strRef>
              <c:f>'Affordable Housing'!$B$120</c:f>
              <c:strCache>
                <c:ptCount val="1"/>
                <c:pt idx="0">
                  <c:v>Median Gross Rent </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'Affordable Housing'!$C$119:$G$119</c:f>
              <c:numCache>
                <c:formatCode>General</c:formatCode>
                <c:ptCount val="5"/>
                <c:pt idx="0">
                  <c:v>2013</c:v>
                </c:pt>
                <c:pt idx="1">
                  <c:v>2014</c:v>
                </c:pt>
                <c:pt idx="2">
                  <c:v>2015</c:v>
                </c:pt>
                <c:pt idx="3">
                  <c:v>2016</c:v>
                </c:pt>
                <c:pt idx="4">
                  <c:v>2017</c:v>
                </c:pt>
              </c:numCache>
            </c:numRef>
          </c:cat>
          <c:val>
            <c:numRef>
              <c:f>'Affordable Housing'!$C$120:$G$120</c:f>
              <c:numCache>
                <c:formatCode>_("$"* #,##0_);_("$"* \(#,##0\);_("$"* "-"??_);_(@_)</c:formatCode>
                <c:ptCount val="5"/>
                <c:pt idx="0">
                  <c:v>738</c:v>
                </c:pt>
                <c:pt idx="1">
                  <c:v>780</c:v>
                </c:pt>
                <c:pt idx="2">
                  <c:v>809</c:v>
                </c:pt>
                <c:pt idx="3">
                  <c:v>864</c:v>
                </c:pt>
                <c:pt idx="4">
                  <c:v>847</c:v>
                </c:pt>
              </c:numCache>
            </c:numRef>
          </c:val>
          <c:extLst>
            <c:ext xmlns:c16="http://schemas.microsoft.com/office/drawing/2014/chart" uri="{C3380CC4-5D6E-409C-BE32-E72D297353CC}">
              <c16:uniqueId val="{00000000-4DA6-4410-8978-70AC1FF19D82}"/>
            </c:ext>
          </c:extLst>
        </c:ser>
        <c:dLbls>
          <c:dLblPos val="inEnd"/>
          <c:showLegendKey val="0"/>
          <c:showVal val="1"/>
          <c:showCatName val="0"/>
          <c:showSerName val="0"/>
          <c:showPercent val="0"/>
          <c:showBubbleSize val="0"/>
        </c:dLbls>
        <c:gapWidth val="41"/>
        <c:axId val="500277279"/>
        <c:axId val="550075023"/>
      </c:barChart>
      <c:catAx>
        <c:axId val="5002772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effectLst/>
                <a:latin typeface="+mn-lt"/>
                <a:ea typeface="+mn-ea"/>
                <a:cs typeface="+mn-cs"/>
              </a:defRPr>
            </a:pPr>
            <a:endParaRPr lang="en-US"/>
          </a:p>
        </c:txPr>
        <c:crossAx val="550075023"/>
        <c:crosses val="autoZero"/>
        <c:auto val="1"/>
        <c:lblAlgn val="ctr"/>
        <c:lblOffset val="100"/>
        <c:noMultiLvlLbl val="0"/>
      </c:catAx>
      <c:valAx>
        <c:axId val="550075023"/>
        <c:scaling>
          <c:orientation val="minMax"/>
        </c:scaling>
        <c:delete val="1"/>
        <c:axPos val="l"/>
        <c:numFmt formatCode="_(&quot;$&quot;* #,##0_);_(&quot;$&quot;* \(#,##0\);_(&quot;$&quot;* &quot;-&quot;_);_(@_)" sourceLinked="0"/>
        <c:majorTickMark val="none"/>
        <c:minorTickMark val="none"/>
        <c:tickLblPos val="nextTo"/>
        <c:crossAx val="500277279"/>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600">
          <a:solidFill>
            <a:schemeClr val="tx1"/>
          </a:solidFil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bg1"/>
                </a:solidFill>
                <a:latin typeface="+mn-lt"/>
                <a:ea typeface="+mn-ea"/>
                <a:cs typeface="+mn-cs"/>
              </a:defRPr>
            </a:pPr>
            <a:r>
              <a:rPr lang="en-US"/>
              <a:t>Percent of Households by Occupancy Type Spending more than 30% of Income on Housing Expenses</a:t>
            </a:r>
          </a:p>
          <a:p>
            <a:pPr>
              <a:defRPr/>
            </a:pPr>
            <a:r>
              <a:rPr lang="en-US"/>
              <a:t>Greenville County</a:t>
            </a:r>
          </a:p>
          <a:p>
            <a:pPr>
              <a:defRPr/>
            </a:pPr>
            <a:r>
              <a:rPr lang="en-US"/>
              <a:t>2017</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'Affordable Housing'!$B$104</c:f>
              <c:strCache>
                <c:ptCount val="1"/>
                <c:pt idx="0">
                  <c:v>Renter-Occupied Housing Unit</c:v>
                </c:pt>
              </c:strCache>
            </c:strRef>
          </c:tx>
          <c:spPr>
            <a:ln w="22225" cap="rnd">
              <a:solidFill>
                <a:schemeClr val="accent6"/>
              </a:solidFill>
            </a:ln>
            <a:effectLst>
              <a:glow rad="139700">
                <a:schemeClr val="accent6">
                  <a:satMod val="175000"/>
                  <a:alpha val="14000"/>
                </a:schemeClr>
              </a:glow>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'Affordable Housing'!$C$103:$G$103</c:f>
              <c:numCache>
                <c:formatCode>General</c:formatCode>
                <c:ptCount val="5"/>
                <c:pt idx="0">
                  <c:v>2013</c:v>
                </c:pt>
                <c:pt idx="1">
                  <c:v>2014</c:v>
                </c:pt>
                <c:pt idx="2">
                  <c:v>2015</c:v>
                </c:pt>
                <c:pt idx="3">
                  <c:v>2016</c:v>
                </c:pt>
                <c:pt idx="4">
                  <c:v>2017</c:v>
                </c:pt>
              </c:numCache>
            </c:numRef>
          </c:cat>
          <c:val>
            <c:numRef>
              <c:f>'Affordable Housing'!$C$104:$G$104</c:f>
              <c:numCache>
                <c:formatCode>0.0%</c:formatCode>
                <c:ptCount val="5"/>
                <c:pt idx="0">
                  <c:v>0.47500000000000003</c:v>
                </c:pt>
                <c:pt idx="1">
                  <c:v>0.51</c:v>
                </c:pt>
                <c:pt idx="2">
                  <c:v>0.42</c:v>
                </c:pt>
                <c:pt idx="3">
                  <c:v>0.48799999999999999</c:v>
                </c:pt>
                <c:pt idx="4">
                  <c:v>0.46500000000000002</c:v>
                </c:pt>
              </c:numCache>
            </c:numRef>
          </c:val>
          <c:smooth val="0"/>
          <c:extLst>
            <c:ext xmlns:c16="http://schemas.microsoft.com/office/drawing/2014/chart" uri="{C3380CC4-5D6E-409C-BE32-E72D297353CC}">
              <c16:uniqueId val="{00000000-E591-4F30-87C6-EA9F422EC5B6}"/>
            </c:ext>
          </c:extLst>
        </c:ser>
        <c:ser>
          <c:idx val="1"/>
          <c:order val="1"/>
          <c:tx>
            <c:strRef>
              <c:f>'Affordable Housing'!$B$105</c:f>
              <c:strCache>
                <c:ptCount val="1"/>
                <c:pt idx="0">
                  <c:v>Owner Occupied Housing Unit (with mortgage)</c:v>
                </c:pt>
              </c:strCache>
            </c:strRef>
          </c:tx>
          <c:spPr>
            <a:ln w="22225" cap="rnd">
              <a:solidFill>
                <a:schemeClr val="accent5"/>
              </a:solidFill>
            </a:ln>
            <a:effectLst>
              <a:glow rad="139700">
                <a:schemeClr val="accent5">
                  <a:satMod val="175000"/>
                  <a:alpha val="14000"/>
                </a:schemeClr>
              </a:glow>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'Affordable Housing'!$C$103:$G$103</c:f>
              <c:numCache>
                <c:formatCode>General</c:formatCode>
                <c:ptCount val="5"/>
                <c:pt idx="0">
                  <c:v>2013</c:v>
                </c:pt>
                <c:pt idx="1">
                  <c:v>2014</c:v>
                </c:pt>
                <c:pt idx="2">
                  <c:v>2015</c:v>
                </c:pt>
                <c:pt idx="3">
                  <c:v>2016</c:v>
                </c:pt>
                <c:pt idx="4">
                  <c:v>2017</c:v>
                </c:pt>
              </c:numCache>
            </c:numRef>
          </c:cat>
          <c:val>
            <c:numRef>
              <c:f>'Affordable Housing'!$C$105:$G$105</c:f>
              <c:numCache>
                <c:formatCode>0.0%</c:formatCode>
                <c:ptCount val="5"/>
                <c:pt idx="0">
                  <c:v>0.23499999999999999</c:v>
                </c:pt>
                <c:pt idx="1">
                  <c:v>0.23399999999999999</c:v>
                </c:pt>
                <c:pt idx="2">
                  <c:v>0.23699999999999999</c:v>
                </c:pt>
                <c:pt idx="3">
                  <c:v>0.19599999999999998</c:v>
                </c:pt>
                <c:pt idx="4">
                  <c:v>0.21199999999999999</c:v>
                </c:pt>
              </c:numCache>
            </c:numRef>
          </c:val>
          <c:smooth val="0"/>
          <c:extLst>
            <c:ext xmlns:c16="http://schemas.microsoft.com/office/drawing/2014/chart" uri="{C3380CC4-5D6E-409C-BE32-E72D297353CC}">
              <c16:uniqueId val="{00000001-E591-4F30-87C6-EA9F422EC5B6}"/>
            </c:ext>
          </c:extLst>
        </c:ser>
        <c:ser>
          <c:idx val="2"/>
          <c:order val="2"/>
          <c:tx>
            <c:strRef>
              <c:f>'Affordable Housing'!$B$106</c:f>
              <c:strCache>
                <c:ptCount val="1"/>
                <c:pt idx="0">
                  <c:v>Owner Occupied Housing Unit (no mortgage)</c:v>
                </c:pt>
              </c:strCache>
            </c:strRef>
          </c:tx>
          <c:spPr>
            <a:ln w="22225" cap="rnd">
              <a:solidFill>
                <a:schemeClr val="accent4"/>
              </a:solidFill>
            </a:ln>
            <a:effectLst>
              <a:glow rad="139700">
                <a:schemeClr val="accent4">
                  <a:satMod val="175000"/>
                  <a:alpha val="14000"/>
                </a:schemeClr>
              </a:glow>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'Affordable Housing'!$C$103:$G$103</c:f>
              <c:numCache>
                <c:formatCode>General</c:formatCode>
                <c:ptCount val="5"/>
                <c:pt idx="0">
                  <c:v>2013</c:v>
                </c:pt>
                <c:pt idx="1">
                  <c:v>2014</c:v>
                </c:pt>
                <c:pt idx="2">
                  <c:v>2015</c:v>
                </c:pt>
                <c:pt idx="3">
                  <c:v>2016</c:v>
                </c:pt>
                <c:pt idx="4">
                  <c:v>2017</c:v>
                </c:pt>
              </c:numCache>
            </c:numRef>
          </c:cat>
          <c:val>
            <c:numRef>
              <c:f>'Affordable Housing'!$C$106:$G$106</c:f>
              <c:numCache>
                <c:formatCode>0.0%</c:formatCode>
                <c:ptCount val="5"/>
                <c:pt idx="0">
                  <c:v>9.0999999999999998E-2</c:v>
                </c:pt>
                <c:pt idx="1">
                  <c:v>0.06</c:v>
                </c:pt>
                <c:pt idx="2">
                  <c:v>9.1999999999999998E-2</c:v>
                </c:pt>
                <c:pt idx="3">
                  <c:v>7.1999999999999995E-2</c:v>
                </c:pt>
                <c:pt idx="4">
                  <c:v>0.10299999999999999</c:v>
                </c:pt>
              </c:numCache>
            </c:numRef>
          </c:val>
          <c:smooth val="0"/>
          <c:extLst>
            <c:ext xmlns:c16="http://schemas.microsoft.com/office/drawing/2014/chart" uri="{C3380CC4-5D6E-409C-BE32-E72D297353CC}">
              <c16:uniqueId val="{00000002-E591-4F30-87C6-EA9F422EC5B6}"/>
            </c:ext>
          </c:extLst>
        </c:ser>
        <c:dLbls>
          <c:dLblPos val="t"/>
          <c:showLegendKey val="0"/>
          <c:showVal val="1"/>
          <c:showCatName val="0"/>
          <c:showSerName val="0"/>
          <c:showPercent val="0"/>
          <c:showBubbleSize val="0"/>
        </c:dLbls>
        <c:smooth val="0"/>
        <c:axId val="500276479"/>
        <c:axId val="557113711"/>
      </c:lineChart>
      <c:catAx>
        <c:axId val="500276479"/>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57113711"/>
        <c:crosses val="autoZero"/>
        <c:auto val="1"/>
        <c:lblAlgn val="ctr"/>
        <c:lblOffset val="100"/>
        <c:noMultiLvlLbl val="0"/>
      </c:catAx>
      <c:valAx>
        <c:axId val="557113711"/>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002764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solidFill>
            <a:schemeClr val="bg1"/>
          </a:solidFill>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Household Access to Vehicles Trend</a:t>
            </a:r>
          </a:p>
          <a:p>
            <a:pPr>
              <a:defRPr/>
            </a:pPr>
            <a:r>
              <a:rPr lang="en-US"/>
              <a:t>Greenville County</a:t>
            </a:r>
          </a:p>
          <a:p>
            <a:pPr>
              <a:defRPr/>
            </a:pPr>
            <a:r>
              <a:rPr lang="en-US"/>
              <a:t>2013-2017</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Transportation!$B$10</c:f>
              <c:strCache>
                <c:ptCount val="1"/>
                <c:pt idx="0">
                  <c:v>No Vehicles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Transportation!$C$9:$G$9</c:f>
              <c:numCache>
                <c:formatCode>General</c:formatCode>
                <c:ptCount val="5"/>
                <c:pt idx="0">
                  <c:v>2013</c:v>
                </c:pt>
                <c:pt idx="1">
                  <c:v>2014</c:v>
                </c:pt>
                <c:pt idx="2">
                  <c:v>2015</c:v>
                </c:pt>
                <c:pt idx="3">
                  <c:v>2016</c:v>
                </c:pt>
                <c:pt idx="4">
                  <c:v>2017</c:v>
                </c:pt>
              </c:numCache>
            </c:numRef>
          </c:cat>
          <c:val>
            <c:numRef>
              <c:f>Transportation!$C$10:$G$10</c:f>
              <c:numCache>
                <c:formatCode>0.0%</c:formatCode>
                <c:ptCount val="5"/>
                <c:pt idx="0">
                  <c:v>6.2402053192214223E-2</c:v>
                </c:pt>
                <c:pt idx="1">
                  <c:v>6.8302299383738649E-2</c:v>
                </c:pt>
                <c:pt idx="2">
                  <c:v>6.490679223376121E-2</c:v>
                </c:pt>
                <c:pt idx="3">
                  <c:v>5.9396564107748046E-2</c:v>
                </c:pt>
                <c:pt idx="4">
                  <c:v>6.1657431147134234E-2</c:v>
                </c:pt>
              </c:numCache>
            </c:numRef>
          </c:val>
          <c:extLst>
            <c:ext xmlns:c16="http://schemas.microsoft.com/office/drawing/2014/chart" uri="{C3380CC4-5D6E-409C-BE32-E72D297353CC}">
              <c16:uniqueId val="{00000000-16FC-4C5A-8909-2C25F073B6C9}"/>
            </c:ext>
          </c:extLst>
        </c:ser>
        <c:ser>
          <c:idx val="1"/>
          <c:order val="1"/>
          <c:tx>
            <c:strRef>
              <c:f>Transportation!$B$11</c:f>
              <c:strCache>
                <c:ptCount val="1"/>
                <c:pt idx="0">
                  <c:v>1 Vehicle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Transportation!$C$9:$G$9</c:f>
              <c:numCache>
                <c:formatCode>General</c:formatCode>
                <c:ptCount val="5"/>
                <c:pt idx="0">
                  <c:v>2013</c:v>
                </c:pt>
                <c:pt idx="1">
                  <c:v>2014</c:v>
                </c:pt>
                <c:pt idx="2">
                  <c:v>2015</c:v>
                </c:pt>
                <c:pt idx="3">
                  <c:v>2016</c:v>
                </c:pt>
                <c:pt idx="4">
                  <c:v>2017</c:v>
                </c:pt>
              </c:numCache>
            </c:numRef>
          </c:cat>
          <c:val>
            <c:numRef>
              <c:f>Transportation!$C$11:$G$11</c:f>
              <c:numCache>
                <c:formatCode>0.0%</c:formatCode>
                <c:ptCount val="5"/>
                <c:pt idx="0">
                  <c:v>0.33337686524790477</c:v>
                </c:pt>
                <c:pt idx="1">
                  <c:v>0.32639763214277828</c:v>
                </c:pt>
                <c:pt idx="2">
                  <c:v>0.32940936162893203</c:v>
                </c:pt>
                <c:pt idx="3">
                  <c:v>0.33517772682049618</c:v>
                </c:pt>
                <c:pt idx="4">
                  <c:v>0.32083781324952443</c:v>
                </c:pt>
              </c:numCache>
            </c:numRef>
          </c:val>
          <c:extLst>
            <c:ext xmlns:c16="http://schemas.microsoft.com/office/drawing/2014/chart" uri="{C3380CC4-5D6E-409C-BE32-E72D297353CC}">
              <c16:uniqueId val="{00000001-16FC-4C5A-8909-2C25F073B6C9}"/>
            </c:ext>
          </c:extLst>
        </c:ser>
        <c:ser>
          <c:idx val="2"/>
          <c:order val="2"/>
          <c:tx>
            <c:strRef>
              <c:f>Transportation!$B$12</c:f>
              <c:strCache>
                <c:ptCount val="1"/>
                <c:pt idx="0">
                  <c:v>2 Vehicles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Transportation!$C$9:$G$9</c:f>
              <c:numCache>
                <c:formatCode>General</c:formatCode>
                <c:ptCount val="5"/>
                <c:pt idx="0">
                  <c:v>2013</c:v>
                </c:pt>
                <c:pt idx="1">
                  <c:v>2014</c:v>
                </c:pt>
                <c:pt idx="2">
                  <c:v>2015</c:v>
                </c:pt>
                <c:pt idx="3">
                  <c:v>2016</c:v>
                </c:pt>
                <c:pt idx="4">
                  <c:v>2017</c:v>
                </c:pt>
              </c:numCache>
            </c:numRef>
          </c:cat>
          <c:val>
            <c:numRef>
              <c:f>Transportation!$C$12:$G$12</c:f>
              <c:numCache>
                <c:formatCode>0.0%</c:formatCode>
                <c:ptCount val="5"/>
                <c:pt idx="0">
                  <c:v>0.41772468145994684</c:v>
                </c:pt>
                <c:pt idx="1">
                  <c:v>0.43528703642347538</c:v>
                </c:pt>
                <c:pt idx="2">
                  <c:v>0.41370487432539937</c:v>
                </c:pt>
                <c:pt idx="3">
                  <c:v>0.40196959942965677</c:v>
                </c:pt>
                <c:pt idx="4">
                  <c:v>0.40355429658423619</c:v>
                </c:pt>
              </c:numCache>
            </c:numRef>
          </c:val>
          <c:extLst>
            <c:ext xmlns:c16="http://schemas.microsoft.com/office/drawing/2014/chart" uri="{C3380CC4-5D6E-409C-BE32-E72D297353CC}">
              <c16:uniqueId val="{00000002-16FC-4C5A-8909-2C25F073B6C9}"/>
            </c:ext>
          </c:extLst>
        </c:ser>
        <c:ser>
          <c:idx val="3"/>
          <c:order val="3"/>
          <c:tx>
            <c:strRef>
              <c:f>Transportation!$B$13</c:f>
              <c:strCache>
                <c:ptCount val="1"/>
                <c:pt idx="0">
                  <c:v>3 Vehicles</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Transportation!$C$9:$G$9</c:f>
              <c:numCache>
                <c:formatCode>General</c:formatCode>
                <c:ptCount val="5"/>
                <c:pt idx="0">
                  <c:v>2013</c:v>
                </c:pt>
                <c:pt idx="1">
                  <c:v>2014</c:v>
                </c:pt>
                <c:pt idx="2">
                  <c:v>2015</c:v>
                </c:pt>
                <c:pt idx="3">
                  <c:v>2016</c:v>
                </c:pt>
                <c:pt idx="4">
                  <c:v>2017</c:v>
                </c:pt>
              </c:numCache>
            </c:numRef>
          </c:cat>
          <c:val>
            <c:numRef>
              <c:f>Transportation!$C$13:$G$13</c:f>
              <c:numCache>
                <c:formatCode>0.0%</c:formatCode>
                <c:ptCount val="5"/>
                <c:pt idx="0">
                  <c:v>0.13713120897590225</c:v>
                </c:pt>
                <c:pt idx="1">
                  <c:v>0.11165595387979591</c:v>
                </c:pt>
                <c:pt idx="2">
                  <c:v>0.13720462706142897</c:v>
                </c:pt>
                <c:pt idx="3">
                  <c:v>0.13696749788515458</c:v>
                </c:pt>
                <c:pt idx="4">
                  <c:v>0.14734616657017616</c:v>
                </c:pt>
              </c:numCache>
            </c:numRef>
          </c:val>
          <c:extLst>
            <c:ext xmlns:c16="http://schemas.microsoft.com/office/drawing/2014/chart" uri="{C3380CC4-5D6E-409C-BE32-E72D297353CC}">
              <c16:uniqueId val="{00000003-16FC-4C5A-8909-2C25F073B6C9}"/>
            </c:ext>
          </c:extLst>
        </c:ser>
        <c:ser>
          <c:idx val="4"/>
          <c:order val="4"/>
          <c:tx>
            <c:strRef>
              <c:f>Transportation!$B$14</c:f>
              <c:strCache>
                <c:ptCount val="1"/>
                <c:pt idx="0">
                  <c:v>4 or More Vehicles</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Transportation!$C$9:$G$9</c:f>
              <c:numCache>
                <c:formatCode>General</c:formatCode>
                <c:ptCount val="5"/>
                <c:pt idx="0">
                  <c:v>2013</c:v>
                </c:pt>
                <c:pt idx="1">
                  <c:v>2014</c:v>
                </c:pt>
                <c:pt idx="2">
                  <c:v>2015</c:v>
                </c:pt>
                <c:pt idx="3">
                  <c:v>2016</c:v>
                </c:pt>
                <c:pt idx="4">
                  <c:v>2017</c:v>
                </c:pt>
              </c:numCache>
            </c:numRef>
          </c:cat>
          <c:val>
            <c:numRef>
              <c:f>Transportation!$C$14:$G$14</c:f>
              <c:numCache>
                <c:formatCode>0.0%</c:formatCode>
                <c:ptCount val="5"/>
                <c:pt idx="0">
                  <c:v>4.9365191124031885E-2</c:v>
                </c:pt>
                <c:pt idx="1">
                  <c:v>5.8357078170211824E-2</c:v>
                </c:pt>
                <c:pt idx="2">
                  <c:v>5.4774344750478404E-2</c:v>
                </c:pt>
                <c:pt idx="3">
                  <c:v>6.6488611756944413E-2</c:v>
                </c:pt>
                <c:pt idx="4">
                  <c:v>6.6604292448928959E-2</c:v>
                </c:pt>
              </c:numCache>
            </c:numRef>
          </c:val>
          <c:extLst>
            <c:ext xmlns:c16="http://schemas.microsoft.com/office/drawing/2014/chart" uri="{C3380CC4-5D6E-409C-BE32-E72D297353CC}">
              <c16:uniqueId val="{00000004-16FC-4C5A-8909-2C25F073B6C9}"/>
            </c:ext>
          </c:extLst>
        </c:ser>
        <c:dLbls>
          <c:dLblPos val="ctr"/>
          <c:showLegendKey val="0"/>
          <c:showVal val="1"/>
          <c:showCatName val="0"/>
          <c:showSerName val="0"/>
          <c:showPercent val="0"/>
          <c:showBubbleSize val="0"/>
        </c:dLbls>
        <c:gapWidth val="150"/>
        <c:overlap val="100"/>
        <c:axId val="486271807"/>
        <c:axId val="234733519"/>
      </c:barChart>
      <c:catAx>
        <c:axId val="48627180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34733519"/>
        <c:crosses val="autoZero"/>
        <c:auto val="1"/>
        <c:lblAlgn val="ctr"/>
        <c:lblOffset val="100"/>
        <c:noMultiLvlLbl val="0"/>
      </c:catAx>
      <c:valAx>
        <c:axId val="234733519"/>
        <c:scaling>
          <c:orientation val="minMax"/>
          <c:max val="1"/>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486271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Means of Transportation to Work </a:t>
            </a:r>
          </a:p>
          <a:p>
            <a:pPr>
              <a:defRPr/>
            </a:pPr>
            <a:r>
              <a:rPr lang="en-US"/>
              <a:t>Greenville County</a:t>
            </a:r>
          </a:p>
          <a:p>
            <a:pPr>
              <a:defRPr/>
            </a:pPr>
            <a:r>
              <a:rPr lang="en-US"/>
              <a:t>2013-2017</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stacked"/>
        <c:varyColors val="0"/>
        <c:ser>
          <c:idx val="0"/>
          <c:order val="0"/>
          <c:tx>
            <c:strRef>
              <c:f>Transportation!$B$20</c:f>
              <c:strCache>
                <c:ptCount val="1"/>
                <c:pt idx="0">
                  <c:v>Drove Alone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Transportation!$C$18:$G$19</c:f>
              <c:strCache>
                <c:ptCount val="5"/>
                <c:pt idx="0">
                  <c:v>2013</c:v>
                </c:pt>
                <c:pt idx="1">
                  <c:v>2014</c:v>
                </c:pt>
                <c:pt idx="2">
                  <c:v>2015</c:v>
                </c:pt>
                <c:pt idx="3">
                  <c:v>2106</c:v>
                </c:pt>
                <c:pt idx="4">
                  <c:v>2017</c:v>
                </c:pt>
              </c:strCache>
            </c:strRef>
          </c:cat>
          <c:val>
            <c:numRef>
              <c:f>Transportation!$C$20:$G$20</c:f>
              <c:numCache>
                <c:formatCode>0.0%</c:formatCode>
                <c:ptCount val="5"/>
                <c:pt idx="0">
                  <c:v>0.85499999999999998</c:v>
                </c:pt>
                <c:pt idx="1">
                  <c:v>0.84</c:v>
                </c:pt>
                <c:pt idx="2">
                  <c:v>0.83099999999999996</c:v>
                </c:pt>
                <c:pt idx="3">
                  <c:v>0.83099999999999996</c:v>
                </c:pt>
                <c:pt idx="4">
                  <c:v>0.82199999999999995</c:v>
                </c:pt>
              </c:numCache>
            </c:numRef>
          </c:val>
          <c:extLst>
            <c:ext xmlns:c16="http://schemas.microsoft.com/office/drawing/2014/chart" uri="{C3380CC4-5D6E-409C-BE32-E72D297353CC}">
              <c16:uniqueId val="{00000000-0FEE-4DAE-A5B4-B19FA9B0F058}"/>
            </c:ext>
          </c:extLst>
        </c:ser>
        <c:ser>
          <c:idx val="1"/>
          <c:order val="1"/>
          <c:tx>
            <c:strRef>
              <c:f>Transportation!$B$21</c:f>
              <c:strCache>
                <c:ptCount val="1"/>
                <c:pt idx="0">
                  <c:v>Carpooled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Transportation!$C$18:$G$19</c:f>
              <c:strCache>
                <c:ptCount val="5"/>
                <c:pt idx="0">
                  <c:v>2013</c:v>
                </c:pt>
                <c:pt idx="1">
                  <c:v>2014</c:v>
                </c:pt>
                <c:pt idx="2">
                  <c:v>2015</c:v>
                </c:pt>
                <c:pt idx="3">
                  <c:v>2106</c:v>
                </c:pt>
                <c:pt idx="4">
                  <c:v>2017</c:v>
                </c:pt>
              </c:strCache>
            </c:strRef>
          </c:cat>
          <c:val>
            <c:numRef>
              <c:f>Transportation!$C$21:$G$21</c:f>
              <c:numCache>
                <c:formatCode>0.0%</c:formatCode>
                <c:ptCount val="5"/>
                <c:pt idx="0">
                  <c:v>7.2999999999999995E-2</c:v>
                </c:pt>
                <c:pt idx="1">
                  <c:v>8.5999999999999993E-2</c:v>
                </c:pt>
                <c:pt idx="2">
                  <c:v>9.9000000000000005E-2</c:v>
                </c:pt>
                <c:pt idx="3">
                  <c:v>9.9000000000000005E-2</c:v>
                </c:pt>
                <c:pt idx="4">
                  <c:v>8.3000000000000004E-2</c:v>
                </c:pt>
              </c:numCache>
            </c:numRef>
          </c:val>
          <c:extLst>
            <c:ext xmlns:c16="http://schemas.microsoft.com/office/drawing/2014/chart" uri="{C3380CC4-5D6E-409C-BE32-E72D297353CC}">
              <c16:uniqueId val="{00000001-0FEE-4DAE-A5B4-B19FA9B0F058}"/>
            </c:ext>
          </c:extLst>
        </c:ser>
        <c:ser>
          <c:idx val="2"/>
          <c:order val="2"/>
          <c:tx>
            <c:strRef>
              <c:f>Transportation!$B$22</c:f>
              <c:strCache>
                <c:ptCount val="1"/>
                <c:pt idx="0">
                  <c:v>Public Transit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Transportation!$C$18:$G$19</c:f>
              <c:strCache>
                <c:ptCount val="5"/>
                <c:pt idx="0">
                  <c:v>2013</c:v>
                </c:pt>
                <c:pt idx="1">
                  <c:v>2014</c:v>
                </c:pt>
                <c:pt idx="2">
                  <c:v>2015</c:v>
                </c:pt>
                <c:pt idx="3">
                  <c:v>2106</c:v>
                </c:pt>
                <c:pt idx="4">
                  <c:v>2017</c:v>
                </c:pt>
              </c:strCache>
            </c:strRef>
          </c:cat>
          <c:val>
            <c:numRef>
              <c:f>Transportation!$C$22:$G$22</c:f>
              <c:numCache>
                <c:formatCode>0.0%</c:formatCode>
                <c:ptCount val="5"/>
                <c:pt idx="0">
                  <c:v>5.0000000000000001E-3</c:v>
                </c:pt>
                <c:pt idx="1">
                  <c:v>7.0000000000000001E-3</c:v>
                </c:pt>
                <c:pt idx="2">
                  <c:v>4.0000000000000001E-3</c:v>
                </c:pt>
                <c:pt idx="3">
                  <c:v>3.0000000000000001E-3</c:v>
                </c:pt>
                <c:pt idx="4">
                  <c:v>4.0000000000000001E-3</c:v>
                </c:pt>
              </c:numCache>
            </c:numRef>
          </c:val>
          <c:extLst>
            <c:ext xmlns:c16="http://schemas.microsoft.com/office/drawing/2014/chart" uri="{C3380CC4-5D6E-409C-BE32-E72D297353CC}">
              <c16:uniqueId val="{00000002-0FEE-4DAE-A5B4-B19FA9B0F058}"/>
            </c:ext>
          </c:extLst>
        </c:ser>
        <c:ser>
          <c:idx val="3"/>
          <c:order val="3"/>
          <c:tx>
            <c:strRef>
              <c:f>Transportation!$B$23</c:f>
              <c:strCache>
                <c:ptCount val="1"/>
                <c:pt idx="0">
                  <c:v>Worked from Home</c:v>
                </c:pt>
              </c:strCache>
            </c:strRef>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Transportation!$C$18:$G$19</c:f>
              <c:strCache>
                <c:ptCount val="5"/>
                <c:pt idx="0">
                  <c:v>2013</c:v>
                </c:pt>
                <c:pt idx="1">
                  <c:v>2014</c:v>
                </c:pt>
                <c:pt idx="2">
                  <c:v>2015</c:v>
                </c:pt>
                <c:pt idx="3">
                  <c:v>2106</c:v>
                </c:pt>
                <c:pt idx="4">
                  <c:v>2017</c:v>
                </c:pt>
              </c:strCache>
            </c:strRef>
          </c:cat>
          <c:val>
            <c:numRef>
              <c:f>Transportation!$C$23:$G$23</c:f>
              <c:numCache>
                <c:formatCode>0.0%</c:formatCode>
                <c:ptCount val="5"/>
                <c:pt idx="0">
                  <c:v>4.2000000000000003E-2</c:v>
                </c:pt>
                <c:pt idx="1">
                  <c:v>3.7999999999999999E-2</c:v>
                </c:pt>
                <c:pt idx="2">
                  <c:v>4.3999999999999997E-2</c:v>
                </c:pt>
                <c:pt idx="3">
                  <c:v>4.3999999999999997E-2</c:v>
                </c:pt>
                <c:pt idx="4">
                  <c:v>5.4000000000000006E-2</c:v>
                </c:pt>
              </c:numCache>
            </c:numRef>
          </c:val>
          <c:extLst>
            <c:ext xmlns:c16="http://schemas.microsoft.com/office/drawing/2014/chart" uri="{C3380CC4-5D6E-409C-BE32-E72D297353CC}">
              <c16:uniqueId val="{00000003-0FEE-4DAE-A5B4-B19FA9B0F058}"/>
            </c:ext>
          </c:extLst>
        </c:ser>
        <c:dLbls>
          <c:dLblPos val="ctr"/>
          <c:showLegendKey val="0"/>
          <c:showVal val="1"/>
          <c:showCatName val="0"/>
          <c:showSerName val="0"/>
          <c:showPercent val="0"/>
          <c:showBubbleSize val="0"/>
        </c:dLbls>
        <c:gapWidth val="150"/>
        <c:overlap val="100"/>
        <c:axId val="500278079"/>
        <c:axId val="557114127"/>
      </c:barChart>
      <c:catAx>
        <c:axId val="500278079"/>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57114127"/>
        <c:crosses val="autoZero"/>
        <c:auto val="1"/>
        <c:lblAlgn val="ctr"/>
        <c:lblOffset val="100"/>
        <c:noMultiLvlLbl val="0"/>
      </c:catAx>
      <c:valAx>
        <c:axId val="557114127"/>
        <c:scaling>
          <c:orientation val="minMax"/>
        </c:scaling>
        <c:delete val="1"/>
        <c:axPos val="t"/>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crossAx val="50027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r>
              <a:rPr lang="en-US" dirty="0"/>
              <a:t>Greenlink Ridership Data</a:t>
            </a:r>
          </a:p>
          <a:p>
            <a:pPr>
              <a:defRPr/>
            </a:pPr>
            <a:r>
              <a:rPr lang="en-US" dirty="0"/>
              <a:t>2013-2017</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Transportation!$B$3</c:f>
              <c:strCache>
                <c:ptCount val="1"/>
                <c:pt idx="0">
                  <c:v>Number  of Vehicles Available for Maximum Service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Transportation!$C$2:$G$2</c:f>
              <c:numCache>
                <c:formatCode>General</c:formatCode>
                <c:ptCount val="5"/>
                <c:pt idx="0">
                  <c:v>2013</c:v>
                </c:pt>
                <c:pt idx="1">
                  <c:v>2014</c:v>
                </c:pt>
                <c:pt idx="2">
                  <c:v>2015</c:v>
                </c:pt>
                <c:pt idx="3">
                  <c:v>2016</c:v>
                </c:pt>
                <c:pt idx="4">
                  <c:v>2017</c:v>
                </c:pt>
              </c:numCache>
            </c:numRef>
          </c:cat>
          <c:val>
            <c:numRef>
              <c:f>Transportation!$C$3:$G$3</c:f>
              <c:numCache>
                <c:formatCode>General</c:formatCode>
                <c:ptCount val="5"/>
                <c:pt idx="0">
                  <c:v>23</c:v>
                </c:pt>
                <c:pt idx="1">
                  <c:v>25</c:v>
                </c:pt>
                <c:pt idx="2">
                  <c:v>25</c:v>
                </c:pt>
                <c:pt idx="3">
                  <c:v>25</c:v>
                </c:pt>
                <c:pt idx="4">
                  <c:v>21</c:v>
                </c:pt>
              </c:numCache>
            </c:numRef>
          </c:val>
          <c:extLst>
            <c:ext xmlns:c16="http://schemas.microsoft.com/office/drawing/2014/chart" uri="{C3380CC4-5D6E-409C-BE32-E72D297353CC}">
              <c16:uniqueId val="{00000000-D668-48EE-A05B-F98B685695B9}"/>
            </c:ext>
          </c:extLst>
        </c:ser>
        <c:ser>
          <c:idx val="1"/>
          <c:order val="1"/>
          <c:tx>
            <c:strRef>
              <c:f>Transportation!$B$4</c:f>
              <c:strCache>
                <c:ptCount val="1"/>
                <c:pt idx="0">
                  <c:v>Number of Vehicles Operated in Maximum Service*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Transportation!$C$2:$G$2</c:f>
              <c:numCache>
                <c:formatCode>General</c:formatCode>
                <c:ptCount val="5"/>
                <c:pt idx="0">
                  <c:v>2013</c:v>
                </c:pt>
                <c:pt idx="1">
                  <c:v>2014</c:v>
                </c:pt>
                <c:pt idx="2">
                  <c:v>2015</c:v>
                </c:pt>
                <c:pt idx="3">
                  <c:v>2016</c:v>
                </c:pt>
                <c:pt idx="4">
                  <c:v>2017</c:v>
                </c:pt>
              </c:numCache>
            </c:numRef>
          </c:cat>
          <c:val>
            <c:numRef>
              <c:f>Transportation!$C$4:$G$4</c:f>
              <c:numCache>
                <c:formatCode>General</c:formatCode>
                <c:ptCount val="5"/>
                <c:pt idx="0">
                  <c:v>14</c:v>
                </c:pt>
                <c:pt idx="1">
                  <c:v>16</c:v>
                </c:pt>
                <c:pt idx="2">
                  <c:v>17</c:v>
                </c:pt>
                <c:pt idx="3">
                  <c:v>17</c:v>
                </c:pt>
                <c:pt idx="4">
                  <c:v>15</c:v>
                </c:pt>
              </c:numCache>
            </c:numRef>
          </c:val>
          <c:extLst>
            <c:ext xmlns:c16="http://schemas.microsoft.com/office/drawing/2014/chart" uri="{C3380CC4-5D6E-409C-BE32-E72D297353CC}">
              <c16:uniqueId val="{00000001-D668-48EE-A05B-F98B685695B9}"/>
            </c:ext>
          </c:extLst>
        </c:ser>
        <c:dLbls>
          <c:showLegendKey val="0"/>
          <c:showVal val="1"/>
          <c:showCatName val="0"/>
          <c:showSerName val="0"/>
          <c:showPercent val="0"/>
          <c:showBubbleSize val="0"/>
        </c:dLbls>
        <c:gapWidth val="219"/>
        <c:overlap val="-27"/>
        <c:axId val="491920783"/>
        <c:axId val="550070031"/>
      </c:barChart>
      <c:lineChart>
        <c:grouping val="standard"/>
        <c:varyColors val="0"/>
        <c:ser>
          <c:idx val="2"/>
          <c:order val="2"/>
          <c:tx>
            <c:strRef>
              <c:f>Transportation!$B$5</c:f>
              <c:strCache>
                <c:ptCount val="1"/>
                <c:pt idx="0">
                  <c:v>Average Passengers Per Hour</c:v>
                </c:pt>
              </c:strCache>
            </c:strRef>
          </c:tx>
          <c:spPr>
            <a:ln w="349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a:outerShdw blurRad="57150" dist="19050" dir="5400000" algn="ctr" rotWithShape="0">
                  <a:srgbClr val="000000">
                    <a:alpha val="63000"/>
                  </a:srgbClr>
                </a:outerShdw>
              </a:effectLst>
            </c:spPr>
          </c:marker>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Transportation!$C$2:$G$2</c:f>
              <c:numCache>
                <c:formatCode>General</c:formatCode>
                <c:ptCount val="5"/>
                <c:pt idx="0">
                  <c:v>2013</c:v>
                </c:pt>
                <c:pt idx="1">
                  <c:v>2014</c:v>
                </c:pt>
                <c:pt idx="2">
                  <c:v>2015</c:v>
                </c:pt>
                <c:pt idx="3">
                  <c:v>2016</c:v>
                </c:pt>
                <c:pt idx="4">
                  <c:v>2017</c:v>
                </c:pt>
              </c:numCache>
            </c:numRef>
          </c:cat>
          <c:val>
            <c:numRef>
              <c:f>Transportation!$C$5:$G$5</c:f>
              <c:numCache>
                <c:formatCode>General</c:formatCode>
                <c:ptCount val="5"/>
                <c:pt idx="0">
                  <c:v>17.600000000000001</c:v>
                </c:pt>
                <c:pt idx="1">
                  <c:v>21.2</c:v>
                </c:pt>
                <c:pt idx="2">
                  <c:v>16.5</c:v>
                </c:pt>
                <c:pt idx="3">
                  <c:v>16.399999999999999</c:v>
                </c:pt>
                <c:pt idx="4">
                  <c:v>16.2</c:v>
                </c:pt>
              </c:numCache>
            </c:numRef>
          </c:val>
          <c:smooth val="0"/>
          <c:extLst>
            <c:ext xmlns:c16="http://schemas.microsoft.com/office/drawing/2014/chart" uri="{C3380CC4-5D6E-409C-BE32-E72D297353CC}">
              <c16:uniqueId val="{00000002-D668-48EE-A05B-F98B685695B9}"/>
            </c:ext>
          </c:extLst>
        </c:ser>
        <c:dLbls>
          <c:showLegendKey val="0"/>
          <c:showVal val="1"/>
          <c:showCatName val="0"/>
          <c:showSerName val="0"/>
          <c:showPercent val="0"/>
          <c:showBubbleSize val="0"/>
        </c:dLbls>
        <c:marker val="1"/>
        <c:smooth val="0"/>
        <c:axId val="491920783"/>
        <c:axId val="550070031"/>
      </c:lineChart>
      <c:catAx>
        <c:axId val="49192078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50070031"/>
        <c:crosses val="autoZero"/>
        <c:auto val="1"/>
        <c:lblAlgn val="ctr"/>
        <c:lblOffset val="100"/>
        <c:noMultiLvlLbl val="0"/>
      </c:catAx>
      <c:valAx>
        <c:axId val="55007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91920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8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Percentage of 3rd Graders NOT Meeting ELA Standard by School</a:t>
            </a:r>
          </a:p>
          <a:p>
            <a:pPr>
              <a:defRPr/>
            </a:pPr>
            <a:r>
              <a:rPr lang="en-US"/>
              <a:t>2018</a:t>
            </a:r>
          </a:p>
        </c:rich>
      </c:tx>
      <c:overlay val="0"/>
      <c:spPr>
        <a:noFill/>
        <a:ln>
          <a:noFill/>
        </a:ln>
        <a:effectLst/>
      </c:spPr>
      <c:txPr>
        <a:bodyPr rot="0" spcFirstLastPara="1" vertOverflow="ellipsis" vert="horz" wrap="square" anchor="ctr" anchorCtr="1"/>
        <a:lstStyle/>
        <a:p>
          <a:pPr>
            <a:defRPr sz="168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2413751690129643"/>
          <c:y val="0.19617454068241469"/>
          <c:w val="0.70363119382804418"/>
          <c:h val="0.74826990376202973"/>
        </c:manualLayout>
      </c:layout>
      <c:barChart>
        <c:barDir val="bar"/>
        <c:grouping val="clustered"/>
        <c:varyColors val="0"/>
        <c:ser>
          <c:idx val="0"/>
          <c:order val="0"/>
          <c:tx>
            <c:strRef>
              <c:f>'[SC Ready data.xlsx]2018'!$B$17</c:f>
              <c:strCache>
                <c:ptCount val="1"/>
                <c:pt idx="0">
                  <c:v>Not Meeting</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'[SC Ready data.xlsx]2018'!$A$18:$A$35</c:f>
              <c:strCache>
                <c:ptCount val="18"/>
                <c:pt idx="0">
                  <c:v>A J Whittenburg Elem</c:v>
                </c:pt>
                <c:pt idx="1">
                  <c:v>Alexander Elem</c:v>
                </c:pt>
                <c:pt idx="2">
                  <c:v>Armstrong Elem</c:v>
                </c:pt>
                <c:pt idx="3">
                  <c:v>Augusta Circle Elem</c:v>
                </c:pt>
                <c:pt idx="4">
                  <c:v>Bells Crossing Elem</c:v>
                </c:pt>
                <c:pt idx="5">
                  <c:v>Berea Elem</c:v>
                </c:pt>
                <c:pt idx="6">
                  <c:v>Bethel Elem</c:v>
                </c:pt>
                <c:pt idx="7">
                  <c:v>Blythe Academy</c:v>
                </c:pt>
                <c:pt idx="8">
                  <c:v>Brook Glenn Elem</c:v>
                </c:pt>
                <c:pt idx="9">
                  <c:v>Brushy Creek Elem</c:v>
                </c:pt>
                <c:pt idx="10">
                  <c:v>Bryson Elem</c:v>
                </c:pt>
                <c:pt idx="11">
                  <c:v>Buena Vista Elem</c:v>
                </c:pt>
                <c:pt idx="12">
                  <c:v>Chandler Creek Elem</c:v>
                </c:pt>
                <c:pt idx="13">
                  <c:v>Cherrydale Elem</c:v>
                </c:pt>
                <c:pt idx="14">
                  <c:v>Crestview Elem</c:v>
                </c:pt>
                <c:pt idx="15">
                  <c:v>Duncan Chapel Elem</c:v>
                </c:pt>
                <c:pt idx="16">
                  <c:v>East North St Academy</c:v>
                </c:pt>
                <c:pt idx="17">
                  <c:v>Ellen Woodside Elem</c:v>
                </c:pt>
              </c:strCache>
            </c:strRef>
          </c:cat>
          <c:val>
            <c:numRef>
              <c:f>'[SC Ready data.xlsx]2018'!$B$18:$B$35</c:f>
              <c:numCache>
                <c:formatCode>0.0%</c:formatCode>
                <c:ptCount val="18"/>
                <c:pt idx="0">
                  <c:v>0.14800000000000002</c:v>
                </c:pt>
                <c:pt idx="1">
                  <c:v>0.24299999999999999</c:v>
                </c:pt>
                <c:pt idx="2">
                  <c:v>0.34100000000000003</c:v>
                </c:pt>
                <c:pt idx="3">
                  <c:v>0.11</c:v>
                </c:pt>
                <c:pt idx="4">
                  <c:v>2.7999999999999997E-2</c:v>
                </c:pt>
                <c:pt idx="5">
                  <c:v>0.222</c:v>
                </c:pt>
                <c:pt idx="6">
                  <c:v>0.16800000000000001</c:v>
                </c:pt>
                <c:pt idx="7">
                  <c:v>0.121</c:v>
                </c:pt>
                <c:pt idx="8">
                  <c:v>0.17800000000000002</c:v>
                </c:pt>
                <c:pt idx="9">
                  <c:v>8.900000000000001E-2</c:v>
                </c:pt>
                <c:pt idx="10">
                  <c:v>0.18</c:v>
                </c:pt>
                <c:pt idx="11">
                  <c:v>8.5999999999999993E-2</c:v>
                </c:pt>
                <c:pt idx="12">
                  <c:v>0.17199999999999999</c:v>
                </c:pt>
                <c:pt idx="13">
                  <c:v>0.31</c:v>
                </c:pt>
                <c:pt idx="14">
                  <c:v>0.26300000000000001</c:v>
                </c:pt>
                <c:pt idx="15">
                  <c:v>0.32200000000000001</c:v>
                </c:pt>
                <c:pt idx="16">
                  <c:v>0.217</c:v>
                </c:pt>
                <c:pt idx="17">
                  <c:v>0.16699999999999998</c:v>
                </c:pt>
              </c:numCache>
            </c:numRef>
          </c:val>
          <c:extLst>
            <c:ext xmlns:c16="http://schemas.microsoft.com/office/drawing/2014/chart" uri="{C3380CC4-5D6E-409C-BE32-E72D297353CC}">
              <c16:uniqueId val="{00000000-EDA8-4441-9C30-53246AD61AA8}"/>
            </c:ext>
          </c:extLst>
        </c:ser>
        <c:dLbls>
          <c:dLblPos val="outEnd"/>
          <c:showLegendKey val="0"/>
          <c:showVal val="1"/>
          <c:showCatName val="0"/>
          <c:showSerName val="0"/>
          <c:showPercent val="0"/>
          <c:showBubbleSize val="0"/>
        </c:dLbls>
        <c:gapWidth val="115"/>
        <c:overlap val="-20"/>
        <c:axId val="2127192223"/>
        <c:axId val="1694661807"/>
      </c:barChart>
      <c:catAx>
        <c:axId val="2127192223"/>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694661807"/>
        <c:crosses val="autoZero"/>
        <c:auto val="1"/>
        <c:lblAlgn val="ctr"/>
        <c:lblOffset val="100"/>
        <c:noMultiLvlLbl val="0"/>
      </c:catAx>
      <c:valAx>
        <c:axId val="1694661807"/>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127192223"/>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Percentage of 3rd Graders NOT Meeting ELA Standard by School</a:t>
            </a:r>
          </a:p>
          <a:p>
            <a:pPr>
              <a:defRPr/>
            </a:pPr>
            <a:r>
              <a:rPr lang="en-US"/>
              <a:t>2018</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'[SC Ready data.xlsx]2018'!$B$37</c:f>
              <c:strCache>
                <c:ptCount val="1"/>
                <c:pt idx="0">
                  <c:v>Not Meeting</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'[SC Ready data.xlsx]2018'!$A$38:$A$54</c:f>
              <c:strCache>
                <c:ptCount val="17"/>
                <c:pt idx="0">
                  <c:v>Fork Shoals Elem</c:v>
                </c:pt>
                <c:pt idx="1">
                  <c:v>Fountain Inn Elem</c:v>
                </c:pt>
                <c:pt idx="2">
                  <c:v>Gateway Elem</c:v>
                </c:pt>
                <c:pt idx="3">
                  <c:v>Greenbrier Elem</c:v>
                </c:pt>
                <c:pt idx="4">
                  <c:v>Grove Elem</c:v>
                </c:pt>
                <c:pt idx="5">
                  <c:v>Heritage Elem</c:v>
                </c:pt>
                <c:pt idx="6">
                  <c:v>Hollis Academy</c:v>
                </c:pt>
                <c:pt idx="7">
                  <c:v>Lake Forest Elem</c:v>
                </c:pt>
                <c:pt idx="8">
                  <c:v>Mauldin Elem</c:v>
                </c:pt>
                <c:pt idx="9">
                  <c:v>Mitchell Road Elem</c:v>
                </c:pt>
                <c:pt idx="10">
                  <c:v>Monarch Elem.</c:v>
                </c:pt>
                <c:pt idx="11">
                  <c:v>Monaview Elem</c:v>
                </c:pt>
                <c:pt idx="12">
                  <c:v>Mountain View Elem</c:v>
                </c:pt>
                <c:pt idx="13">
                  <c:v>Oakview Elem</c:v>
                </c:pt>
                <c:pt idx="14">
                  <c:v>Paris Elem</c:v>
                </c:pt>
                <c:pt idx="15">
                  <c:v>Pelham Road Elem</c:v>
                </c:pt>
                <c:pt idx="16">
                  <c:v>Plain Elem</c:v>
                </c:pt>
              </c:strCache>
            </c:strRef>
          </c:cat>
          <c:val>
            <c:numRef>
              <c:f>'[SC Ready data.xlsx]2018'!$B$38:$B$54</c:f>
              <c:numCache>
                <c:formatCode>0.0%</c:formatCode>
                <c:ptCount val="17"/>
                <c:pt idx="0">
                  <c:v>0.14300000000000002</c:v>
                </c:pt>
                <c:pt idx="1">
                  <c:v>0.27399999999999997</c:v>
                </c:pt>
                <c:pt idx="2">
                  <c:v>0.188</c:v>
                </c:pt>
                <c:pt idx="3">
                  <c:v>0.155</c:v>
                </c:pt>
                <c:pt idx="4">
                  <c:v>0.315</c:v>
                </c:pt>
                <c:pt idx="5">
                  <c:v>0.22399999999999998</c:v>
                </c:pt>
                <c:pt idx="6">
                  <c:v>0.28199999999999997</c:v>
                </c:pt>
                <c:pt idx="7">
                  <c:v>0.23699999999999999</c:v>
                </c:pt>
                <c:pt idx="8">
                  <c:v>0.17600000000000002</c:v>
                </c:pt>
                <c:pt idx="9">
                  <c:v>0.21100000000000002</c:v>
                </c:pt>
                <c:pt idx="10">
                  <c:v>3.7999999999999999E-2</c:v>
                </c:pt>
                <c:pt idx="11">
                  <c:v>0.38700000000000001</c:v>
                </c:pt>
                <c:pt idx="12">
                  <c:v>0.14599999999999999</c:v>
                </c:pt>
                <c:pt idx="13">
                  <c:v>7.400000000000001E-2</c:v>
                </c:pt>
                <c:pt idx="14">
                  <c:v>0.17499999999999999</c:v>
                </c:pt>
                <c:pt idx="15">
                  <c:v>8.5999999999999993E-2</c:v>
                </c:pt>
                <c:pt idx="16">
                  <c:v>0.12</c:v>
                </c:pt>
              </c:numCache>
            </c:numRef>
          </c:val>
          <c:extLst>
            <c:ext xmlns:c16="http://schemas.microsoft.com/office/drawing/2014/chart" uri="{C3380CC4-5D6E-409C-BE32-E72D297353CC}">
              <c16:uniqueId val="{00000000-23A9-495A-9840-B80C8DE6B707}"/>
            </c:ext>
          </c:extLst>
        </c:ser>
        <c:dLbls>
          <c:dLblPos val="outEnd"/>
          <c:showLegendKey val="0"/>
          <c:showVal val="1"/>
          <c:showCatName val="0"/>
          <c:showSerName val="0"/>
          <c:showPercent val="0"/>
          <c:showBubbleSize val="0"/>
        </c:dLbls>
        <c:gapWidth val="115"/>
        <c:overlap val="-20"/>
        <c:axId val="234549887"/>
        <c:axId val="1741823151"/>
      </c:barChart>
      <c:catAx>
        <c:axId val="234549887"/>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41823151"/>
        <c:crosses val="autoZero"/>
        <c:auto val="1"/>
        <c:lblAlgn val="ctr"/>
        <c:lblOffset val="100"/>
        <c:noMultiLvlLbl val="0"/>
      </c:catAx>
      <c:valAx>
        <c:axId val="1741823151"/>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3454988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Percentage of 3rd Graders NOT Meeting ELA Standard by School</a:t>
            </a:r>
          </a:p>
          <a:p>
            <a:pPr>
              <a:defRPr/>
            </a:pPr>
            <a:r>
              <a:rPr lang="en-US"/>
              <a:t>2018</a:t>
            </a:r>
          </a:p>
        </c:rich>
      </c:tx>
      <c:overlay val="0"/>
      <c:spPr>
        <a:noFill/>
        <a:ln>
          <a:noFill/>
        </a:ln>
        <a:effectLst/>
      </c:spPr>
      <c:txPr>
        <a:bodyPr rot="0" spcFirstLastPara="1" vertOverflow="ellipsis" vert="horz" wrap="square" anchor="ctr" anchorCtr="1"/>
        <a:lstStyle/>
        <a:p>
          <a:pPr>
            <a:defRPr sz="192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'[SC Ready data.xlsx]2018'!$B$56</c:f>
              <c:strCache>
                <c:ptCount val="1"/>
                <c:pt idx="0">
                  <c:v>Not Meeting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'[SC Ready data.xlsx]2018'!$A$57:$A$72</c:f>
              <c:strCache>
                <c:ptCount val="16"/>
                <c:pt idx="0">
                  <c:v>Robert E. Cashion Elem.</c:v>
                </c:pt>
                <c:pt idx="1">
                  <c:v>Rudolph Gordon Elem</c:v>
                </c:pt>
                <c:pt idx="2">
                  <c:v>Sara Collins Elem</c:v>
                </c:pt>
                <c:pt idx="3">
                  <c:v>Simpsonville Elem</c:v>
                </c:pt>
                <c:pt idx="4">
                  <c:v>Skyland Elem</c:v>
                </c:pt>
                <c:pt idx="5">
                  <c:v>Slater Marietta Elem</c:v>
                </c:pt>
                <c:pt idx="6">
                  <c:v>Sterling Elem</c:v>
                </c:pt>
                <c:pt idx="7">
                  <c:v>Stone Academy</c:v>
                </c:pt>
                <c:pt idx="8">
                  <c:v>Sue Cleveland Elem</c:v>
                </c:pt>
                <c:pt idx="9">
                  <c:v>Summit Drive Elem</c:v>
                </c:pt>
                <c:pt idx="10">
                  <c:v>Taylors Elem</c:v>
                </c:pt>
                <c:pt idx="11">
                  <c:v>Thomas E. Kerns Elem</c:v>
                </c:pt>
                <c:pt idx="12">
                  <c:v>Tigerville Elem</c:v>
                </c:pt>
                <c:pt idx="13">
                  <c:v>Welcome Elem</c:v>
                </c:pt>
                <c:pt idx="14">
                  <c:v>Westcliffe Elem</c:v>
                </c:pt>
                <c:pt idx="15">
                  <c:v>Woodland Elem</c:v>
                </c:pt>
              </c:strCache>
            </c:strRef>
          </c:cat>
          <c:val>
            <c:numRef>
              <c:f>'[SC Ready data.xlsx]2018'!$B$57:$B$72</c:f>
              <c:numCache>
                <c:formatCode>0.0%</c:formatCode>
                <c:ptCount val="16"/>
                <c:pt idx="0">
                  <c:v>0.19399999999999998</c:v>
                </c:pt>
                <c:pt idx="1">
                  <c:v>0.10800000000000001</c:v>
                </c:pt>
                <c:pt idx="2">
                  <c:v>0.13</c:v>
                </c:pt>
                <c:pt idx="3">
                  <c:v>0.184</c:v>
                </c:pt>
                <c:pt idx="4">
                  <c:v>4.4999999999999998E-2</c:v>
                </c:pt>
                <c:pt idx="5">
                  <c:v>0.315</c:v>
                </c:pt>
                <c:pt idx="6">
                  <c:v>0.12</c:v>
                </c:pt>
                <c:pt idx="7">
                  <c:v>7.6999999999999999E-2</c:v>
                </c:pt>
                <c:pt idx="8">
                  <c:v>0.29199999999999998</c:v>
                </c:pt>
                <c:pt idx="9">
                  <c:v>0.21100000000000002</c:v>
                </c:pt>
                <c:pt idx="10">
                  <c:v>0.16200000000000001</c:v>
                </c:pt>
                <c:pt idx="11">
                  <c:v>0.36599999999999999</c:v>
                </c:pt>
                <c:pt idx="12">
                  <c:v>6.6000000000000003E-2</c:v>
                </c:pt>
                <c:pt idx="13">
                  <c:v>0.28800000000000003</c:v>
                </c:pt>
                <c:pt idx="14">
                  <c:v>0.38900000000000001</c:v>
                </c:pt>
                <c:pt idx="15">
                  <c:v>0.105</c:v>
                </c:pt>
              </c:numCache>
            </c:numRef>
          </c:val>
          <c:extLst>
            <c:ext xmlns:c16="http://schemas.microsoft.com/office/drawing/2014/chart" uri="{C3380CC4-5D6E-409C-BE32-E72D297353CC}">
              <c16:uniqueId val="{00000000-78EB-45EE-9370-DB62030E1143}"/>
            </c:ext>
          </c:extLst>
        </c:ser>
        <c:dLbls>
          <c:dLblPos val="outEnd"/>
          <c:showLegendKey val="0"/>
          <c:showVal val="1"/>
          <c:showCatName val="0"/>
          <c:showSerName val="0"/>
          <c:showPercent val="0"/>
          <c:showBubbleSize val="0"/>
        </c:dLbls>
        <c:gapWidth val="115"/>
        <c:overlap val="-20"/>
        <c:axId val="28140815"/>
        <c:axId val="1977591375"/>
      </c:barChart>
      <c:catAx>
        <c:axId val="28140815"/>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977591375"/>
        <c:crosses val="autoZero"/>
        <c:auto val="1"/>
        <c:lblAlgn val="ctr"/>
        <c:lblOffset val="100"/>
        <c:noMultiLvlLbl val="0"/>
      </c:catAx>
      <c:valAx>
        <c:axId val="1977591375"/>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8140815"/>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600">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US"/>
              <a:t>Percentage of 3rd Graders Meeting or Exceeding ELA Standard by School, 2018 </a:t>
            </a:r>
          </a:p>
        </c:rich>
      </c:tx>
      <c:overlay val="0"/>
      <c:spPr>
        <a:noFill/>
        <a:ln>
          <a:noFill/>
        </a:ln>
        <a:effectLst/>
      </c:spPr>
      <c:txPr>
        <a:bodyPr rot="0" spcFirstLastPara="1" vertOverflow="ellipsis" vert="horz" wrap="square" anchor="ctr" anchorCtr="1"/>
        <a:lstStyle/>
        <a:p>
          <a:pPr>
            <a:defRPr sz="168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stacked"/>
        <c:varyColors val="0"/>
        <c:ser>
          <c:idx val="0"/>
          <c:order val="0"/>
          <c:tx>
            <c:strRef>
              <c:f>'[SC Ready data.xlsx]2018'!$G$17</c:f>
              <c:strCache>
                <c:ptCount val="1"/>
                <c:pt idx="0">
                  <c:v>Meeting</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'[SC Ready data.xlsx]2018'!$F$18:$F$35</c:f>
              <c:strCache>
                <c:ptCount val="18"/>
                <c:pt idx="0">
                  <c:v>A J Whittenburg Elem</c:v>
                </c:pt>
                <c:pt idx="1">
                  <c:v>Alexander Elem</c:v>
                </c:pt>
                <c:pt idx="2">
                  <c:v>Armstrong Elem</c:v>
                </c:pt>
                <c:pt idx="3">
                  <c:v>Augusta Circle Elem</c:v>
                </c:pt>
                <c:pt idx="4">
                  <c:v>Bells Crossing Elem</c:v>
                </c:pt>
                <c:pt idx="5">
                  <c:v>Berea Elem</c:v>
                </c:pt>
                <c:pt idx="6">
                  <c:v>Bethel Elem</c:v>
                </c:pt>
                <c:pt idx="7">
                  <c:v>Blythe Academy</c:v>
                </c:pt>
                <c:pt idx="8">
                  <c:v>Brook Glenn Elem</c:v>
                </c:pt>
                <c:pt idx="9">
                  <c:v>Brushy Creek Elem</c:v>
                </c:pt>
                <c:pt idx="10">
                  <c:v>Bryson Elem</c:v>
                </c:pt>
                <c:pt idx="11">
                  <c:v>Buena Vista Elem</c:v>
                </c:pt>
                <c:pt idx="12">
                  <c:v>Chandler Creek Elem</c:v>
                </c:pt>
                <c:pt idx="13">
                  <c:v>Cherrydale Elem</c:v>
                </c:pt>
                <c:pt idx="14">
                  <c:v>Crestview Elem</c:v>
                </c:pt>
                <c:pt idx="15">
                  <c:v>Duncan Chapel Elem</c:v>
                </c:pt>
                <c:pt idx="16">
                  <c:v>East North St Academy</c:v>
                </c:pt>
                <c:pt idx="17">
                  <c:v>Ellen Woodside Elem</c:v>
                </c:pt>
              </c:strCache>
            </c:strRef>
          </c:cat>
          <c:val>
            <c:numRef>
              <c:f>'[SC Ready data.xlsx]2018'!$G$18:$G$35</c:f>
              <c:numCache>
                <c:formatCode>0.0%</c:formatCode>
                <c:ptCount val="18"/>
                <c:pt idx="0">
                  <c:v>0.37</c:v>
                </c:pt>
                <c:pt idx="1">
                  <c:v>0.32899999999999996</c:v>
                </c:pt>
                <c:pt idx="2">
                  <c:v>0.24399999999999999</c:v>
                </c:pt>
                <c:pt idx="3">
                  <c:v>0.28000000000000003</c:v>
                </c:pt>
                <c:pt idx="4">
                  <c:v>0.37</c:v>
                </c:pt>
                <c:pt idx="5">
                  <c:v>0.375</c:v>
                </c:pt>
                <c:pt idx="6">
                  <c:v>0.316</c:v>
                </c:pt>
                <c:pt idx="7">
                  <c:v>0.35</c:v>
                </c:pt>
                <c:pt idx="8">
                  <c:v>0.32899999999999996</c:v>
                </c:pt>
                <c:pt idx="9">
                  <c:v>0.318</c:v>
                </c:pt>
                <c:pt idx="10">
                  <c:v>0.33500000000000002</c:v>
                </c:pt>
                <c:pt idx="11">
                  <c:v>0.28800000000000003</c:v>
                </c:pt>
                <c:pt idx="12">
                  <c:v>0.307</c:v>
                </c:pt>
                <c:pt idx="13">
                  <c:v>0.248</c:v>
                </c:pt>
                <c:pt idx="14">
                  <c:v>0.27100000000000002</c:v>
                </c:pt>
                <c:pt idx="15">
                  <c:v>0.27</c:v>
                </c:pt>
                <c:pt idx="16">
                  <c:v>0.30199999999999999</c:v>
                </c:pt>
                <c:pt idx="17">
                  <c:v>0.40200000000000002</c:v>
                </c:pt>
              </c:numCache>
            </c:numRef>
          </c:val>
          <c:extLst>
            <c:ext xmlns:c16="http://schemas.microsoft.com/office/drawing/2014/chart" uri="{C3380CC4-5D6E-409C-BE32-E72D297353CC}">
              <c16:uniqueId val="{00000000-2A29-4291-991C-4523E39F52EE}"/>
            </c:ext>
          </c:extLst>
        </c:ser>
        <c:ser>
          <c:idx val="1"/>
          <c:order val="1"/>
          <c:tx>
            <c:strRef>
              <c:f>'[SC Ready data.xlsx]2018'!$H$17</c:f>
              <c:strCache>
                <c:ptCount val="1"/>
                <c:pt idx="0">
                  <c:v>Exceeding</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'[SC Ready data.xlsx]2018'!$F$18:$F$35</c:f>
              <c:strCache>
                <c:ptCount val="18"/>
                <c:pt idx="0">
                  <c:v>A J Whittenburg Elem</c:v>
                </c:pt>
                <c:pt idx="1">
                  <c:v>Alexander Elem</c:v>
                </c:pt>
                <c:pt idx="2">
                  <c:v>Armstrong Elem</c:v>
                </c:pt>
                <c:pt idx="3">
                  <c:v>Augusta Circle Elem</c:v>
                </c:pt>
                <c:pt idx="4">
                  <c:v>Bells Crossing Elem</c:v>
                </c:pt>
                <c:pt idx="5">
                  <c:v>Berea Elem</c:v>
                </c:pt>
                <c:pt idx="6">
                  <c:v>Bethel Elem</c:v>
                </c:pt>
                <c:pt idx="7">
                  <c:v>Blythe Academy</c:v>
                </c:pt>
                <c:pt idx="8">
                  <c:v>Brook Glenn Elem</c:v>
                </c:pt>
                <c:pt idx="9">
                  <c:v>Brushy Creek Elem</c:v>
                </c:pt>
                <c:pt idx="10">
                  <c:v>Bryson Elem</c:v>
                </c:pt>
                <c:pt idx="11">
                  <c:v>Buena Vista Elem</c:v>
                </c:pt>
                <c:pt idx="12">
                  <c:v>Chandler Creek Elem</c:v>
                </c:pt>
                <c:pt idx="13">
                  <c:v>Cherrydale Elem</c:v>
                </c:pt>
                <c:pt idx="14">
                  <c:v>Crestview Elem</c:v>
                </c:pt>
                <c:pt idx="15">
                  <c:v>Duncan Chapel Elem</c:v>
                </c:pt>
                <c:pt idx="16">
                  <c:v>East North St Academy</c:v>
                </c:pt>
                <c:pt idx="17">
                  <c:v>Ellen Woodside Elem</c:v>
                </c:pt>
              </c:strCache>
            </c:strRef>
          </c:cat>
          <c:val>
            <c:numRef>
              <c:f>'[SC Ready data.xlsx]2018'!$H$18:$H$35</c:f>
              <c:numCache>
                <c:formatCode>0.0%</c:formatCode>
                <c:ptCount val="18"/>
                <c:pt idx="0">
                  <c:v>0.19800000000000001</c:v>
                </c:pt>
                <c:pt idx="1">
                  <c:v>7.0999999999999994E-2</c:v>
                </c:pt>
                <c:pt idx="2">
                  <c:v>6.0999999999999999E-2</c:v>
                </c:pt>
                <c:pt idx="3">
                  <c:v>0.53</c:v>
                </c:pt>
                <c:pt idx="4">
                  <c:v>0.34299999999999997</c:v>
                </c:pt>
                <c:pt idx="5">
                  <c:v>0.18100000000000002</c:v>
                </c:pt>
                <c:pt idx="6">
                  <c:v>0.21899999999999997</c:v>
                </c:pt>
                <c:pt idx="7">
                  <c:v>0.24299999999999999</c:v>
                </c:pt>
                <c:pt idx="8">
                  <c:v>0.17800000000000002</c:v>
                </c:pt>
                <c:pt idx="9">
                  <c:v>0.38900000000000001</c:v>
                </c:pt>
                <c:pt idx="10">
                  <c:v>0.14400000000000002</c:v>
                </c:pt>
                <c:pt idx="11">
                  <c:v>0.442</c:v>
                </c:pt>
                <c:pt idx="12">
                  <c:v>0.19600000000000001</c:v>
                </c:pt>
                <c:pt idx="13">
                  <c:v>6.2E-2</c:v>
                </c:pt>
                <c:pt idx="14">
                  <c:v>9.3000000000000013E-2</c:v>
                </c:pt>
                <c:pt idx="15">
                  <c:v>0.113</c:v>
                </c:pt>
                <c:pt idx="16">
                  <c:v>0.12300000000000001</c:v>
                </c:pt>
                <c:pt idx="17">
                  <c:v>0.20600000000000002</c:v>
                </c:pt>
              </c:numCache>
            </c:numRef>
          </c:val>
          <c:extLst>
            <c:ext xmlns:c16="http://schemas.microsoft.com/office/drawing/2014/chart" uri="{C3380CC4-5D6E-409C-BE32-E72D297353CC}">
              <c16:uniqueId val="{00000001-2A29-4291-991C-4523E39F52EE}"/>
            </c:ext>
          </c:extLst>
        </c:ser>
        <c:dLbls>
          <c:dLblPos val="ctr"/>
          <c:showLegendKey val="0"/>
          <c:showVal val="1"/>
          <c:showCatName val="0"/>
          <c:showSerName val="0"/>
          <c:showPercent val="0"/>
          <c:showBubbleSize val="0"/>
        </c:dLbls>
        <c:gapWidth val="55"/>
        <c:overlap val="100"/>
        <c:axId val="2127193823"/>
        <c:axId val="1747672879"/>
      </c:barChart>
      <c:catAx>
        <c:axId val="2127193823"/>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747672879"/>
        <c:crosses val="autoZero"/>
        <c:auto val="1"/>
        <c:lblAlgn val="ctr"/>
        <c:lblOffset val="100"/>
        <c:noMultiLvlLbl val="0"/>
      </c:catAx>
      <c:valAx>
        <c:axId val="1747672879"/>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12719382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solidFill>
            <a:schemeClr val="bg1"/>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'[SC Ready data.xlsx]2018'!$A$93:$A$97</cx:f>
        <cx:lvl ptCount="5">
          <cx:pt idx="0">Greenville</cx:pt>
          <cx:pt idx="1">Charleston</cx:pt>
          <cx:pt idx="2">Richland 01</cx:pt>
          <cx:pt idx="3">Richland 02</cx:pt>
          <cx:pt idx="4">State</cx:pt>
        </cx:lvl>
      </cx:strDim>
      <cx:numDim type="val">
        <cx:f>'[SC Ready data.xlsx]2018'!$B$93:$B$97</cx:f>
        <cx:lvl ptCount="5" formatCode="0.0%">
          <cx:pt idx="0">0.17699999999999999</cx:pt>
          <cx:pt idx="1">0.24199999999999999</cx:pt>
          <cx:pt idx="2">0.311</cx:pt>
          <cx:pt idx="3">0.215</cx:pt>
          <cx:pt idx="4">0.23199999999999998</cx:pt>
        </cx:lvl>
      </cx:numDim>
    </cx:data>
  </cx:chartData>
  <cx:chart>
    <cx:title pos="t" align="ctr" overlay="0">
      <cx:tx>
        <cx:txData>
          <cx:v>Percentage of 3rd Graders Not Meeting ELA Standard by District, Peer Counties &amp; SC 2018</cx:v>
        </cx:txData>
      </cx:tx>
      <cx:txPr>
        <a:bodyPr spcFirstLastPara="1" vertOverflow="ellipsis" horzOverflow="overflow" wrap="square" lIns="0" tIns="0" rIns="0" bIns="0" anchor="ctr" anchorCtr="1"/>
        <a:lstStyle/>
        <a:p>
          <a:pPr algn="ctr" rtl="0">
            <a:defRPr sz="1600" b="1">
              <a:solidFill>
                <a:schemeClr val="tx1"/>
              </a:solidFill>
            </a:defRPr>
          </a:pPr>
          <a:r>
            <a:rPr lang="en-US" sz="1600" b="1" i="0" u="none" strike="noStrike" baseline="0" dirty="0">
              <a:solidFill>
                <a:schemeClr val="tx1"/>
              </a:solidFill>
              <a:latin typeface="Calibri" panose="020F0502020204030204"/>
            </a:rPr>
            <a:t>Percentage of 3rd Graders Not Meeting ELA Standard by District, Peer Counties &amp; SC 2018</a:t>
          </a:r>
        </a:p>
      </cx:txPr>
    </cx:title>
    <cx:plotArea>
      <cx:plotAreaRegion>
        <cx:series layoutId="funnel" uniqueId="{F5038808-9E2B-4D33-B649-159E64E4FC23}">
          <cx:tx>
            <cx:txData>
              <cx:f>'[SC Ready data.xlsx]2018'!$B$92</cx:f>
              <cx:v>Not Meeting</cx:v>
            </cx:txData>
          </cx:tx>
          <cx:dataLabels>
            <cx:txPr>
              <a:bodyPr vertOverflow="overflow" horzOverflow="overflow" wrap="square" lIns="0" tIns="0" rIns="0" bIns="0"/>
              <a:lstStyle/>
              <a:p>
                <a:pPr algn="ctr" rtl="0">
                  <a:defRPr sz="1600" b="0">
                    <a:solidFill>
                      <a:srgbClr val="FFFFFF"/>
                    </a:solidFill>
                    <a:latin typeface="Calibri" panose="020F0502020204030204" pitchFamily="34" charset="0"/>
                    <a:ea typeface="Calibri" panose="020F0502020204030204" pitchFamily="34" charset="0"/>
                    <a:cs typeface="Calibri" panose="020F0502020204030204" pitchFamily="34" charset="0"/>
                  </a:defRPr>
                </a:pPr>
                <a:endParaRPr lang="en-US" sz="1600"/>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600" b="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sz="1600">
              <a:solidFill>
                <a:schemeClr val="tx1"/>
              </a:solidFill>
            </a:endParaRPr>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Education!$L$8:$L$14</cx:f>
        <cx:lvl ptCount="7">
          <cx:pt idx="0">Less than 9th Grade</cx:pt>
          <cx:pt idx="1">9th-12th Grade, no diploma</cx:pt>
          <cx:pt idx="2">High School Graduate/GED</cx:pt>
          <cx:pt idx="3">Some College, no degree</cx:pt>
          <cx:pt idx="4">Associate's Degree</cx:pt>
          <cx:pt idx="5">Bachelor's Degree</cx:pt>
          <cx:pt idx="6">Graduate Degree</cx:pt>
        </cx:lvl>
      </cx:strDim>
      <cx:numDim type="size">
        <cx:f>Education!$M$8:$M$14</cx:f>
        <cx:lvl ptCount="7" formatCode="0.0%">
          <cx:pt idx="0">0.045999999999999999</cx:pt>
          <cx:pt idx="1">0.083000000000000004</cx:pt>
          <cx:pt idx="2">0.23999999999999999</cx:pt>
          <cx:pt idx="3">0.19600000000000001</cx:pt>
          <cx:pt idx="4">0.088999999999999996</cx:pt>
          <cx:pt idx="5">0.22</cx:pt>
          <cx:pt idx="6">0.127</cx:pt>
        </cx:lvl>
      </cx:numDim>
    </cx:data>
  </cx:chartData>
  <cx:chart>
    <cx:title pos="t" align="ctr" overlay="0">
      <cx:tx>
        <cx:rich>
          <a:bodyPr rot="0" spcFirstLastPara="1" vertOverflow="ellipsis" vert="horz" wrap="square" lIns="38100" tIns="19050" rIns="38100" bIns="19050" anchor="ctr" anchorCtr="1" compatLnSpc="0"/>
          <a:lstStyle/>
          <a:p>
            <a:pPr algn="ctr" rtl="0">
              <a:defRPr sz="1400" b="1" i="0" u="none" strike="noStrike" kern="1200" spc="0" baseline="0">
                <a:solidFill>
                  <a:schemeClr val="tx1"/>
                </a:solidFill>
                <a:latin typeface="+mn-lt"/>
                <a:ea typeface="+mn-ea"/>
                <a:cs typeface="+mn-cs"/>
              </a:defRPr>
            </a:pPr>
            <a:r>
              <a:rPr kumimoji="0" lang="en-US" sz="1400" b="1" i="0" u="none" strike="noStrike" kern="1200" cap="none" spc="0" normalizeH="0" baseline="0" noProof="0" dirty="0">
                <a:ln>
                  <a:noFill/>
                </a:ln>
                <a:solidFill>
                  <a:schemeClr val="tx1"/>
                </a:solidFill>
                <a:effectLst/>
                <a:uLnTx/>
                <a:uFillTx/>
                <a:latin typeface="Calibri" panose="020F0502020204030204"/>
              </a:rPr>
              <a:t>Educational Attainment of Males, Greenville County</a:t>
            </a:r>
          </a:p>
          <a:p>
            <a:pPr algn="ctr" rtl="0">
              <a:defRPr sz="1400" b="1" i="0" u="none" strike="noStrike" kern="1200" spc="0" baseline="0">
                <a:solidFill>
                  <a:schemeClr val="tx1"/>
                </a:solidFill>
                <a:latin typeface="+mn-lt"/>
                <a:ea typeface="+mn-ea"/>
                <a:cs typeface="+mn-cs"/>
              </a:defRPr>
            </a:pPr>
            <a:r>
              <a:rPr kumimoji="0" lang="en-US" sz="1400" b="1" i="0" u="none" strike="noStrike" kern="1200" cap="none" spc="0" normalizeH="0" baseline="0" noProof="0" dirty="0">
                <a:ln>
                  <a:noFill/>
                </a:ln>
                <a:solidFill>
                  <a:schemeClr val="tx1"/>
                </a:solidFill>
                <a:effectLst/>
                <a:uLnTx/>
                <a:uFillTx/>
                <a:latin typeface="Calibri" panose="020F0502020204030204"/>
              </a:rPr>
              <a:t>2017</a:t>
            </a:r>
          </a:p>
        </cx:rich>
      </cx:tx>
    </cx:title>
    <cx:plotArea>
      <cx:plotAreaRegion>
        <cx:series layoutId="treemap" uniqueId="{0CC39B20-A08A-4462-8032-3A108644A598}">
          <cx:tx>
            <cx:txData>
              <cx:f>Education!$M$7</cx:f>
              <cx:v>Male</cx:v>
            </cx:txData>
          </cx:tx>
          <cx:dataLabels pos="ctr">
            <cx:txPr>
              <a:bodyPr spcFirstLastPara="1" vertOverflow="ellipsis" horzOverflow="overflow" wrap="square" lIns="0" tIns="0" rIns="0" bIns="0" anchor="ctr" anchorCtr="1"/>
              <a:lstStyle/>
              <a:p>
                <a:pPr algn="ctr" rtl="0">
                  <a:defRPr sz="1200">
                    <a:solidFill>
                      <a:schemeClr val="tx1"/>
                    </a:solidFill>
                  </a:defRPr>
                </a:pPr>
                <a:endParaRPr lang="en-US" sz="1200" b="1" i="0" u="none" strike="noStrike" baseline="0">
                  <a:solidFill>
                    <a:schemeClr val="tx1"/>
                  </a:solidFill>
                  <a:latin typeface="Calibri" panose="020F0502020204030204"/>
                </a:endParaRPr>
              </a:p>
            </cx:txPr>
            <cx:visibility seriesName="0" categoryName="1" value="1"/>
            <cx:separator>, </cx:separator>
            <cx:dataLabel idx="3">
              <cx:txPr>
                <a:bodyPr spcFirstLastPara="1" vertOverflow="ellipsis" horzOverflow="overflow" wrap="square" lIns="0" tIns="0" rIns="0" bIns="0" anchor="ctr" anchorCtr="1"/>
                <a:lstStyle/>
                <a:p>
                  <a:pPr algn="ctr" rtl="0">
                    <a:defRPr/>
                  </a:pPr>
                  <a:r>
                    <a:rPr lang="en-US" sz="1200" b="1" i="0" u="none" strike="noStrike" baseline="0">
                      <a:solidFill>
                        <a:schemeClr val="tx1"/>
                      </a:solidFill>
                      <a:latin typeface="Calibri" panose="020F0502020204030204"/>
                    </a:rPr>
                    <a:t>Some College, no degree, 19.6%</a:t>
                  </a:r>
                </a:p>
              </cx:txPr>
              <cx:visibility seriesName="0" categoryName="1" value="1"/>
              <cx:separator>, </cx:separator>
            </cx:dataLabel>
            <cx:dataLabel idx="6">
              <cx:txPr>
                <a:bodyPr spcFirstLastPara="1" vertOverflow="ellipsis" horzOverflow="overflow" wrap="square" lIns="0" tIns="0" rIns="0" bIns="0" anchor="ctr" anchorCtr="1"/>
                <a:lstStyle/>
                <a:p>
                  <a:pPr algn="ctr" rtl="0">
                    <a:defRPr>
                      <a:solidFill>
                        <a:schemeClr val="tx1"/>
                      </a:solidFill>
                    </a:defRPr>
                  </a:pPr>
                  <a:r>
                    <a:rPr lang="en-US" sz="1200" b="1" i="0" u="none" strike="noStrike" baseline="0">
                      <a:solidFill>
                        <a:schemeClr val="tx1"/>
                      </a:solidFill>
                      <a:latin typeface="Calibri" panose="020F0502020204030204"/>
                    </a:rPr>
                    <a:t>Graduate Degree, 12.7%</a:t>
                  </a:r>
                </a:p>
              </cx:txPr>
              <cx:visibility seriesName="0" categoryName="1" value="1"/>
              <cx:separator>, </cx:separator>
            </cx:dataLabel>
          </cx:dataLabels>
          <cx:dataId val="0"/>
          <cx:layoutPr>
            <cx:parentLabelLayout val="overlapping"/>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Education!$L$16:$L$22</cx:f>
        <cx:lvl ptCount="7">
          <cx:pt idx="0">Less than 9th Grade</cx:pt>
          <cx:pt idx="1">9th-12th Grade, no diploma</cx:pt>
          <cx:pt idx="2">High School Graduate/GED</cx:pt>
          <cx:pt idx="3">Some College, no degree</cx:pt>
          <cx:pt idx="4">Associate's Degree</cx:pt>
          <cx:pt idx="5">Bachelor's Degree</cx:pt>
          <cx:pt idx="6">Graduate Degree</cx:pt>
        </cx:lvl>
      </cx:strDim>
      <cx:numDim type="size">
        <cx:f>Education!$M$16:$M$22</cx:f>
        <cx:lvl ptCount="7" formatCode="0.0%">
          <cx:pt idx="0">0.033000000000000002</cx:pt>
          <cx:pt idx="1">0.075999999999999998</cx:pt>
          <cx:pt idx="2">0.23699999999999999</cx:pt>
          <cx:pt idx="3">0.20499999999999999</cx:pt>
          <cx:pt idx="4">0.107</cx:pt>
          <cx:pt idx="5">0.19900000000000001</cx:pt>
          <cx:pt idx="6">0.14299999999999999</cx:pt>
        </cx:lvl>
      </cx:numDim>
    </cx:data>
  </cx:chartData>
  <cx:chart>
    <cx:title pos="t" align="ctr" overlay="0">
      <cx:tx>
        <cx:rich>
          <a:bodyPr rot="0" spcFirstLastPara="1" vertOverflow="ellipsis" vert="horz" wrap="square" lIns="38100" tIns="19050" rIns="38100" bIns="19050" anchor="ctr" anchorCtr="1" compatLnSpc="0"/>
          <a:lstStyle/>
          <a:p>
            <a:pPr algn="ctr" rtl="0">
              <a:defRPr sz="1400" b="1" i="0" u="none" strike="noStrike" kern="1200" spc="0" baseline="0">
                <a:solidFill>
                  <a:schemeClr val="tx1"/>
                </a:solidFill>
                <a:latin typeface="+mn-lt"/>
                <a:ea typeface="+mn-ea"/>
                <a:cs typeface="+mn-cs"/>
              </a:defRPr>
            </a:pPr>
            <a:r>
              <a:rPr kumimoji="0" lang="en-US" sz="1400" b="1" i="0" u="none" strike="noStrike" kern="1200" cap="none" spc="0" normalizeH="0" baseline="0" noProof="0" dirty="0">
                <a:ln>
                  <a:noFill/>
                </a:ln>
                <a:solidFill>
                  <a:schemeClr val="tx1"/>
                </a:solidFill>
                <a:effectLst/>
                <a:uLnTx/>
                <a:uFillTx/>
                <a:latin typeface="Calibri" panose="020F0502020204030204"/>
              </a:rPr>
              <a:t>Educational Attainment of Females, Greenville County</a:t>
            </a:r>
          </a:p>
          <a:p>
            <a:pPr algn="ctr" rtl="0">
              <a:defRPr sz="1400" b="1" i="0" u="none" strike="noStrike" kern="1200" spc="0" baseline="0">
                <a:solidFill>
                  <a:schemeClr val="tx1"/>
                </a:solidFill>
                <a:latin typeface="+mn-lt"/>
                <a:ea typeface="+mn-ea"/>
                <a:cs typeface="+mn-cs"/>
              </a:defRPr>
            </a:pPr>
            <a:r>
              <a:rPr kumimoji="0" lang="en-US" sz="1400" b="1" i="0" u="none" strike="noStrike" kern="1200" cap="none" spc="0" normalizeH="0" baseline="0" noProof="0" dirty="0">
                <a:ln>
                  <a:noFill/>
                </a:ln>
                <a:solidFill>
                  <a:schemeClr val="tx1"/>
                </a:solidFill>
                <a:effectLst/>
                <a:uLnTx/>
                <a:uFillTx/>
                <a:latin typeface="Calibri" panose="020F0502020204030204"/>
              </a:rPr>
              <a:t>2017</a:t>
            </a:r>
          </a:p>
        </cx:rich>
      </cx:tx>
    </cx:title>
    <cx:plotArea>
      <cx:plotAreaRegion>
        <cx:series layoutId="treemap" uniqueId="{7AEA2B76-1915-4A9E-87FB-846E3AACDC82}">
          <cx:tx>
            <cx:txData>
              <cx:f>Education!$M$15</cx:f>
              <cx:v>Female</cx:v>
            </cx:txData>
          </cx:tx>
          <cx:dataLabels pos="inEnd">
            <cx:txPr>
              <a:bodyPr spcFirstLastPara="1" vertOverflow="ellipsis" horzOverflow="overflow" wrap="square" lIns="0" tIns="0" rIns="0" bIns="0" anchor="ctr" anchorCtr="1"/>
              <a:lstStyle/>
              <a:p>
                <a:pPr algn="ctr" rtl="0">
                  <a:defRPr sz="1200" b="1">
                    <a:solidFill>
                      <a:schemeClr val="tx1"/>
                    </a:solidFill>
                  </a:defRPr>
                </a:pPr>
                <a:endParaRPr lang="en-US" sz="1200" b="1" i="0" u="none" strike="noStrike" kern="1200" baseline="0">
                  <a:solidFill>
                    <a:schemeClr val="tx1"/>
                  </a:solidFill>
                  <a:latin typeface="Calibri" panose="020F0502020204030204"/>
                </a:endParaRPr>
              </a:p>
            </cx:txPr>
            <cx:visibility seriesName="0" categoryName="1" value="1"/>
            <cx:separator>, </cx:separator>
            <cx:dataLabel idx="0">
              <cx:txPr>
                <a:bodyPr spcFirstLastPara="1" vertOverflow="ellipsis" horzOverflow="overflow" wrap="square" lIns="0" tIns="0" rIns="0" bIns="0" anchor="ctr" anchorCtr="1"/>
                <a:lstStyle/>
                <a:p>
                  <a:pPr algn="ctr" rtl="0">
                    <a:defRPr sz="1050">
                      <a:solidFill>
                        <a:schemeClr val="tx1"/>
                      </a:solidFill>
                    </a:defRPr>
                  </a:pPr>
                  <a:r>
                    <a:rPr lang="en-US" sz="1050" b="1" i="0" u="none" strike="noStrike" kern="1200" baseline="0">
                      <a:solidFill>
                        <a:schemeClr val="tx1"/>
                      </a:solidFill>
                      <a:latin typeface="Calibri" panose="020F0502020204030204"/>
                    </a:rPr>
                    <a:t>Less than 9th Grade, 3.3%</a:t>
                  </a:r>
                </a:p>
              </cx:txPr>
              <cx:visibility seriesName="0" categoryName="1" value="1"/>
              <cx:separator>, </cx:separator>
            </cx:dataLabel>
            <cx:dataLabel idx="3">
              <cx:txPr>
                <a:bodyPr spcFirstLastPara="1" vertOverflow="ellipsis" horzOverflow="overflow" wrap="square" lIns="0" tIns="0" rIns="0" bIns="0" anchor="ctr" anchorCtr="1"/>
                <a:lstStyle/>
                <a:p>
                  <a:pPr algn="ctr" rtl="0">
                    <a:defRPr/>
                  </a:pPr>
                  <a:r>
                    <a:rPr lang="en-US" sz="1200" b="1" i="0" u="none" strike="noStrike" kern="1200" baseline="0">
                      <a:solidFill>
                        <a:schemeClr val="tx1"/>
                      </a:solidFill>
                      <a:latin typeface="Calibri" panose="020F0502020204030204"/>
                    </a:rPr>
                    <a:t>Some College, no degree, 20.5%</a:t>
                  </a:r>
                </a:p>
              </cx:txPr>
              <cx:visibility seriesName="0" categoryName="1" value="1"/>
              <cx:separator>, </cx:separator>
            </cx:dataLabel>
            <cx:dataLabel idx="6">
              <cx:txPr>
                <a:bodyPr spcFirstLastPara="1" vertOverflow="ellipsis" horzOverflow="overflow" wrap="square" lIns="0" tIns="0" rIns="0" bIns="0" anchor="ctr" anchorCtr="1"/>
                <a:lstStyle/>
                <a:p>
                  <a:pPr algn="ctr" rtl="0">
                    <a:defRPr sz="1050">
                      <a:solidFill>
                        <a:schemeClr val="tx1"/>
                      </a:solidFill>
                    </a:defRPr>
                  </a:pPr>
                  <a:r>
                    <a:rPr lang="en-US" sz="1050" b="1" i="0" u="none" strike="noStrike" kern="1200" baseline="0">
                      <a:solidFill>
                        <a:schemeClr val="tx1"/>
                      </a:solidFill>
                      <a:latin typeface="Calibri" panose="020F0502020204030204"/>
                    </a:rPr>
                    <a:t>Graduate Degree, 14.3%</a:t>
                  </a:r>
                </a:p>
              </cx:txPr>
              <cx:visibility seriesName="0" categoryName="1" value="1"/>
              <cx:separator>, </cx:separator>
            </cx:dataLabel>
          </cx:dataLabels>
          <cx:dataId val="0"/>
          <cx:layoutPr>
            <cx:parentLabelLayout val="banner"/>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7">
  <a:schemeClr val="accent4"/>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416">
  <cs:axisTitle>
    <cs:lnRef idx="0"/>
    <cs:fillRef idx="0"/>
    <cs:effectRef idx="0"/>
    <cs:fontRef idx="minor">
      <a:schemeClr val="tx1">
        <a:lumMod val="65000"/>
        <a:lumOff val="35000"/>
      </a:schemeClr>
    </cs:fontRef>
    <cs:spPr>
      <a:solidFill>
        <a:schemeClr val="bg1">
          <a:lumMod val="65000"/>
        </a:schemeClr>
      </a:solidFill>
      <a:ln>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1000" b="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600" b="1" cap="all"/>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3.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4.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5.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6.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0.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4.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55.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6.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560899E3-3485-40CD-9F63-5F65D4D781D0}" type="datetimeFigureOut">
              <a:rPr lang="en-US" smtClean="0"/>
              <a:t>1/2/2019</a:t>
            </a:fld>
            <a:endParaRPr lang="en-US"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37B228F8-9472-429A-AD44-E0D0A0C85B4B}" type="slidenum">
              <a:rPr lang="en-US" smtClean="0"/>
              <a:t>‹#›</a:t>
            </a:fld>
            <a:endParaRPr lang="en-US" dirty="0"/>
          </a:p>
        </p:txBody>
      </p:sp>
    </p:spTree>
    <p:extLst>
      <p:ext uri="{BB962C8B-B14F-4D97-AF65-F5344CB8AC3E}">
        <p14:creationId xmlns:p14="http://schemas.microsoft.com/office/powerpoint/2010/main" val="218115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3</a:t>
            </a:fld>
            <a:endParaRPr lang="en-US" dirty="0"/>
          </a:p>
        </p:txBody>
      </p:sp>
    </p:spTree>
    <p:extLst>
      <p:ext uri="{BB962C8B-B14F-4D97-AF65-F5344CB8AC3E}">
        <p14:creationId xmlns:p14="http://schemas.microsoft.com/office/powerpoint/2010/main" val="383710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r>
              <a:rPr lang="en-US" dirty="0"/>
              <a:t>Source: South Carolina Department of Education, 2018</a:t>
            </a:r>
          </a:p>
          <a:p>
            <a:pPr marL="0" marR="0" lvl="0" indent="0" algn="l" defTabSz="924458" rtl="0" eaLnBrk="1" fontAlgn="auto" latinLnBrk="0" hangingPunct="1">
              <a:lnSpc>
                <a:spcPct val="100000"/>
              </a:lnSpc>
              <a:spcBef>
                <a:spcPts val="0"/>
              </a:spcBef>
              <a:spcAft>
                <a:spcPts val="0"/>
              </a:spcAft>
              <a:buClrTx/>
              <a:buSzTx/>
              <a:buFontTx/>
              <a:buNone/>
              <a:tabLst/>
              <a:defRPr/>
            </a:pPr>
            <a:endParaRPr lang="en-US" dirty="0"/>
          </a:p>
          <a:p>
            <a:pPr defTabSz="924458">
              <a:defRPr/>
            </a:pPr>
            <a:r>
              <a:rPr lang="en-US" dirty="0"/>
              <a:t> </a:t>
            </a:r>
          </a:p>
        </p:txBody>
      </p:sp>
      <p:sp>
        <p:nvSpPr>
          <p:cNvPr id="4" name="Slide Number Placeholder 3"/>
          <p:cNvSpPr>
            <a:spLocks noGrp="1"/>
          </p:cNvSpPr>
          <p:nvPr>
            <p:ph type="sldNum" sz="quarter" idx="5"/>
          </p:nvPr>
        </p:nvSpPr>
        <p:spPr/>
        <p:txBody>
          <a:bodyPr/>
          <a:lstStyle/>
          <a:p>
            <a:fld id="{37B228F8-9472-429A-AD44-E0D0A0C85B4B}" type="slidenum">
              <a:rPr lang="en-US" smtClean="0"/>
              <a:t>14</a:t>
            </a:fld>
            <a:endParaRPr lang="en-US" dirty="0"/>
          </a:p>
        </p:txBody>
      </p:sp>
    </p:spTree>
    <p:extLst>
      <p:ext uri="{BB962C8B-B14F-4D97-AF65-F5344CB8AC3E}">
        <p14:creationId xmlns:p14="http://schemas.microsoft.com/office/powerpoint/2010/main" val="767460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r>
              <a:rPr lang="en-US" dirty="0"/>
              <a:t>Source: South Carolina Department of Education, 2018</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15</a:t>
            </a:fld>
            <a:endParaRPr lang="en-US" dirty="0"/>
          </a:p>
        </p:txBody>
      </p:sp>
    </p:spTree>
    <p:extLst>
      <p:ext uri="{BB962C8B-B14F-4D97-AF65-F5344CB8AC3E}">
        <p14:creationId xmlns:p14="http://schemas.microsoft.com/office/powerpoint/2010/main" val="279295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r>
              <a:rPr lang="en-US" dirty="0"/>
              <a:t>Source: South Carolina Department of Education, 2018</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16</a:t>
            </a:fld>
            <a:endParaRPr lang="en-US" dirty="0"/>
          </a:p>
        </p:txBody>
      </p:sp>
    </p:spTree>
    <p:extLst>
      <p:ext uri="{BB962C8B-B14F-4D97-AF65-F5344CB8AC3E}">
        <p14:creationId xmlns:p14="http://schemas.microsoft.com/office/powerpoint/2010/main" val="432781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r>
              <a:rPr lang="en-US" dirty="0"/>
              <a:t>Source: South Carolina Department of Education, 2018</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18</a:t>
            </a:fld>
            <a:endParaRPr lang="en-US" dirty="0"/>
          </a:p>
        </p:txBody>
      </p:sp>
    </p:spTree>
    <p:extLst>
      <p:ext uri="{BB962C8B-B14F-4D97-AF65-F5344CB8AC3E}">
        <p14:creationId xmlns:p14="http://schemas.microsoft.com/office/powerpoint/2010/main" val="1875464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r>
              <a:rPr lang="en-US" dirty="0"/>
              <a:t>Source: South Carolina Department of Education, 2018</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19</a:t>
            </a:fld>
            <a:endParaRPr lang="en-US" dirty="0"/>
          </a:p>
        </p:txBody>
      </p:sp>
    </p:spTree>
    <p:extLst>
      <p:ext uri="{BB962C8B-B14F-4D97-AF65-F5344CB8AC3E}">
        <p14:creationId xmlns:p14="http://schemas.microsoft.com/office/powerpoint/2010/main" val="2873800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458" rtl="0" eaLnBrk="1" fontAlgn="auto" latinLnBrk="0" hangingPunct="1">
              <a:lnSpc>
                <a:spcPct val="100000"/>
              </a:lnSpc>
              <a:spcBef>
                <a:spcPts val="0"/>
              </a:spcBef>
              <a:spcAft>
                <a:spcPts val="0"/>
              </a:spcAft>
              <a:buClrTx/>
              <a:buSzTx/>
              <a:buFontTx/>
              <a:buNone/>
              <a:tabLst/>
              <a:defRPr/>
            </a:pPr>
            <a:r>
              <a:rPr lang="en-US" dirty="0"/>
              <a:t>Source: South Carolina Department of Education, 2018</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20</a:t>
            </a:fld>
            <a:endParaRPr lang="en-US" dirty="0"/>
          </a:p>
        </p:txBody>
      </p:sp>
    </p:spTree>
    <p:extLst>
      <p:ext uri="{BB962C8B-B14F-4D97-AF65-F5344CB8AC3E}">
        <p14:creationId xmlns:p14="http://schemas.microsoft.com/office/powerpoint/2010/main" val="335683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Math proficiency and taking higher-level mathematics courses in high school are correlated to high school graduation and are considered gatekeeping courses for student’s enrollment &amp; completion of college. Higher-level math courses emphasize higher order thinking and complex problem-solving skills, both of which are important beyond the academic realm. Individuals who transition into the workforce with limited mathematic skills are likely to find functioning in society challenging, as basic arithmetic skills are required for everyday functions. </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22</a:t>
            </a:fld>
            <a:endParaRPr lang="en-US" dirty="0"/>
          </a:p>
        </p:txBody>
      </p:sp>
    </p:spTree>
    <p:extLst>
      <p:ext uri="{BB962C8B-B14F-4D97-AF65-F5344CB8AC3E}">
        <p14:creationId xmlns:p14="http://schemas.microsoft.com/office/powerpoint/2010/main" val="4012171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Female students and those who are white preformed better in 8</a:t>
            </a:r>
            <a:r>
              <a:rPr lang="en-US" baseline="30000" dirty="0"/>
              <a:t>th</a:t>
            </a:r>
            <a:r>
              <a:rPr lang="en-US" dirty="0"/>
              <a:t> grade math than their counterparts in 2018, and have consistently performed better over the past few years. </a:t>
            </a:r>
          </a:p>
          <a:p>
            <a:pPr defTabSz="924458">
              <a:defRPr/>
            </a:pPr>
            <a:endParaRPr lang="en-US" dirty="0"/>
          </a:p>
          <a:p>
            <a:pPr defTabSz="924458">
              <a:defRPr/>
            </a:pPr>
            <a:r>
              <a:rPr lang="en-US" dirty="0"/>
              <a:t>Source: South Carolina Department of Education, 2016-2018</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23</a:t>
            </a:fld>
            <a:endParaRPr lang="en-US" dirty="0"/>
          </a:p>
        </p:txBody>
      </p:sp>
    </p:spTree>
    <p:extLst>
      <p:ext uri="{BB962C8B-B14F-4D97-AF65-F5344CB8AC3E}">
        <p14:creationId xmlns:p14="http://schemas.microsoft.com/office/powerpoint/2010/main" val="4014041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South Carolina Department of Education, 2018</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24</a:t>
            </a:fld>
            <a:endParaRPr lang="en-US" dirty="0"/>
          </a:p>
        </p:txBody>
      </p:sp>
    </p:spTree>
    <p:extLst>
      <p:ext uri="{BB962C8B-B14F-4D97-AF65-F5344CB8AC3E}">
        <p14:creationId xmlns:p14="http://schemas.microsoft.com/office/powerpoint/2010/main" val="3718595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Source: South Carolina Department of Education, 2018</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25</a:t>
            </a:fld>
            <a:endParaRPr lang="en-US" dirty="0"/>
          </a:p>
        </p:txBody>
      </p:sp>
    </p:spTree>
    <p:extLst>
      <p:ext uri="{BB962C8B-B14F-4D97-AF65-F5344CB8AC3E}">
        <p14:creationId xmlns:p14="http://schemas.microsoft.com/office/powerpoint/2010/main" val="60597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trends observed nationally, the percentage of the population 65+ is the fastest growing portion of the population.</a:t>
            </a:r>
          </a:p>
          <a:p>
            <a:endParaRPr lang="en-US" dirty="0"/>
          </a:p>
          <a:p>
            <a:r>
              <a:rPr lang="en-US" dirty="0"/>
              <a:t>Greenville County population has increased by 32,571 individuals from 2013 to 2017</a:t>
            </a:r>
          </a:p>
          <a:p>
            <a:endParaRPr lang="en-US" dirty="0"/>
          </a:p>
          <a:p>
            <a:r>
              <a:rPr lang="en-US" dirty="0"/>
              <a:t>Source: United States Census Bureau, 2013-2017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4</a:t>
            </a:fld>
            <a:endParaRPr lang="en-US" dirty="0"/>
          </a:p>
        </p:txBody>
      </p:sp>
    </p:spTree>
    <p:extLst>
      <p:ext uri="{BB962C8B-B14F-4D97-AF65-F5344CB8AC3E}">
        <p14:creationId xmlns:p14="http://schemas.microsoft.com/office/powerpoint/2010/main" val="3705818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National Center for Education Statistics reported that during the 2015-2016 school year, the national adjusted cohort graduation rate (ACGR) for public high school students was 84%. Iowa had the highest graduation rate at 91% and the District of Columbia had the lowest at 69%. South Carolina tied for 29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out of 50 (49 States plus the District of Columbia) with an ACGR of 83%*. The adjusted cohort graduate rate is the number of students who graduate in 4 years with a regular high school diploma, accounting for students who enter and leave the cohort between 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12</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divided by the number of students who form the adjusted cohort for the graduating class.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*Alabama’s ACGR did not meet the reporting standards and no rate is available.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with the previous measures, there are disparities by race or ethnicity. Nationally during the 2015-2016 academic year, 12% of white students who were part of the adjusted cohort did not graduate high school, whereas the rate for black students was twice as high at 24% and the rate for Hispanic students was 21%.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National Center for Education Statistics</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27</a:t>
            </a:fld>
            <a:endParaRPr lang="en-US" dirty="0"/>
          </a:p>
        </p:txBody>
      </p:sp>
    </p:spTree>
    <p:extLst>
      <p:ext uri="{BB962C8B-B14F-4D97-AF65-F5344CB8AC3E}">
        <p14:creationId xmlns:p14="http://schemas.microsoft.com/office/powerpoint/2010/main" val="3232509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Source: South Carolina Department of Education, 2016-2017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28</a:t>
            </a:fld>
            <a:endParaRPr lang="en-US" dirty="0"/>
          </a:p>
        </p:txBody>
      </p:sp>
    </p:spTree>
    <p:extLst>
      <p:ext uri="{BB962C8B-B14F-4D97-AF65-F5344CB8AC3E}">
        <p14:creationId xmlns:p14="http://schemas.microsoft.com/office/powerpoint/2010/main" val="3656460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Source: South Carolina Department of Education, 2013-2017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29</a:t>
            </a:fld>
            <a:endParaRPr lang="en-US" dirty="0"/>
          </a:p>
        </p:txBody>
      </p:sp>
    </p:spTree>
    <p:extLst>
      <p:ext uri="{BB962C8B-B14F-4D97-AF65-F5344CB8AC3E}">
        <p14:creationId xmlns:p14="http://schemas.microsoft.com/office/powerpoint/2010/main" val="3896121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Source: South Carolina Department of Education, 2015-2016</a:t>
            </a:r>
          </a:p>
          <a:p>
            <a:pPr defTabSz="924458">
              <a:defRPr/>
            </a:pPr>
            <a:endParaRPr lang="en-US" dirty="0"/>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30</a:t>
            </a:fld>
            <a:endParaRPr lang="en-US" dirty="0"/>
          </a:p>
        </p:txBody>
      </p:sp>
    </p:spTree>
    <p:extLst>
      <p:ext uri="{BB962C8B-B14F-4D97-AF65-F5344CB8AC3E}">
        <p14:creationId xmlns:p14="http://schemas.microsoft.com/office/powerpoint/2010/main" val="2481743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*Freshman class report does not include all high schools in Greenville County</a:t>
            </a:r>
          </a:p>
          <a:p>
            <a:endParaRPr lang="en-US" i="1" dirty="0"/>
          </a:p>
          <a:p>
            <a:r>
              <a:rPr lang="en-US" i="1" dirty="0"/>
              <a:t>**Percentages do not add to 100% as an individual could fall into multiple categories (i.e. be in freshman class and be enrolled at an in-state 4-year college)</a:t>
            </a:r>
          </a:p>
          <a:p>
            <a:endParaRPr lang="en-US" i="1" dirty="0"/>
          </a:p>
          <a:p>
            <a:pPr defTabSz="924458">
              <a:defRPr/>
            </a:pPr>
            <a:r>
              <a:rPr lang="en-US" dirty="0"/>
              <a:t>Source: South Carolina Department of Education, 2017</a:t>
            </a:r>
          </a:p>
          <a:p>
            <a:endParaRPr lang="en-US" i="1" dirty="0"/>
          </a:p>
        </p:txBody>
      </p:sp>
      <p:sp>
        <p:nvSpPr>
          <p:cNvPr id="4" name="Slide Number Placeholder 3"/>
          <p:cNvSpPr>
            <a:spLocks noGrp="1"/>
          </p:cNvSpPr>
          <p:nvPr>
            <p:ph type="sldNum" sz="quarter" idx="5"/>
          </p:nvPr>
        </p:nvSpPr>
        <p:spPr/>
        <p:txBody>
          <a:bodyPr/>
          <a:lstStyle/>
          <a:p>
            <a:fld id="{37B228F8-9472-429A-AD44-E0D0A0C85B4B}" type="slidenum">
              <a:rPr lang="en-US" smtClean="0"/>
              <a:t>31</a:t>
            </a:fld>
            <a:endParaRPr lang="en-US" dirty="0"/>
          </a:p>
        </p:txBody>
      </p:sp>
    </p:spTree>
    <p:extLst>
      <p:ext uri="{BB962C8B-B14F-4D97-AF65-F5344CB8AC3E}">
        <p14:creationId xmlns:p14="http://schemas.microsoft.com/office/powerpoint/2010/main" val="2045038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i="1" dirty="0"/>
              <a:t>*Freshman class report does not include all high schools in Greenville County</a:t>
            </a:r>
          </a:p>
          <a:p>
            <a:pPr defTabSz="924458">
              <a:defRPr/>
            </a:pPr>
            <a:endParaRPr lang="en-US" i="1" dirty="0"/>
          </a:p>
          <a:p>
            <a:pPr marL="0" marR="0" lvl="0" indent="0" algn="l" defTabSz="924458" rtl="0" eaLnBrk="1" fontAlgn="auto" latinLnBrk="0" hangingPunct="1">
              <a:lnSpc>
                <a:spcPct val="100000"/>
              </a:lnSpc>
              <a:spcBef>
                <a:spcPts val="0"/>
              </a:spcBef>
              <a:spcAft>
                <a:spcPts val="0"/>
              </a:spcAft>
              <a:buClrTx/>
              <a:buSzTx/>
              <a:buFontTx/>
              <a:buNone/>
              <a:tabLst/>
              <a:defRPr/>
            </a:pPr>
            <a:r>
              <a:rPr lang="en-US" i="1" dirty="0"/>
              <a:t>**Percentages do not add to 100% as an individual could fall into multiple categories (i.e. be in freshman class and be enrolled at an in-state 4-year college)</a:t>
            </a:r>
          </a:p>
          <a:p>
            <a:pPr defTabSz="924458">
              <a:defRPr/>
            </a:pPr>
            <a:endParaRPr lang="en-US" i="1" dirty="0"/>
          </a:p>
          <a:p>
            <a:pPr defTabSz="924458">
              <a:defRPr/>
            </a:pPr>
            <a:r>
              <a:rPr lang="en-US" dirty="0"/>
              <a:t>Source: South Carolina Department of Education, 2017</a:t>
            </a:r>
          </a:p>
          <a:p>
            <a:pPr defTabSz="924458">
              <a:defRPr/>
            </a:pPr>
            <a:endParaRPr lang="en-US" i="1" dirty="0"/>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32</a:t>
            </a:fld>
            <a:endParaRPr lang="en-US" dirty="0"/>
          </a:p>
        </p:txBody>
      </p:sp>
    </p:spTree>
    <p:extLst>
      <p:ext uri="{BB962C8B-B14F-4D97-AF65-F5344CB8AC3E}">
        <p14:creationId xmlns:p14="http://schemas.microsoft.com/office/powerpoint/2010/main" val="554027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i="1" dirty="0"/>
              <a:t>*Freshman class report does not include all high schools in Greenville County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**Percentages do not add to 100% as an individual could fall into multiple categories (i.e. be in freshman class and be enrolled at an in-state 4-year college)</a:t>
            </a:r>
          </a:p>
          <a:p>
            <a:endParaRPr lang="en-US" dirty="0"/>
          </a:p>
          <a:p>
            <a:pPr defTabSz="924458">
              <a:defRPr/>
            </a:pPr>
            <a:r>
              <a:rPr lang="en-US" dirty="0"/>
              <a:t>Source: South Carolina Department of Education, 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33</a:t>
            </a:fld>
            <a:endParaRPr lang="en-US" dirty="0"/>
          </a:p>
        </p:txBody>
      </p:sp>
    </p:spTree>
    <p:extLst>
      <p:ext uri="{BB962C8B-B14F-4D97-AF65-F5344CB8AC3E}">
        <p14:creationId xmlns:p14="http://schemas.microsoft.com/office/powerpoint/2010/main" val="2202155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Educational attainment is a powerful predictor of a community’s well-being. A higher educational attainment is strongly correlated with higher wages and lower unemployment rates. Since educational attainment is measured for adults age 25 and over, increases in attainment are typically not significant when looking from year to year. Trend data is presented to show what changes in educational attainment are present in the community.</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35</a:t>
            </a:fld>
            <a:endParaRPr lang="en-US" dirty="0"/>
          </a:p>
        </p:txBody>
      </p:sp>
    </p:spTree>
    <p:extLst>
      <p:ext uri="{BB962C8B-B14F-4D97-AF65-F5344CB8AC3E}">
        <p14:creationId xmlns:p14="http://schemas.microsoft.com/office/powerpoint/2010/main" val="1143467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higher percentage of Greenville County residents have less than high school education than the peer counties at 3.9%, and a smaller portion of the population has a bachelor’s degree or higher than the peer counties at 34.4%.</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36</a:t>
            </a:fld>
            <a:endParaRPr lang="en-US" dirty="0"/>
          </a:p>
        </p:txBody>
      </p:sp>
    </p:spTree>
    <p:extLst>
      <p:ext uri="{BB962C8B-B14F-4D97-AF65-F5344CB8AC3E}">
        <p14:creationId xmlns:p14="http://schemas.microsoft.com/office/powerpoint/2010/main" val="2845571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 county has had a decline in the percentage of residents with a graduate degree from 2013 to 2017, while other educational attainment levels have had little change. </a:t>
            </a:r>
          </a:p>
          <a:p>
            <a:pPr defTabSz="924458">
              <a:defRPr/>
            </a:pPr>
            <a:endParaRPr lang="en-US" dirty="0"/>
          </a:p>
          <a:p>
            <a:pPr defTabSz="924458">
              <a:defRPr/>
            </a:pPr>
            <a:r>
              <a:rPr lang="en-US" dirty="0"/>
              <a:t>Source: United States Census Bureau, 2013-2017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37</a:t>
            </a:fld>
            <a:endParaRPr lang="en-US" dirty="0"/>
          </a:p>
        </p:txBody>
      </p:sp>
    </p:spTree>
    <p:extLst>
      <p:ext uri="{BB962C8B-B14F-4D97-AF65-F5344CB8AC3E}">
        <p14:creationId xmlns:p14="http://schemas.microsoft.com/office/powerpoint/2010/main" val="94898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Source: United States Census Bureau, 2013-2017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5</a:t>
            </a:fld>
            <a:endParaRPr lang="en-US" dirty="0"/>
          </a:p>
        </p:txBody>
      </p:sp>
    </p:spTree>
    <p:extLst>
      <p:ext uri="{BB962C8B-B14F-4D97-AF65-F5344CB8AC3E}">
        <p14:creationId xmlns:p14="http://schemas.microsoft.com/office/powerpoint/2010/main" val="2559291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Source: United States Census Bureau, 2013-2017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38</a:t>
            </a:fld>
            <a:endParaRPr lang="en-US" dirty="0"/>
          </a:p>
        </p:txBody>
      </p:sp>
    </p:spTree>
    <p:extLst>
      <p:ext uri="{BB962C8B-B14F-4D97-AF65-F5344CB8AC3E}">
        <p14:creationId xmlns:p14="http://schemas.microsoft.com/office/powerpoint/2010/main" val="278194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A higher percentage of females in the county hold a graduate degree than their male counterparts, but a higher percentage of males hold a bachelor’s degree. </a:t>
            </a:r>
          </a:p>
          <a:p>
            <a:pPr defTabSz="924458">
              <a:defRPr/>
            </a:pPr>
            <a:endParaRPr lang="en-US" dirty="0"/>
          </a:p>
          <a:p>
            <a:pPr defTabSz="924458">
              <a:defRPr/>
            </a:pPr>
            <a:r>
              <a:rPr lang="en-US" dirty="0"/>
              <a:t>Disparities exist by race and whites are more likely to have graduated high school and to have a bachelor’s degree than their black and Hispanic counterparts. </a:t>
            </a:r>
          </a:p>
          <a:p>
            <a:pPr defTabSz="924458">
              <a:defRPr/>
            </a:pPr>
            <a:endParaRPr lang="en-US" dirty="0"/>
          </a:p>
          <a:p>
            <a:pPr defTabSz="924458">
              <a:defRPr/>
            </a:pPr>
            <a:r>
              <a:rPr lang="en-US" dirty="0"/>
              <a:t>Source: United States Census Bureau, 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39</a:t>
            </a:fld>
            <a:endParaRPr lang="en-US" dirty="0"/>
          </a:p>
        </p:txBody>
      </p:sp>
    </p:spTree>
    <p:extLst>
      <p:ext uri="{BB962C8B-B14F-4D97-AF65-F5344CB8AC3E}">
        <p14:creationId xmlns:p14="http://schemas.microsoft.com/office/powerpoint/2010/main" val="3186394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Source: United States Census Bureau, 2013-2017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40</a:t>
            </a:fld>
            <a:endParaRPr lang="en-US" dirty="0"/>
          </a:p>
        </p:txBody>
      </p:sp>
    </p:spTree>
    <p:extLst>
      <p:ext uri="{BB962C8B-B14F-4D97-AF65-F5344CB8AC3E}">
        <p14:creationId xmlns:p14="http://schemas.microsoft.com/office/powerpoint/2010/main" val="330392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3-year rates are for technical/2-year colleges</a:t>
            </a:r>
          </a:p>
          <a:p>
            <a:r>
              <a:rPr lang="en-US" dirty="0"/>
              <a:t>6-year rates are for bachelors granting/4-year colleges</a:t>
            </a:r>
          </a:p>
          <a:p>
            <a:endParaRPr lang="en-US" dirty="0"/>
          </a:p>
          <a:p>
            <a:r>
              <a:rPr lang="en-US" dirty="0"/>
              <a:t>Source: IPEDS Data Center, 2018</a:t>
            </a:r>
          </a:p>
        </p:txBody>
      </p:sp>
      <p:sp>
        <p:nvSpPr>
          <p:cNvPr id="4" name="Slide Number Placeholder 3"/>
          <p:cNvSpPr>
            <a:spLocks noGrp="1"/>
          </p:cNvSpPr>
          <p:nvPr>
            <p:ph type="sldNum" sz="quarter" idx="5"/>
          </p:nvPr>
        </p:nvSpPr>
        <p:spPr/>
        <p:txBody>
          <a:bodyPr/>
          <a:lstStyle/>
          <a:p>
            <a:fld id="{37B228F8-9472-429A-AD44-E0D0A0C85B4B}" type="slidenum">
              <a:rPr lang="en-US" smtClean="0"/>
              <a:t>41</a:t>
            </a:fld>
            <a:endParaRPr lang="en-US" dirty="0"/>
          </a:p>
        </p:txBody>
      </p:sp>
    </p:spTree>
    <p:extLst>
      <p:ext uri="{BB962C8B-B14F-4D97-AF65-F5344CB8AC3E}">
        <p14:creationId xmlns:p14="http://schemas.microsoft.com/office/powerpoint/2010/main" val="2992758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Job turnover is stable and wages (total wages and new hire wages) have increased each year. Job creations have also increased over the past 5 years.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United States Census Bureau, Center for Economic Studies, 2012-2016</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*2017 data is not complete, and thus not comparable to previous years. </a:t>
            </a:r>
            <a:endParaRPr lang="en-US" i="1" dirty="0"/>
          </a:p>
        </p:txBody>
      </p:sp>
      <p:sp>
        <p:nvSpPr>
          <p:cNvPr id="4" name="Slide Number Placeholder 3"/>
          <p:cNvSpPr>
            <a:spLocks noGrp="1"/>
          </p:cNvSpPr>
          <p:nvPr>
            <p:ph type="sldNum" sz="quarter" idx="5"/>
          </p:nvPr>
        </p:nvSpPr>
        <p:spPr/>
        <p:txBody>
          <a:bodyPr/>
          <a:lstStyle/>
          <a:p>
            <a:fld id="{37B228F8-9472-429A-AD44-E0D0A0C85B4B}" type="slidenum">
              <a:rPr lang="en-US" smtClean="0"/>
              <a:t>44</a:t>
            </a:fld>
            <a:endParaRPr lang="en-US" dirty="0"/>
          </a:p>
        </p:txBody>
      </p:sp>
    </p:spTree>
    <p:extLst>
      <p:ext uri="{BB962C8B-B14F-4D97-AF65-F5344CB8AC3E}">
        <p14:creationId xmlns:p14="http://schemas.microsoft.com/office/powerpoint/2010/main" val="3185903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hires by industry are the closes statistic we have that reflects job growth in Greenville County. All the industries except for the following have higher end of quarter hiring rates than the State rate: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Arts, Entertainment, and Recreation (State: 13.9%)</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Construction (State: 15.0%)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Health Care and Social Assistance (State: 10.3%)</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Information (State: 9.0%)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Mining, Quarrying, and Oil and Gas Extraction (State: 7.9%)</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Professional, Scientific, and Technical Services (State: 12.0%)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Public Administration (State: 7.1%)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Real Estate and Rental and Leasing (State: 12.8%)</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Retail Trade (State: 16.0%)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Transportation and Warehousing (State: 16.4%)</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Wholesale Trade (State: 9.0%)</a:t>
            </a:r>
            <a:endParaRPr lang="en-US" dirty="0"/>
          </a:p>
          <a:p>
            <a:endParaRPr lang="en-US" dirty="0"/>
          </a:p>
          <a:p>
            <a:r>
              <a:rPr lang="en-US" dirty="0"/>
              <a:t>Source: United States Census Bureau, Quarterly Workforce Indicators LED Extraction Tool</a:t>
            </a:r>
          </a:p>
        </p:txBody>
      </p:sp>
      <p:sp>
        <p:nvSpPr>
          <p:cNvPr id="4" name="Slide Number Placeholder 3"/>
          <p:cNvSpPr>
            <a:spLocks noGrp="1"/>
          </p:cNvSpPr>
          <p:nvPr>
            <p:ph type="sldNum" sz="quarter" idx="5"/>
          </p:nvPr>
        </p:nvSpPr>
        <p:spPr/>
        <p:txBody>
          <a:bodyPr/>
          <a:lstStyle/>
          <a:p>
            <a:fld id="{37B228F8-9472-429A-AD44-E0D0A0C85B4B}" type="slidenum">
              <a:rPr lang="en-US" smtClean="0"/>
              <a:t>45</a:t>
            </a:fld>
            <a:endParaRPr lang="en-US" dirty="0"/>
          </a:p>
        </p:txBody>
      </p:sp>
    </p:spTree>
    <p:extLst>
      <p:ext uri="{BB962C8B-B14F-4D97-AF65-F5344CB8AC3E}">
        <p14:creationId xmlns:p14="http://schemas.microsoft.com/office/powerpoint/2010/main" val="1480986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Wages increase by educational level whether measured at the national, state, or local level.</a:t>
            </a:r>
          </a:p>
          <a:p>
            <a:endParaRPr lang="en-US" dirty="0"/>
          </a:p>
          <a:p>
            <a:r>
              <a:rPr lang="en-US" dirty="0"/>
              <a:t>Source: United States Census Bureau, 2013-2017</a:t>
            </a:r>
          </a:p>
        </p:txBody>
      </p:sp>
      <p:sp>
        <p:nvSpPr>
          <p:cNvPr id="4" name="Slide Number Placeholder 3"/>
          <p:cNvSpPr>
            <a:spLocks noGrp="1"/>
          </p:cNvSpPr>
          <p:nvPr>
            <p:ph type="sldNum" sz="quarter" idx="5"/>
          </p:nvPr>
        </p:nvSpPr>
        <p:spPr/>
        <p:txBody>
          <a:bodyPr/>
          <a:lstStyle/>
          <a:p>
            <a:fld id="{37B228F8-9472-429A-AD44-E0D0A0C85B4B}" type="slidenum">
              <a:rPr lang="en-US" smtClean="0"/>
              <a:t>46</a:t>
            </a:fld>
            <a:endParaRPr lang="en-US" dirty="0"/>
          </a:p>
        </p:txBody>
      </p:sp>
    </p:spTree>
    <p:extLst>
      <p:ext uri="{BB962C8B-B14F-4D97-AF65-F5344CB8AC3E}">
        <p14:creationId xmlns:p14="http://schemas.microsoft.com/office/powerpoint/2010/main" val="1581875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earnings by educational attainment level exceed earnings in the peer counties, SC, &amp; US except for bachelor’s degree median earnings and graduate degree median earnings.</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47</a:t>
            </a:fld>
            <a:endParaRPr lang="en-US" dirty="0"/>
          </a:p>
        </p:txBody>
      </p:sp>
    </p:spTree>
    <p:extLst>
      <p:ext uri="{BB962C8B-B14F-4D97-AF65-F5344CB8AC3E}">
        <p14:creationId xmlns:p14="http://schemas.microsoft.com/office/powerpoint/2010/main" val="2169347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Poverty rates decrease with educational attainment level. In Greenville County in 2017, poverty rates by educational attainment were lower than Richland County and the State. </a:t>
            </a:r>
          </a:p>
          <a:p>
            <a:endParaRPr lang="en-US" dirty="0"/>
          </a:p>
          <a:p>
            <a:r>
              <a:rPr lang="en-US" dirty="0"/>
              <a:t>In 2017, the federal poverty level (FPL) for a family of four was $25,100 or $2,091/month. In looking back at slide 36, six of the industries listed have an average new higher monthly earnings that are below FPL and one industry has an average monthly earnings below FPL (Accommodations and Food Services). </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48</a:t>
            </a:fld>
            <a:endParaRPr lang="en-US" dirty="0"/>
          </a:p>
        </p:txBody>
      </p:sp>
    </p:spTree>
    <p:extLst>
      <p:ext uri="{BB962C8B-B14F-4D97-AF65-F5344CB8AC3E}">
        <p14:creationId xmlns:p14="http://schemas.microsoft.com/office/powerpoint/2010/main" val="3336539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 indicators drive the market and, in many ways, determine future investment in the community. Economic development is imperative to bringing living wage jobs and a higher standard of living to the community.</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50</a:t>
            </a:fld>
            <a:endParaRPr lang="en-US" dirty="0"/>
          </a:p>
        </p:txBody>
      </p:sp>
    </p:spTree>
    <p:extLst>
      <p:ext uri="{BB962C8B-B14F-4D97-AF65-F5344CB8AC3E}">
        <p14:creationId xmlns:p14="http://schemas.microsoft.com/office/powerpoint/2010/main" val="360386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5 year growth rate outpacing Richland and State rates. </a:t>
            </a:r>
          </a:p>
          <a:p>
            <a:pPr defTabSz="924458">
              <a:defRPr/>
            </a:pPr>
            <a:endParaRPr lang="en-US" dirty="0"/>
          </a:p>
          <a:p>
            <a:pPr defTabSz="924458">
              <a:defRPr/>
            </a:pPr>
            <a:r>
              <a:rPr lang="en-US" dirty="0"/>
              <a:t>Source: United States Census Bureau, 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6</a:t>
            </a:fld>
            <a:endParaRPr lang="en-US" dirty="0"/>
          </a:p>
        </p:txBody>
      </p:sp>
    </p:spTree>
    <p:extLst>
      <p:ext uri="{BB962C8B-B14F-4D97-AF65-F5344CB8AC3E}">
        <p14:creationId xmlns:p14="http://schemas.microsoft.com/office/powerpoint/2010/main" val="3917149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Various indicators measure income and the table below provide income estimates for Greenville County with comparison to the state and national averages.</a:t>
            </a:r>
          </a:p>
          <a:p>
            <a:endParaRPr lang="en-US" dirty="0"/>
          </a:p>
          <a:p>
            <a:r>
              <a:rPr lang="en-US" dirty="0"/>
              <a:t>Source: United States Census Bureau, 2013 &amp; 2017</a:t>
            </a:r>
          </a:p>
        </p:txBody>
      </p:sp>
      <p:sp>
        <p:nvSpPr>
          <p:cNvPr id="4" name="Slide Number Placeholder 3"/>
          <p:cNvSpPr>
            <a:spLocks noGrp="1"/>
          </p:cNvSpPr>
          <p:nvPr>
            <p:ph type="sldNum" sz="quarter" idx="5"/>
          </p:nvPr>
        </p:nvSpPr>
        <p:spPr/>
        <p:txBody>
          <a:bodyPr/>
          <a:lstStyle/>
          <a:p>
            <a:fld id="{37B228F8-9472-429A-AD44-E0D0A0C85B4B}" type="slidenum">
              <a:rPr lang="en-US" smtClean="0"/>
              <a:t>51</a:t>
            </a:fld>
            <a:endParaRPr lang="en-US" dirty="0"/>
          </a:p>
        </p:txBody>
      </p:sp>
    </p:spTree>
    <p:extLst>
      <p:ext uri="{BB962C8B-B14F-4D97-AF65-F5344CB8AC3E}">
        <p14:creationId xmlns:p14="http://schemas.microsoft.com/office/powerpoint/2010/main" val="86278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shaded areas indicate those census tracts with the LOWEST median income. Dark Green indicate census tracts with highest median income.</a:t>
            </a:r>
          </a:p>
          <a:p>
            <a:endParaRPr lang="en-US" dirty="0"/>
          </a:p>
          <a:p>
            <a:r>
              <a:rPr lang="en-US"/>
              <a:t>Source: United States Census Bureau, 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52</a:t>
            </a:fld>
            <a:endParaRPr lang="en-US" dirty="0"/>
          </a:p>
        </p:txBody>
      </p:sp>
    </p:spTree>
    <p:extLst>
      <p:ext uri="{BB962C8B-B14F-4D97-AF65-F5344CB8AC3E}">
        <p14:creationId xmlns:p14="http://schemas.microsoft.com/office/powerpoint/2010/main" val="4063613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shaded areas indicate those census tracts with the LOWEST median income. Dark Green indicate census tracts with highest median income.</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53</a:t>
            </a:fld>
            <a:endParaRPr lang="en-US" dirty="0"/>
          </a:p>
        </p:txBody>
      </p:sp>
    </p:spTree>
    <p:extLst>
      <p:ext uri="{BB962C8B-B14F-4D97-AF65-F5344CB8AC3E}">
        <p14:creationId xmlns:p14="http://schemas.microsoft.com/office/powerpoint/2010/main" val="21895277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 median earnings are approximately $12,000 more than female median earnings in 2017.</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54</a:t>
            </a:fld>
            <a:endParaRPr lang="en-US" dirty="0"/>
          </a:p>
        </p:txBody>
      </p:sp>
    </p:spTree>
    <p:extLst>
      <p:ext uri="{BB962C8B-B14F-4D97-AF65-F5344CB8AC3E}">
        <p14:creationId xmlns:p14="http://schemas.microsoft.com/office/powerpoint/2010/main" val="1487012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Poverty is correlated with negative outcomes such as low educational status, increased crime rates, poorer health, and an increase of teen childbearing, among others. South Carolina continues to have a higher poverty rate than the national average.</a:t>
            </a:r>
          </a:p>
          <a:p>
            <a:endParaRPr lang="en-US" dirty="0"/>
          </a:p>
          <a:p>
            <a:r>
              <a:rPr lang="en-US" dirty="0"/>
              <a:t>Greenville County has some of the lowest poverty rates among all 10 of the Upstate counties in 2017.</a:t>
            </a:r>
          </a:p>
          <a:p>
            <a:endParaRPr lang="en-US" dirty="0"/>
          </a:p>
          <a:p>
            <a:r>
              <a:rPr lang="en-US" dirty="0"/>
              <a:t>Source: United States Census Bureau, 2013 &amp; 2017</a:t>
            </a:r>
          </a:p>
        </p:txBody>
      </p:sp>
      <p:sp>
        <p:nvSpPr>
          <p:cNvPr id="4" name="Slide Number Placeholder 3"/>
          <p:cNvSpPr>
            <a:spLocks noGrp="1"/>
          </p:cNvSpPr>
          <p:nvPr>
            <p:ph type="sldNum" sz="quarter" idx="5"/>
          </p:nvPr>
        </p:nvSpPr>
        <p:spPr/>
        <p:txBody>
          <a:bodyPr/>
          <a:lstStyle/>
          <a:p>
            <a:fld id="{37B228F8-9472-429A-AD44-E0D0A0C85B4B}" type="slidenum">
              <a:rPr lang="en-US" smtClean="0"/>
              <a:t>55</a:t>
            </a:fld>
            <a:endParaRPr lang="en-US" dirty="0"/>
          </a:p>
        </p:txBody>
      </p:sp>
    </p:spTree>
    <p:extLst>
      <p:ext uri="{BB962C8B-B14F-4D97-AF65-F5344CB8AC3E}">
        <p14:creationId xmlns:p14="http://schemas.microsoft.com/office/powerpoint/2010/main" val="8464080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Females and those who are not white have higher poverty rates than the counterparts in 2017, with Hispanics having the highest poverty rates at 24.4% (or nearly 1 in 4).</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56</a:t>
            </a:fld>
            <a:endParaRPr lang="en-US" dirty="0"/>
          </a:p>
        </p:txBody>
      </p:sp>
    </p:spTree>
    <p:extLst>
      <p:ext uri="{BB962C8B-B14F-4D97-AF65-F5344CB8AC3E}">
        <p14:creationId xmlns:p14="http://schemas.microsoft.com/office/powerpoint/2010/main" val="2635990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 in every 4 female householder, no husband present household lives below poverty, and a significant percentage (40.6%) with children live below poverty. </a:t>
            </a:r>
          </a:p>
          <a:p>
            <a:endParaRPr lang="en-US" dirty="0"/>
          </a:p>
          <a:p>
            <a:r>
              <a:rPr lang="en-US" dirty="0"/>
              <a:t>Source: United States Census Bureau, 2013 &amp; 2017</a:t>
            </a:r>
          </a:p>
        </p:txBody>
      </p:sp>
      <p:sp>
        <p:nvSpPr>
          <p:cNvPr id="4" name="Slide Number Placeholder 3"/>
          <p:cNvSpPr>
            <a:spLocks noGrp="1"/>
          </p:cNvSpPr>
          <p:nvPr>
            <p:ph type="sldNum" sz="quarter" idx="5"/>
          </p:nvPr>
        </p:nvSpPr>
        <p:spPr/>
        <p:txBody>
          <a:bodyPr/>
          <a:lstStyle/>
          <a:p>
            <a:fld id="{37B228F8-9472-429A-AD44-E0D0A0C85B4B}" type="slidenum">
              <a:rPr lang="en-US" smtClean="0"/>
              <a:t>57</a:t>
            </a:fld>
            <a:endParaRPr lang="en-US" dirty="0"/>
          </a:p>
        </p:txBody>
      </p:sp>
    </p:spTree>
    <p:extLst>
      <p:ext uri="{BB962C8B-B14F-4D97-AF65-F5344CB8AC3E}">
        <p14:creationId xmlns:p14="http://schemas.microsoft.com/office/powerpoint/2010/main" val="5376515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darker the shade of red, the higher the percentage of the population in poverty in that census tract.</a:t>
            </a:r>
          </a:p>
          <a:p>
            <a:endParaRPr lang="en-US" dirty="0"/>
          </a:p>
          <a:p>
            <a:r>
              <a:rPr lang="en-US" dirty="0"/>
              <a:t>Source: United States Census Bureau, 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58</a:t>
            </a:fld>
            <a:endParaRPr lang="en-US" dirty="0"/>
          </a:p>
        </p:txBody>
      </p:sp>
    </p:spTree>
    <p:extLst>
      <p:ext uri="{BB962C8B-B14F-4D97-AF65-F5344CB8AC3E}">
        <p14:creationId xmlns:p14="http://schemas.microsoft.com/office/powerpoint/2010/main" val="779100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darker the shade of red, the higher the percentage of the population in poverty in that census tract.</a:t>
            </a:r>
          </a:p>
          <a:p>
            <a:endParaRPr lang="en-US" dirty="0"/>
          </a:p>
          <a:p>
            <a:r>
              <a:rPr lang="en-US" dirty="0"/>
              <a:t>Source: United States Census Bureau, 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59</a:t>
            </a:fld>
            <a:endParaRPr lang="en-US" dirty="0"/>
          </a:p>
        </p:txBody>
      </p:sp>
    </p:spTree>
    <p:extLst>
      <p:ext uri="{BB962C8B-B14F-4D97-AF65-F5344CB8AC3E}">
        <p14:creationId xmlns:p14="http://schemas.microsoft.com/office/powerpoint/2010/main" val="7956683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darker the shade of red, the higher the percentage of the population in poverty in that census tract.</a:t>
            </a:r>
          </a:p>
          <a:p>
            <a:endParaRPr lang="en-US" dirty="0"/>
          </a:p>
          <a:p>
            <a:r>
              <a:rPr lang="en-US" dirty="0"/>
              <a:t>Source: United States Census Bureau, 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60</a:t>
            </a:fld>
            <a:endParaRPr lang="en-US" dirty="0"/>
          </a:p>
        </p:txBody>
      </p:sp>
    </p:spTree>
    <p:extLst>
      <p:ext uri="{BB962C8B-B14F-4D97-AF65-F5344CB8AC3E}">
        <p14:creationId xmlns:p14="http://schemas.microsoft.com/office/powerpoint/2010/main" val="307573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dot = 5 individuals</a:t>
            </a:r>
          </a:p>
          <a:p>
            <a:r>
              <a:rPr lang="en-US" dirty="0"/>
              <a:t>Purple dots represent White residents</a:t>
            </a:r>
          </a:p>
          <a:p>
            <a:r>
              <a:rPr lang="en-US" dirty="0"/>
              <a:t>Orange dots represent Black residents</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7</a:t>
            </a:fld>
            <a:endParaRPr lang="en-US" dirty="0"/>
          </a:p>
        </p:txBody>
      </p:sp>
    </p:spTree>
    <p:extLst>
      <p:ext uri="{BB962C8B-B14F-4D97-AF65-F5344CB8AC3E}">
        <p14:creationId xmlns:p14="http://schemas.microsoft.com/office/powerpoint/2010/main" val="1264267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darker the shade of red, the higher the percentage of the population in poverty in that census tract.</a:t>
            </a:r>
          </a:p>
          <a:p>
            <a:endParaRPr lang="en-US" dirty="0"/>
          </a:p>
          <a:p>
            <a:r>
              <a:rPr lang="en-US" dirty="0"/>
              <a:t>Source: United States Census Bureau, 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61</a:t>
            </a:fld>
            <a:endParaRPr lang="en-US" dirty="0"/>
          </a:p>
        </p:txBody>
      </p:sp>
    </p:spTree>
    <p:extLst>
      <p:ext uri="{BB962C8B-B14F-4D97-AF65-F5344CB8AC3E}">
        <p14:creationId xmlns:p14="http://schemas.microsoft.com/office/powerpoint/2010/main" val="3633409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individuals are unemployed, the community loses. Families lose wages, the economy loses the purchasing power of those individuals, and the workforce loses production of goods or services. The unemployment rate is represented as a percentage by taking the number of individuals who are jobless and available to work (unemployed) and dividing that by the number of people in the labor force (those actively employed and unemployed).</a:t>
            </a:r>
          </a:p>
          <a:p>
            <a:endParaRPr lang="en-US" dirty="0"/>
          </a:p>
          <a:p>
            <a:r>
              <a:rPr lang="en-US" dirty="0"/>
              <a:t>Greenville County has consistently had lower unemployment rates than the State and United States for the past 11 years.</a:t>
            </a:r>
          </a:p>
          <a:p>
            <a:endParaRPr lang="en-US" dirty="0"/>
          </a:p>
          <a:p>
            <a:r>
              <a:rPr lang="en-US" dirty="0"/>
              <a:t>Source: South Carolina Works Online Services, Community Profiles</a:t>
            </a:r>
          </a:p>
        </p:txBody>
      </p:sp>
      <p:sp>
        <p:nvSpPr>
          <p:cNvPr id="4" name="Slide Number Placeholder 3"/>
          <p:cNvSpPr>
            <a:spLocks noGrp="1"/>
          </p:cNvSpPr>
          <p:nvPr>
            <p:ph type="sldNum" sz="quarter" idx="5"/>
          </p:nvPr>
        </p:nvSpPr>
        <p:spPr/>
        <p:txBody>
          <a:bodyPr/>
          <a:lstStyle/>
          <a:p>
            <a:fld id="{37B228F8-9472-429A-AD44-E0D0A0C85B4B}" type="slidenum">
              <a:rPr lang="en-US" smtClean="0"/>
              <a:t>62</a:t>
            </a:fld>
            <a:endParaRPr lang="en-US" dirty="0"/>
          </a:p>
        </p:txBody>
      </p:sp>
    </p:spTree>
    <p:extLst>
      <p:ext uri="{BB962C8B-B14F-4D97-AF65-F5344CB8AC3E}">
        <p14:creationId xmlns:p14="http://schemas.microsoft.com/office/powerpoint/2010/main" val="31116122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Quarterly workforce indicators reflect the churning in the labor market as workers enter and exit jobs and businesses expand and contract.</a:t>
            </a:r>
          </a:p>
          <a:p>
            <a:endParaRPr lang="en-US" dirty="0"/>
          </a:p>
          <a:p>
            <a:r>
              <a:rPr lang="en-US" dirty="0"/>
              <a:t>Source: United States Census Bureau, Center for Economic Studies</a:t>
            </a:r>
          </a:p>
        </p:txBody>
      </p:sp>
      <p:sp>
        <p:nvSpPr>
          <p:cNvPr id="4" name="Slide Number Placeholder 3"/>
          <p:cNvSpPr>
            <a:spLocks noGrp="1"/>
          </p:cNvSpPr>
          <p:nvPr>
            <p:ph type="sldNum" sz="quarter" idx="5"/>
          </p:nvPr>
        </p:nvSpPr>
        <p:spPr/>
        <p:txBody>
          <a:bodyPr/>
          <a:lstStyle/>
          <a:p>
            <a:fld id="{37B228F8-9472-429A-AD44-E0D0A0C85B4B}" type="slidenum">
              <a:rPr lang="en-US" smtClean="0"/>
              <a:t>63</a:t>
            </a:fld>
            <a:endParaRPr lang="en-US" dirty="0"/>
          </a:p>
        </p:txBody>
      </p:sp>
    </p:spTree>
    <p:extLst>
      <p:ext uri="{BB962C8B-B14F-4D97-AF65-F5344CB8AC3E}">
        <p14:creationId xmlns:p14="http://schemas.microsoft.com/office/powerpoint/2010/main" val="21395320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Commuting patterns, or the flow of workers from place of residence to place of work, is an indicator of several economic conditions for a given area. Primarily, these patterns can reflect the availability and quality of work locally and in surrounding counties.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United States Census Bureau, 2017</a:t>
            </a:r>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64</a:t>
            </a:fld>
            <a:endParaRPr lang="en-US" dirty="0"/>
          </a:p>
        </p:txBody>
      </p:sp>
    </p:spTree>
    <p:extLst>
      <p:ext uri="{BB962C8B-B14F-4D97-AF65-F5344CB8AC3E}">
        <p14:creationId xmlns:p14="http://schemas.microsoft.com/office/powerpoint/2010/main" val="11173480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IRS explanation for earned income tax credit: </a:t>
            </a:r>
            <a:r>
              <a:rPr lang="en-US" i="1" dirty="0"/>
              <a:t>"Earned income credit" includes both the refundable </a:t>
            </a:r>
          </a:p>
          <a:p>
            <a:r>
              <a:rPr lang="en-US" i="1" dirty="0"/>
              <a:t>and non-refundable portions.  The non-refundable portion could reduce income tax and certain related taxes to zero. The earned income credit amounts in excess of total tax liability, or amounts when there was no tax liability at all, were refundable. </a:t>
            </a:r>
          </a:p>
          <a:p>
            <a:endParaRPr lang="en-US" i="1" dirty="0"/>
          </a:p>
          <a:p>
            <a:r>
              <a:rPr lang="en-US" i="0" dirty="0"/>
              <a:t>In 2016, 35,400 of the number of returns with the Earned Income Tax Credit received was considered Excess Earned Income Credit (refundable). The amount refunded equaled $86,034, with almost $54,000 of that going to returns with an AGI of $25,000 under $50,000</a:t>
            </a:r>
            <a:r>
              <a:rPr lang="en-US" i="1" dirty="0"/>
              <a:t>.</a:t>
            </a:r>
          </a:p>
          <a:p>
            <a:endParaRPr lang="en-US" i="1" dirty="0"/>
          </a:p>
          <a:p>
            <a:r>
              <a:rPr lang="en-US" dirty="0"/>
              <a:t>Source: IRS State Tax Files, 2012 &amp; 2016</a:t>
            </a:r>
          </a:p>
        </p:txBody>
      </p:sp>
      <p:sp>
        <p:nvSpPr>
          <p:cNvPr id="4" name="Slide Number Placeholder 3"/>
          <p:cNvSpPr>
            <a:spLocks noGrp="1"/>
          </p:cNvSpPr>
          <p:nvPr>
            <p:ph type="sldNum" sz="quarter" idx="5"/>
          </p:nvPr>
        </p:nvSpPr>
        <p:spPr/>
        <p:txBody>
          <a:bodyPr/>
          <a:lstStyle/>
          <a:p>
            <a:fld id="{37B228F8-9472-429A-AD44-E0D0A0C85B4B}" type="slidenum">
              <a:rPr lang="en-US" smtClean="0"/>
              <a:t>65</a:t>
            </a:fld>
            <a:endParaRPr lang="en-US" dirty="0"/>
          </a:p>
        </p:txBody>
      </p:sp>
    </p:spTree>
    <p:extLst>
      <p:ext uri="{BB962C8B-B14F-4D97-AF65-F5344CB8AC3E}">
        <p14:creationId xmlns:p14="http://schemas.microsoft.com/office/powerpoint/2010/main" val="334037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6.7% of households in the State are unbanked compared to 4.9% in the Greenville MSA. </a:t>
            </a:r>
          </a:p>
          <a:p>
            <a:endParaRPr lang="en-US" dirty="0"/>
          </a:p>
          <a:p>
            <a:r>
              <a:rPr lang="en-US" dirty="0"/>
              <a:t>Source: FDIC National Survey of Unbanked and Underbanked Households, 2017</a:t>
            </a:r>
          </a:p>
          <a:p>
            <a:endParaRPr lang="en-US" dirty="0"/>
          </a:p>
          <a:p>
            <a:r>
              <a:rPr lang="en-US" i="1" dirty="0"/>
              <a:t>Historical surveys from 2009, 2011, 2013, and 2015 available. Because Greenville MSA boundaries have changed, historical data was not included in this report. To see historical data, please visit: https://www.economicinclusion.gov/ </a:t>
            </a:r>
          </a:p>
        </p:txBody>
      </p:sp>
      <p:sp>
        <p:nvSpPr>
          <p:cNvPr id="4" name="Slide Number Placeholder 3"/>
          <p:cNvSpPr>
            <a:spLocks noGrp="1"/>
          </p:cNvSpPr>
          <p:nvPr>
            <p:ph type="sldNum" sz="quarter" idx="5"/>
          </p:nvPr>
        </p:nvSpPr>
        <p:spPr/>
        <p:txBody>
          <a:bodyPr/>
          <a:lstStyle/>
          <a:p>
            <a:fld id="{37B228F8-9472-429A-AD44-E0D0A0C85B4B}" type="slidenum">
              <a:rPr lang="en-US" smtClean="0"/>
              <a:t>66</a:t>
            </a:fld>
            <a:endParaRPr lang="en-US" dirty="0"/>
          </a:p>
        </p:txBody>
      </p:sp>
    </p:spTree>
    <p:extLst>
      <p:ext uri="{BB962C8B-B14F-4D97-AF65-F5344CB8AC3E}">
        <p14:creationId xmlns:p14="http://schemas.microsoft.com/office/powerpoint/2010/main" val="3172028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Family and youth indicators allow for assessing risk in a community, family, and school environments. These metrics can increase awareness of factors that predict unwanted outcomes for the largest sectors of the community.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implement proactive strategies to keep the community safe, it is imperative that accurate, timely, and complete crime data be available.</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68</a:t>
            </a:fld>
            <a:endParaRPr lang="en-US" dirty="0"/>
          </a:p>
        </p:txBody>
      </p:sp>
    </p:spTree>
    <p:extLst>
      <p:ext uri="{BB962C8B-B14F-4D97-AF65-F5344CB8AC3E}">
        <p14:creationId xmlns:p14="http://schemas.microsoft.com/office/powerpoint/2010/main" val="26580383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Income is generally used as a measure of the economic well-being of a community and a measure of how well residents of the community are living. Income is measured variously to capture subtle but important differences.</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69</a:t>
            </a:fld>
            <a:endParaRPr lang="en-US" dirty="0"/>
          </a:p>
        </p:txBody>
      </p:sp>
    </p:spTree>
    <p:extLst>
      <p:ext uri="{BB962C8B-B14F-4D97-AF65-F5344CB8AC3E}">
        <p14:creationId xmlns:p14="http://schemas.microsoft.com/office/powerpoint/2010/main" val="6159065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Teen pregnancy has substantial implications for educational and socioeconomic outcomes for the teen mother. Parenthood is the leading reason that teen girls drop out of school. More than 50% of teen mothers never graduate from high school; approximately 90% of women who do not give birth during their teenage years will graduate from high school. Additionally, less than 2% of teen moms earn a college degree by age 30.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Teen pregnancy rates have fallen over the past 5 years, but disparities exist by race with black teenagers have higher pregnancy rates than their white counterparts.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South Carolina Department of Health and Environmental Control </a:t>
            </a:r>
          </a:p>
          <a:p>
            <a:r>
              <a:rPr lang="en-US" sz="1050" i="0" kern="1200" dirty="0">
                <a:solidFill>
                  <a:schemeClr val="tx1"/>
                </a:solidFill>
                <a:effectLst/>
                <a:latin typeface="+mn-lt"/>
                <a:ea typeface="+mn-ea"/>
                <a:cs typeface="+mn-cs"/>
              </a:rPr>
              <a:t>Center for Disease Control and Prevention, About Teen Pregnancy</a:t>
            </a:r>
          </a:p>
          <a:p>
            <a:r>
              <a:rPr lang="en-US" sz="1050" i="0" kern="1200" dirty="0">
                <a:solidFill>
                  <a:schemeClr val="tx1"/>
                </a:solidFill>
                <a:effectLst/>
                <a:latin typeface="+mn-lt"/>
                <a:ea typeface="+mn-ea"/>
                <a:cs typeface="+mn-cs"/>
              </a:rPr>
              <a:t>DoSomething.org, 11 Facts about Teen Pregnancy</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70</a:t>
            </a:fld>
            <a:endParaRPr lang="en-US" dirty="0"/>
          </a:p>
        </p:txBody>
      </p:sp>
    </p:spTree>
    <p:extLst>
      <p:ext uri="{BB962C8B-B14F-4D97-AF65-F5344CB8AC3E}">
        <p14:creationId xmlns:p14="http://schemas.microsoft.com/office/powerpoint/2010/main" val="381764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Greenville County has had little disparities in the percentage of teenage idleness from 2012 to 2016.</a:t>
            </a:r>
          </a:p>
          <a:p>
            <a:endParaRPr lang="en-US" dirty="0"/>
          </a:p>
          <a:p>
            <a:r>
              <a:rPr lang="en-US" dirty="0"/>
              <a:t>Source: United States Census Bureau, 2012-2016</a:t>
            </a:r>
          </a:p>
        </p:txBody>
      </p:sp>
      <p:sp>
        <p:nvSpPr>
          <p:cNvPr id="4" name="Slide Number Placeholder 3"/>
          <p:cNvSpPr>
            <a:spLocks noGrp="1"/>
          </p:cNvSpPr>
          <p:nvPr>
            <p:ph type="sldNum" sz="quarter" idx="5"/>
          </p:nvPr>
        </p:nvSpPr>
        <p:spPr/>
        <p:txBody>
          <a:bodyPr/>
          <a:lstStyle/>
          <a:p>
            <a:fld id="{37B228F8-9472-429A-AD44-E0D0A0C85B4B}" type="slidenum">
              <a:rPr lang="en-US" smtClean="0"/>
              <a:t>71</a:t>
            </a:fld>
            <a:endParaRPr lang="en-US" dirty="0"/>
          </a:p>
        </p:txBody>
      </p:sp>
    </p:spTree>
    <p:extLst>
      <p:ext uri="{BB962C8B-B14F-4D97-AF65-F5344CB8AC3E}">
        <p14:creationId xmlns:p14="http://schemas.microsoft.com/office/powerpoint/2010/main" val="52240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dot = 5 individuals</a:t>
            </a:r>
          </a:p>
          <a:p>
            <a:r>
              <a:rPr lang="en-US" dirty="0"/>
              <a:t>Purple dots represent White residents</a:t>
            </a:r>
          </a:p>
          <a:p>
            <a:r>
              <a:rPr lang="en-US" dirty="0"/>
              <a:t>Orange dots represent Black residents</a:t>
            </a:r>
          </a:p>
          <a:p>
            <a:endParaRPr lang="en-US" dirty="0"/>
          </a:p>
          <a:p>
            <a:r>
              <a:rPr lang="en-US" dirty="0"/>
              <a:t>Source: United States Census Bureau, 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8</a:t>
            </a:fld>
            <a:endParaRPr lang="en-US" dirty="0"/>
          </a:p>
        </p:txBody>
      </p:sp>
    </p:spTree>
    <p:extLst>
      <p:ext uri="{BB962C8B-B14F-4D97-AF65-F5344CB8AC3E}">
        <p14:creationId xmlns:p14="http://schemas.microsoft.com/office/powerpoint/2010/main" val="1745159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Crime data are collected consistently throughout South Carolina in accordance with the National Incident Based Reporting System (NIBRS). There are eight offense categories: murder, sexual battery (rape), robbery, aggravated assault, breaking and entering, larceny, motor vehicle theft, and arson. These are typically categorized as violent crimes (murder, sexual battery, robbery, and aggravated assault) and property crimes (breaking and entering, larceny, and motor vehicle theft) to provide basic measure of crime. </a:t>
            </a:r>
            <a:r>
              <a:rPr lang="en-US" sz="1200" i="1" kern="1200" dirty="0">
                <a:solidFill>
                  <a:schemeClr val="tx1"/>
                </a:solidFill>
                <a:effectLst/>
                <a:latin typeface="+mn-lt"/>
                <a:ea typeface="+mn-ea"/>
                <a:cs typeface="+mn-cs"/>
              </a:rPr>
              <a:t>Arson is not considered a property crime through state reporting documents.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Since only those crimes that are reported are counted, there is no way of determining the actual number of crimes committed.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Greenville County has a higher robbery and sexual battery rates in 2016 than the state rate.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South Carolina Law Enforcement Division, Crimes in South Carolina Book</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72</a:t>
            </a:fld>
            <a:endParaRPr lang="en-US" dirty="0"/>
          </a:p>
        </p:txBody>
      </p:sp>
    </p:spTree>
    <p:extLst>
      <p:ext uri="{BB962C8B-B14F-4D97-AF65-F5344CB8AC3E}">
        <p14:creationId xmlns:p14="http://schemas.microsoft.com/office/powerpoint/2010/main" val="28554016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Greenville County has lower property crime rates than the peer counites and the state in 2016.</a:t>
            </a:r>
          </a:p>
          <a:p>
            <a:endParaRPr lang="en-US" dirty="0"/>
          </a:p>
          <a:p>
            <a:r>
              <a:rPr lang="en-US" sz="1200" kern="1200" dirty="0">
                <a:solidFill>
                  <a:schemeClr val="tx1"/>
                </a:solidFill>
                <a:effectLst/>
                <a:latin typeface="+mn-lt"/>
                <a:ea typeface="+mn-ea"/>
                <a:cs typeface="+mn-cs"/>
              </a:rPr>
              <a:t>Source: South Carolina Law Enforcement Division, Crimes in South Carolina Book</a:t>
            </a:r>
          </a:p>
        </p:txBody>
      </p:sp>
      <p:sp>
        <p:nvSpPr>
          <p:cNvPr id="4" name="Slide Number Placeholder 3"/>
          <p:cNvSpPr>
            <a:spLocks noGrp="1"/>
          </p:cNvSpPr>
          <p:nvPr>
            <p:ph type="sldNum" sz="quarter" idx="5"/>
          </p:nvPr>
        </p:nvSpPr>
        <p:spPr/>
        <p:txBody>
          <a:bodyPr/>
          <a:lstStyle/>
          <a:p>
            <a:fld id="{37B228F8-9472-429A-AD44-E0D0A0C85B4B}" type="slidenum">
              <a:rPr lang="en-US" smtClean="0"/>
              <a:t>73</a:t>
            </a:fld>
            <a:endParaRPr lang="en-US" dirty="0"/>
          </a:p>
        </p:txBody>
      </p:sp>
    </p:spTree>
    <p:extLst>
      <p:ext uri="{BB962C8B-B14F-4D97-AF65-F5344CB8AC3E}">
        <p14:creationId xmlns:p14="http://schemas.microsoft.com/office/powerpoint/2010/main" val="35709060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South Carolina Department of Public Safety analyzes all motor vehicle collision reports and produces an annual </a:t>
            </a:r>
            <a:r>
              <a:rPr lang="en-US" sz="1200" i="1" kern="1200" dirty="0">
                <a:solidFill>
                  <a:schemeClr val="tx1"/>
                </a:solidFill>
                <a:effectLst/>
                <a:latin typeface="+mn-lt"/>
                <a:ea typeface="+mn-ea"/>
                <a:cs typeface="+mn-cs"/>
              </a:rPr>
              <a:t>Traffic Collision Fact Book</a:t>
            </a:r>
            <a:r>
              <a:rPr lang="en-US" sz="1200" kern="1200" dirty="0">
                <a:solidFill>
                  <a:schemeClr val="tx1"/>
                </a:solidFill>
                <a:effectLst/>
                <a:latin typeface="+mn-lt"/>
                <a:ea typeface="+mn-ea"/>
                <a:cs typeface="+mn-cs"/>
              </a:rPr>
              <a:t> with statewide and local data. Traffic collisions are responsible for billions of dollars in economic loss in the state each year.</a:t>
            </a:r>
          </a:p>
          <a:p>
            <a:endParaRPr lang="en-US" dirty="0"/>
          </a:p>
          <a:p>
            <a:r>
              <a:rPr lang="en-US" dirty="0"/>
              <a:t>Greenville County has had one of the highest collisions ranking (total, fatal, and injury) out of the 46 counties for the past 2 years. </a:t>
            </a:r>
          </a:p>
          <a:p>
            <a:endParaRPr lang="en-US" dirty="0"/>
          </a:p>
          <a:p>
            <a:r>
              <a:rPr lang="en-US" dirty="0"/>
              <a:t>Source: South Carolina Department of Public Safety, Highway Safety, &amp; Justice Programs</a:t>
            </a:r>
          </a:p>
        </p:txBody>
      </p:sp>
      <p:sp>
        <p:nvSpPr>
          <p:cNvPr id="4" name="Slide Number Placeholder 3"/>
          <p:cNvSpPr>
            <a:spLocks noGrp="1"/>
          </p:cNvSpPr>
          <p:nvPr>
            <p:ph type="sldNum" sz="quarter" idx="5"/>
          </p:nvPr>
        </p:nvSpPr>
        <p:spPr/>
        <p:txBody>
          <a:bodyPr/>
          <a:lstStyle/>
          <a:p>
            <a:fld id="{37B228F8-9472-429A-AD44-E0D0A0C85B4B}" type="slidenum">
              <a:rPr lang="en-US" smtClean="0"/>
              <a:t>74</a:t>
            </a:fld>
            <a:endParaRPr lang="en-US" dirty="0"/>
          </a:p>
        </p:txBody>
      </p:sp>
    </p:spTree>
    <p:extLst>
      <p:ext uri="{BB962C8B-B14F-4D97-AF65-F5344CB8AC3E}">
        <p14:creationId xmlns:p14="http://schemas.microsoft.com/office/powerpoint/2010/main" val="3958358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Public health indicators reflect the existence and success of efforts to promote healthy lifestyles and the avoidance of disease and injury. Where there are robust public health efforts, there is improved quality of life and life expectancy.</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76</a:t>
            </a:fld>
            <a:endParaRPr lang="en-US" dirty="0"/>
          </a:p>
        </p:txBody>
      </p:sp>
    </p:spTree>
    <p:extLst>
      <p:ext uri="{BB962C8B-B14F-4D97-AF65-F5344CB8AC3E}">
        <p14:creationId xmlns:p14="http://schemas.microsoft.com/office/powerpoint/2010/main" val="38844618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Infant mortality rates are important indicators of health for the whole population, reflecting the factors affecting the health of the whole population have an impact on the mortality rate of infants in each community. Infant mortality is the measure of death within the first year of life and is reported as a rate per 1,000 live births. Because there is a historic racial disparity in infant mortality, it is instructive to examine the data for both blacks and whites and the Hispanic population in the county.</a:t>
            </a:r>
          </a:p>
          <a:p>
            <a:endParaRPr lang="en-US" dirty="0"/>
          </a:p>
          <a:p>
            <a:r>
              <a:rPr lang="en-US" dirty="0"/>
              <a:t>Greenville County has had little change in infant mortality rates from 2012 to 2016.</a:t>
            </a:r>
          </a:p>
          <a:p>
            <a:endParaRPr lang="en-US" dirty="0"/>
          </a:p>
          <a:p>
            <a:r>
              <a:rPr lang="en-US" dirty="0"/>
              <a:t>Source: South Carolina Department of Health and Environmental Control</a:t>
            </a:r>
          </a:p>
        </p:txBody>
      </p:sp>
      <p:sp>
        <p:nvSpPr>
          <p:cNvPr id="4" name="Slide Number Placeholder 3"/>
          <p:cNvSpPr>
            <a:spLocks noGrp="1"/>
          </p:cNvSpPr>
          <p:nvPr>
            <p:ph type="sldNum" sz="quarter" idx="5"/>
          </p:nvPr>
        </p:nvSpPr>
        <p:spPr/>
        <p:txBody>
          <a:bodyPr/>
          <a:lstStyle/>
          <a:p>
            <a:fld id="{37B228F8-9472-429A-AD44-E0D0A0C85B4B}" type="slidenum">
              <a:rPr lang="en-US" smtClean="0"/>
              <a:t>77</a:t>
            </a:fld>
            <a:endParaRPr lang="en-US" dirty="0"/>
          </a:p>
        </p:txBody>
      </p:sp>
    </p:spTree>
    <p:extLst>
      <p:ext uri="{BB962C8B-B14F-4D97-AF65-F5344CB8AC3E}">
        <p14:creationId xmlns:p14="http://schemas.microsoft.com/office/powerpoint/2010/main" val="20665101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significant disparities by race in the county for infant mortality, with black infants having higher mortality rates than white infants.</a:t>
            </a:r>
          </a:p>
          <a:p>
            <a:endParaRPr lang="en-US" dirty="0"/>
          </a:p>
          <a:p>
            <a:r>
              <a:rPr lang="en-US" dirty="0"/>
              <a:t>It is important to note that caution should be used when looking at single year rates for Hispanic infants as there is a large margin of error.</a:t>
            </a:r>
          </a:p>
          <a:p>
            <a:endParaRPr lang="en-US" dirty="0"/>
          </a:p>
          <a:p>
            <a:r>
              <a:rPr lang="en-US" dirty="0"/>
              <a:t>Source: South Carolina Department of Health and Environmental Control</a:t>
            </a:r>
          </a:p>
        </p:txBody>
      </p:sp>
      <p:sp>
        <p:nvSpPr>
          <p:cNvPr id="4" name="Slide Number Placeholder 3"/>
          <p:cNvSpPr>
            <a:spLocks noGrp="1"/>
          </p:cNvSpPr>
          <p:nvPr>
            <p:ph type="sldNum" sz="quarter" idx="5"/>
          </p:nvPr>
        </p:nvSpPr>
        <p:spPr/>
        <p:txBody>
          <a:bodyPr/>
          <a:lstStyle/>
          <a:p>
            <a:fld id="{37B228F8-9472-429A-AD44-E0D0A0C85B4B}" type="slidenum">
              <a:rPr lang="en-US" smtClean="0"/>
              <a:t>78</a:t>
            </a:fld>
            <a:endParaRPr lang="en-US" dirty="0"/>
          </a:p>
        </p:txBody>
      </p:sp>
    </p:spTree>
    <p:extLst>
      <p:ext uri="{BB962C8B-B14F-4D97-AF65-F5344CB8AC3E}">
        <p14:creationId xmlns:p14="http://schemas.microsoft.com/office/powerpoint/2010/main" val="39229479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 birth weight is a primary predictor of infant mortality, and children who had a low birth weight have higher incidences of ongoing physical disabilities, behavior problems, poor cognitive performance, and learning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Access to prenatal care is a primary determinant of birth weight and, therefore, infant mortality.</a:t>
            </a:r>
          </a:p>
          <a:p>
            <a:endParaRPr lang="en-US" dirty="0"/>
          </a:p>
          <a:p>
            <a:r>
              <a:rPr lang="en-US" dirty="0"/>
              <a:t>There are significant disparities in the County regarding babies born with a low birthweight with a higher percentage of black babies born with a low birthweight than their white counterparts.</a:t>
            </a:r>
          </a:p>
          <a:p>
            <a:endParaRPr lang="en-US" dirty="0"/>
          </a:p>
          <a:p>
            <a:r>
              <a:rPr lang="en-US" dirty="0"/>
              <a:t>More than 1 out of every 4 babies is born to a mother with less than adequate prenatal care in 2016 in the County.</a:t>
            </a:r>
          </a:p>
          <a:p>
            <a:endParaRPr lang="en-US" dirty="0"/>
          </a:p>
          <a:p>
            <a:r>
              <a:rPr lang="en-US" dirty="0"/>
              <a:t>Source: South Carolina Department of Health and Environmental Control</a:t>
            </a:r>
          </a:p>
        </p:txBody>
      </p:sp>
      <p:sp>
        <p:nvSpPr>
          <p:cNvPr id="4" name="Slide Number Placeholder 3"/>
          <p:cNvSpPr>
            <a:spLocks noGrp="1"/>
          </p:cNvSpPr>
          <p:nvPr>
            <p:ph type="sldNum" sz="quarter" idx="5"/>
          </p:nvPr>
        </p:nvSpPr>
        <p:spPr/>
        <p:txBody>
          <a:bodyPr/>
          <a:lstStyle/>
          <a:p>
            <a:fld id="{37B228F8-9472-429A-AD44-E0D0A0C85B4B}" type="slidenum">
              <a:rPr lang="en-US" smtClean="0"/>
              <a:t>79</a:t>
            </a:fld>
            <a:endParaRPr lang="en-US" dirty="0"/>
          </a:p>
        </p:txBody>
      </p:sp>
    </p:spTree>
    <p:extLst>
      <p:ext uri="{BB962C8B-B14F-4D97-AF65-F5344CB8AC3E}">
        <p14:creationId xmlns:p14="http://schemas.microsoft.com/office/powerpoint/2010/main" val="1615467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Common behavioral risk factors contribute significantly to chronic disease and death in South Carolina. The Behavior Risk Factor Surveillance Survey (BRFSS) tracks the prevalence of these risk factors by county. The latest data available are for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South Carolina Department of Health and Environmental Control</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80</a:t>
            </a:fld>
            <a:endParaRPr lang="en-US" dirty="0"/>
          </a:p>
        </p:txBody>
      </p:sp>
    </p:spTree>
    <p:extLst>
      <p:ext uri="{BB962C8B-B14F-4D97-AF65-F5344CB8AC3E}">
        <p14:creationId xmlns:p14="http://schemas.microsoft.com/office/powerpoint/2010/main" val="4307634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health insurance coverage rate is, in part, a reflection of the quality of jobs in a specific area, and the changes in the rate of coverage and the distribution of the coverage could reflect the economic trends. In 2014, the implementation of the Affordable Care Act (ACA) produced significant changes in the insurance coverage rates.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portion of the population that is usually measured for health insurance coverage is working age adults, 18 to 64, as this segment is exempt from public insurance by entitlement of age or income. People age 65 and older are covered by public insurance (most often Medicare) and low-income children are covered by public insurance in the form of Medicaid. Persons who do not have any source of health insurance and go without primary care often end up being treated as emergency patients; a much costlier mode of treatment than prevention or accessing primary care via insurance coverage.</a:t>
            </a:r>
          </a:p>
          <a:p>
            <a:endParaRPr lang="en-US" dirty="0"/>
          </a:p>
          <a:p>
            <a:r>
              <a:rPr lang="en-US" dirty="0"/>
              <a:t>Source: United States Census Bureau, 2013-2017</a:t>
            </a:r>
          </a:p>
        </p:txBody>
      </p:sp>
      <p:sp>
        <p:nvSpPr>
          <p:cNvPr id="4" name="Slide Number Placeholder 3"/>
          <p:cNvSpPr>
            <a:spLocks noGrp="1"/>
          </p:cNvSpPr>
          <p:nvPr>
            <p:ph type="sldNum" sz="quarter" idx="5"/>
          </p:nvPr>
        </p:nvSpPr>
        <p:spPr/>
        <p:txBody>
          <a:bodyPr/>
          <a:lstStyle/>
          <a:p>
            <a:fld id="{37B228F8-9472-429A-AD44-E0D0A0C85B4B}" type="slidenum">
              <a:rPr lang="en-US" smtClean="0"/>
              <a:t>81</a:t>
            </a:fld>
            <a:endParaRPr lang="en-US" dirty="0"/>
          </a:p>
        </p:txBody>
      </p:sp>
    </p:spTree>
    <p:extLst>
      <p:ext uri="{BB962C8B-B14F-4D97-AF65-F5344CB8AC3E}">
        <p14:creationId xmlns:p14="http://schemas.microsoft.com/office/powerpoint/2010/main" val="3420432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Greenville County, those who are Hispanic and those who fall within a lower income bracket are more likely to be uninsured.</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82</a:t>
            </a:fld>
            <a:endParaRPr lang="en-US" dirty="0"/>
          </a:p>
        </p:txBody>
      </p:sp>
    </p:spTree>
    <p:extLst>
      <p:ext uri="{BB962C8B-B14F-4D97-AF65-F5344CB8AC3E}">
        <p14:creationId xmlns:p14="http://schemas.microsoft.com/office/powerpoint/2010/main" val="3475278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10</a:t>
            </a:fld>
            <a:endParaRPr lang="en-US" dirty="0"/>
          </a:p>
        </p:txBody>
      </p:sp>
    </p:spTree>
    <p:extLst>
      <p:ext uri="{BB962C8B-B14F-4D97-AF65-F5344CB8AC3E}">
        <p14:creationId xmlns:p14="http://schemas.microsoft.com/office/powerpoint/2010/main" val="30062086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higher percentage of payor sources for emergency department visits in 2017 for those who are non-white was Medicaid and self/indigent than for those who are white in Greenville County.</a:t>
            </a:r>
          </a:p>
          <a:p>
            <a:endParaRPr lang="en-US" dirty="0"/>
          </a:p>
          <a:p>
            <a:r>
              <a:rPr lang="en-US" i="1" dirty="0"/>
              <a:t>Revenue and Fiscal Affairs disaggregates race by white and non-white only.</a:t>
            </a:r>
          </a:p>
          <a:p>
            <a:endParaRPr lang="en-US" dirty="0"/>
          </a:p>
          <a:p>
            <a:r>
              <a:rPr lang="en-US" dirty="0"/>
              <a:t>Source: South Carolina Revenue and Fiscal Affairs</a:t>
            </a:r>
          </a:p>
        </p:txBody>
      </p:sp>
      <p:sp>
        <p:nvSpPr>
          <p:cNvPr id="4" name="Slide Number Placeholder 3"/>
          <p:cNvSpPr>
            <a:spLocks noGrp="1"/>
          </p:cNvSpPr>
          <p:nvPr>
            <p:ph type="sldNum" sz="quarter" idx="5"/>
          </p:nvPr>
        </p:nvSpPr>
        <p:spPr/>
        <p:txBody>
          <a:bodyPr/>
          <a:lstStyle/>
          <a:p>
            <a:fld id="{37B228F8-9472-429A-AD44-E0D0A0C85B4B}" type="slidenum">
              <a:rPr lang="en-US" smtClean="0"/>
              <a:t>83</a:t>
            </a:fld>
            <a:endParaRPr lang="en-US" dirty="0"/>
          </a:p>
        </p:txBody>
      </p:sp>
    </p:spTree>
    <p:extLst>
      <p:ext uri="{BB962C8B-B14F-4D97-AF65-F5344CB8AC3E}">
        <p14:creationId xmlns:p14="http://schemas.microsoft.com/office/powerpoint/2010/main" val="5844699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38.2% of non-white emergency department visits for behavioral health was self/indigent payor source.</a:t>
            </a:r>
          </a:p>
          <a:p>
            <a:pPr marL="171450" indent="-171450">
              <a:buFont typeface="Arial" panose="020B0604020202020204" pitchFamily="34" charset="0"/>
              <a:buChar char="•"/>
            </a:pPr>
            <a:r>
              <a:rPr lang="en-US" dirty="0"/>
              <a:t>39.6% of white ED visits were self/indigent</a:t>
            </a:r>
          </a:p>
          <a:p>
            <a:r>
              <a:rPr lang="en-US" dirty="0"/>
              <a:t>25.9% of non-white emergency department visits for behavioral health was Medicaid payor source.</a:t>
            </a:r>
          </a:p>
          <a:p>
            <a:pPr marL="171450" indent="-171450">
              <a:buFont typeface="Arial" panose="020B0604020202020204" pitchFamily="34" charset="0"/>
              <a:buChar char="•"/>
            </a:pPr>
            <a:r>
              <a:rPr lang="en-US" dirty="0"/>
              <a:t>16.9% of white ED visits were Medicaid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Revenue and Fiscal Affairs disaggregates race by white and non-white only.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 South Carolina Revenue and Fiscal Affairs</a:t>
            </a:r>
          </a:p>
        </p:txBody>
      </p:sp>
      <p:sp>
        <p:nvSpPr>
          <p:cNvPr id="4" name="Slide Number Placeholder 3"/>
          <p:cNvSpPr>
            <a:spLocks noGrp="1"/>
          </p:cNvSpPr>
          <p:nvPr>
            <p:ph type="sldNum" sz="quarter" idx="5"/>
          </p:nvPr>
        </p:nvSpPr>
        <p:spPr/>
        <p:txBody>
          <a:bodyPr/>
          <a:lstStyle/>
          <a:p>
            <a:fld id="{37B228F8-9472-429A-AD44-E0D0A0C85B4B}" type="slidenum">
              <a:rPr lang="en-US" smtClean="0"/>
              <a:t>84</a:t>
            </a:fld>
            <a:endParaRPr lang="en-US" dirty="0"/>
          </a:p>
        </p:txBody>
      </p:sp>
    </p:spTree>
    <p:extLst>
      <p:ext uri="{BB962C8B-B14F-4D97-AF65-F5344CB8AC3E}">
        <p14:creationId xmlns:p14="http://schemas.microsoft.com/office/powerpoint/2010/main" val="8905245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South Carolina Department of Health and Environmental Control</a:t>
            </a:r>
          </a:p>
        </p:txBody>
      </p:sp>
      <p:sp>
        <p:nvSpPr>
          <p:cNvPr id="4" name="Slide Number Placeholder 3"/>
          <p:cNvSpPr>
            <a:spLocks noGrp="1"/>
          </p:cNvSpPr>
          <p:nvPr>
            <p:ph type="sldNum" sz="quarter" idx="5"/>
          </p:nvPr>
        </p:nvSpPr>
        <p:spPr/>
        <p:txBody>
          <a:bodyPr/>
          <a:lstStyle/>
          <a:p>
            <a:fld id="{37B228F8-9472-429A-AD44-E0D0A0C85B4B}" type="slidenum">
              <a:rPr lang="en-US" smtClean="0"/>
              <a:t>85</a:t>
            </a:fld>
            <a:endParaRPr lang="en-US" dirty="0"/>
          </a:p>
        </p:txBody>
      </p:sp>
    </p:spTree>
    <p:extLst>
      <p:ext uri="{BB962C8B-B14F-4D97-AF65-F5344CB8AC3E}">
        <p14:creationId xmlns:p14="http://schemas.microsoft.com/office/powerpoint/2010/main" val="39371891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South Carolina Department of Health and Environmental Control</a:t>
            </a:r>
          </a:p>
        </p:txBody>
      </p:sp>
      <p:sp>
        <p:nvSpPr>
          <p:cNvPr id="4" name="Slide Number Placeholder 3"/>
          <p:cNvSpPr>
            <a:spLocks noGrp="1"/>
          </p:cNvSpPr>
          <p:nvPr>
            <p:ph type="sldNum" sz="quarter" idx="5"/>
          </p:nvPr>
        </p:nvSpPr>
        <p:spPr/>
        <p:txBody>
          <a:bodyPr/>
          <a:lstStyle/>
          <a:p>
            <a:fld id="{37B228F8-9472-429A-AD44-E0D0A0C85B4B}" type="slidenum">
              <a:rPr lang="en-US" smtClean="0"/>
              <a:t>86</a:t>
            </a:fld>
            <a:endParaRPr lang="en-US" dirty="0"/>
          </a:p>
        </p:txBody>
      </p:sp>
    </p:spTree>
    <p:extLst>
      <p:ext uri="{BB962C8B-B14F-4D97-AF65-F5344CB8AC3E}">
        <p14:creationId xmlns:p14="http://schemas.microsoft.com/office/powerpoint/2010/main" val="8809077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Definition of Affordable Housing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United States Department of Housing and Urban Development (HUD), the generally accepted definition of affordable housing is </a:t>
            </a:r>
            <a:r>
              <a:rPr lang="en-US" sz="1200" i="1" kern="1200" dirty="0">
                <a:solidFill>
                  <a:schemeClr val="tx1"/>
                </a:solidFill>
                <a:effectLst/>
                <a:latin typeface="+mn-lt"/>
                <a:ea typeface="+mn-ea"/>
                <a:cs typeface="+mn-cs"/>
              </a:rPr>
              <a:t>“[housing] for which the occupant(s) is/are paying no more than 30 percent of his or her income for gross housing costs, including utilities. Please note that some jurisdictions may define affordable housing based on other, locally determined criteria, and that this definition is intended solely as an approximate guideline or general rule of thumb.”</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section, the 30% rule will only be applied to the housing expenses of sales price and gross rent. Other housing expenses often included in the 30% threshold (utilities, etc.) will not be accounted for.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United States Housing and Urban Development</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88</a:t>
            </a:fld>
            <a:endParaRPr lang="en-US" dirty="0"/>
          </a:p>
        </p:txBody>
      </p:sp>
    </p:spTree>
    <p:extLst>
      <p:ext uri="{BB962C8B-B14F-4D97-AF65-F5344CB8AC3E}">
        <p14:creationId xmlns:p14="http://schemas.microsoft.com/office/powerpoint/2010/main" val="35471978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United States Census Bureau, 2013 &amp; 2017</a:t>
            </a:r>
          </a:p>
        </p:txBody>
      </p:sp>
      <p:sp>
        <p:nvSpPr>
          <p:cNvPr id="4" name="Slide Number Placeholder 3"/>
          <p:cNvSpPr>
            <a:spLocks noGrp="1"/>
          </p:cNvSpPr>
          <p:nvPr>
            <p:ph type="sldNum" sz="quarter" idx="5"/>
          </p:nvPr>
        </p:nvSpPr>
        <p:spPr/>
        <p:txBody>
          <a:bodyPr/>
          <a:lstStyle/>
          <a:p>
            <a:fld id="{37B228F8-9472-429A-AD44-E0D0A0C85B4B}" type="slidenum">
              <a:rPr lang="en-US" smtClean="0"/>
              <a:t>89</a:t>
            </a:fld>
            <a:endParaRPr lang="en-US" dirty="0"/>
          </a:p>
        </p:txBody>
      </p:sp>
    </p:spTree>
    <p:extLst>
      <p:ext uri="{BB962C8B-B14F-4D97-AF65-F5344CB8AC3E}">
        <p14:creationId xmlns:p14="http://schemas.microsoft.com/office/powerpoint/2010/main" val="11899987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 who owns and rents housing in Greenville County, whites are more likely to be homeowners while those who are black or Hispanic are more likely to be renters. </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90</a:t>
            </a:fld>
            <a:endParaRPr lang="en-US" dirty="0"/>
          </a:p>
        </p:txBody>
      </p:sp>
    </p:spTree>
    <p:extLst>
      <p:ext uri="{BB962C8B-B14F-4D97-AF65-F5344CB8AC3E}">
        <p14:creationId xmlns:p14="http://schemas.microsoft.com/office/powerpoint/2010/main" val="31579566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Greenville County’s housing stock increase from 2013 to 2017 is a similar percentage as the overall population growth during the same timespan. It is important to note that while the percentage of housing units increased by the same percentage, the number of housing units could either be too few or too many housing units available.</a:t>
            </a:r>
          </a:p>
          <a:p>
            <a:endParaRPr lang="en-US" dirty="0"/>
          </a:p>
          <a:p>
            <a:r>
              <a:rPr lang="en-US" dirty="0"/>
              <a:t>Source: United States Census Bureau, 2013-2017</a:t>
            </a:r>
          </a:p>
        </p:txBody>
      </p:sp>
      <p:sp>
        <p:nvSpPr>
          <p:cNvPr id="4" name="Slide Number Placeholder 3"/>
          <p:cNvSpPr>
            <a:spLocks noGrp="1"/>
          </p:cNvSpPr>
          <p:nvPr>
            <p:ph type="sldNum" sz="quarter" idx="5"/>
          </p:nvPr>
        </p:nvSpPr>
        <p:spPr/>
        <p:txBody>
          <a:bodyPr/>
          <a:lstStyle/>
          <a:p>
            <a:fld id="{37B228F8-9472-429A-AD44-E0D0A0C85B4B}" type="slidenum">
              <a:rPr lang="en-US" smtClean="0"/>
              <a:t>91</a:t>
            </a:fld>
            <a:endParaRPr lang="en-US" dirty="0"/>
          </a:p>
        </p:txBody>
      </p:sp>
    </p:spTree>
    <p:extLst>
      <p:ext uri="{BB962C8B-B14F-4D97-AF65-F5344CB8AC3E}">
        <p14:creationId xmlns:p14="http://schemas.microsoft.com/office/powerpoint/2010/main" val="41517220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Understanding the data related to housing units in the county can provide insight into the population’s ability to become (or stay) homeowners relative to affordability.</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92</a:t>
            </a:fld>
            <a:endParaRPr lang="en-US" dirty="0"/>
          </a:p>
        </p:txBody>
      </p:sp>
    </p:spTree>
    <p:extLst>
      <p:ext uri="{BB962C8B-B14F-4D97-AF65-F5344CB8AC3E}">
        <p14:creationId xmlns:p14="http://schemas.microsoft.com/office/powerpoint/2010/main" val="428875880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Low vacancy rates can drive up gross rent and household values.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Greenville County has some of the lowest homeowner and rental vacancy rates in comparison to the peer counties, SC, &amp; US in 2017. The county is seeing a slight upward trend in rental vacancy rates and a slight downward trend in homeowner rates which could indicate that individuals are moving from renting to homeownership.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United States Census Bureau, 2013-2017</a:t>
            </a:r>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93</a:t>
            </a:fld>
            <a:endParaRPr lang="en-US" dirty="0"/>
          </a:p>
        </p:txBody>
      </p:sp>
    </p:spTree>
    <p:extLst>
      <p:ext uri="{BB962C8B-B14F-4D97-AF65-F5344CB8AC3E}">
        <p14:creationId xmlns:p14="http://schemas.microsoft.com/office/powerpoint/2010/main" val="326018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who fall behind in reading at grade level are at a higher risk of not graduating high school and have long-term impacts on their future social and economic statuses. Reading proficiency by the end of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grade is a strong predictor of a child’s educational development and a make-or-break benchmark. Prior to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grade, children are “learning to read” whereas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and beyond is “reading to learn.” After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grade, textbooks and other reading materials are no longer simple primers, but rather actual texts containing material that children must master before moving forward. According to the Children’s Reading Foundation, almost half of the printed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materials is incomprehensible to children who read below level.</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11</a:t>
            </a:fld>
            <a:endParaRPr lang="en-US" dirty="0"/>
          </a:p>
        </p:txBody>
      </p:sp>
    </p:spTree>
    <p:extLst>
      <p:ext uri="{BB962C8B-B14F-4D97-AF65-F5344CB8AC3E}">
        <p14:creationId xmlns:p14="http://schemas.microsoft.com/office/powerpoint/2010/main" val="25453060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downward trend in the overall vacancy rate between 2013 and 2017, and the occupancy rates reflect the changes observed in the vacancy rates on the previous slide.</a:t>
            </a:r>
          </a:p>
          <a:p>
            <a:endParaRPr lang="en-US" dirty="0"/>
          </a:p>
          <a:p>
            <a:r>
              <a:rPr lang="en-US" dirty="0"/>
              <a:t>One out of every four vacant units is available for rent and just under ½ of the total vacant units is classified as some other vacant; meaning it is not for rent, for sale, seasonal, or for migrant workers.</a:t>
            </a:r>
          </a:p>
          <a:p>
            <a:endParaRPr lang="en-US" dirty="0"/>
          </a:p>
          <a:p>
            <a:r>
              <a:rPr lang="en-US" dirty="0"/>
              <a:t>Source: United States Census Bureau, 2013-2017</a:t>
            </a:r>
          </a:p>
        </p:txBody>
      </p:sp>
      <p:sp>
        <p:nvSpPr>
          <p:cNvPr id="4" name="Slide Number Placeholder 3"/>
          <p:cNvSpPr>
            <a:spLocks noGrp="1"/>
          </p:cNvSpPr>
          <p:nvPr>
            <p:ph type="sldNum" sz="quarter" idx="5"/>
          </p:nvPr>
        </p:nvSpPr>
        <p:spPr/>
        <p:txBody>
          <a:bodyPr/>
          <a:lstStyle/>
          <a:p>
            <a:fld id="{37B228F8-9472-429A-AD44-E0D0A0C85B4B}" type="slidenum">
              <a:rPr lang="en-US" smtClean="0"/>
              <a:t>94</a:t>
            </a:fld>
            <a:endParaRPr lang="en-US" dirty="0"/>
          </a:p>
        </p:txBody>
      </p:sp>
    </p:spTree>
    <p:extLst>
      <p:ext uri="{BB962C8B-B14F-4D97-AF65-F5344CB8AC3E}">
        <p14:creationId xmlns:p14="http://schemas.microsoft.com/office/powerpoint/2010/main" val="7939191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Homeowners have consistently had a higher median income than renters in the County with the homeowner median rent of $72,108 compared to renters median rent of $35,485 in 2017. </a:t>
            </a:r>
          </a:p>
          <a:p>
            <a:endParaRPr lang="en-US" dirty="0"/>
          </a:p>
          <a:p>
            <a:r>
              <a:rPr lang="en-US" dirty="0"/>
              <a:t>The 2017 income amounts on this chart will be used to determine housing affordability on a later slide.</a:t>
            </a:r>
          </a:p>
          <a:p>
            <a:endParaRPr lang="en-US" dirty="0"/>
          </a:p>
          <a:p>
            <a:r>
              <a:rPr lang="en-US" dirty="0"/>
              <a:t>Source: United States Census Bureau, 2013-2017</a:t>
            </a:r>
          </a:p>
        </p:txBody>
      </p:sp>
      <p:sp>
        <p:nvSpPr>
          <p:cNvPr id="4" name="Slide Number Placeholder 3"/>
          <p:cNvSpPr>
            <a:spLocks noGrp="1"/>
          </p:cNvSpPr>
          <p:nvPr>
            <p:ph type="sldNum" sz="quarter" idx="5"/>
          </p:nvPr>
        </p:nvSpPr>
        <p:spPr/>
        <p:txBody>
          <a:bodyPr/>
          <a:lstStyle/>
          <a:p>
            <a:fld id="{37B228F8-9472-429A-AD44-E0D0A0C85B4B}" type="slidenum">
              <a:rPr lang="en-US" smtClean="0"/>
              <a:t>95</a:t>
            </a:fld>
            <a:endParaRPr lang="en-US" dirty="0"/>
          </a:p>
        </p:txBody>
      </p:sp>
    </p:spTree>
    <p:extLst>
      <p:ext uri="{BB962C8B-B14F-4D97-AF65-F5344CB8AC3E}">
        <p14:creationId xmlns:p14="http://schemas.microsoft.com/office/powerpoint/2010/main" val="23114247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considering housing affordability and the population’s ability to save for homeownership, it is important to look at gross rent trends in the county. High rent prices compared to a low median household income could indicate many of those who are renters will not have enough purchasing power to become homeowners, as they are likely to be spending more than 30% of their income on housing expenses.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2017 median gross rent will be used to calculate housing affordability on a later slide.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United States Census Bureau, 2013-2017</a:t>
            </a:r>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96</a:t>
            </a:fld>
            <a:endParaRPr lang="en-US" dirty="0"/>
          </a:p>
        </p:txBody>
      </p:sp>
    </p:spTree>
    <p:extLst>
      <p:ext uri="{BB962C8B-B14F-4D97-AF65-F5344CB8AC3E}">
        <p14:creationId xmlns:p14="http://schemas.microsoft.com/office/powerpoint/2010/main" val="37286047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Homeowner affordability is calculated using the median housing value compared to the median owner income and renter affordability is calculated using the median gross rent compared to the median renter income.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generally accepted practice to calculate the income necessary to afford to purchase a home is the total cost of the home should not exceed three times the household income. This is the method used to calculate both the income needed to afford a median valued house and the median gross rent.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2017, three times the median household income (regardless of ownership status) was $14,558 under the income necessary to afford the median housing value. Even more substantial, the renter-occupied median household income as $75,845 under the income necessary to afford a median housing valued house.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National Association of Relators, 2013-2017 &amp; United States Census Bureau, 2013-2017</a:t>
            </a:r>
          </a:p>
          <a:p>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97</a:t>
            </a:fld>
            <a:endParaRPr lang="en-US" dirty="0"/>
          </a:p>
        </p:txBody>
      </p:sp>
    </p:spTree>
    <p:extLst>
      <p:ext uri="{BB962C8B-B14F-4D97-AF65-F5344CB8AC3E}">
        <p14:creationId xmlns:p14="http://schemas.microsoft.com/office/powerpoint/2010/main" val="13216651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following information refers to the chart on </a:t>
            </a:r>
            <a:r>
              <a:rPr lang="en-US" i="1"/>
              <a:t>slide 45. </a:t>
            </a:r>
            <a:r>
              <a:rPr lang="en-US" i="1" dirty="0"/>
              <a:t>There are 19 industries listed on this chart.</a:t>
            </a:r>
          </a:p>
          <a:p>
            <a:endParaRPr lang="en-US" dirty="0"/>
          </a:p>
          <a:p>
            <a:r>
              <a:rPr lang="en-US" dirty="0"/>
              <a:t>The monthly wage necessary to afford a median valued house is $5,063. When comparing this to the industry wages for overall average and new hire average monthly wages, six industries (31.6% of the industries) have an overall average monthly wage high enough to afford the median value and none of the new hire average monthly wages are high enough to afford a median valued home. </a:t>
            </a:r>
          </a:p>
          <a:p>
            <a:endParaRPr lang="en-US" dirty="0"/>
          </a:p>
          <a:p>
            <a:r>
              <a:rPr lang="en-US" dirty="0"/>
              <a:t>The monthly wage necessary to afford the median gross rent is $2,541. Seventeen industries (89.5% of the industries) have an overall average monthly wage high enough to afford the median gross rent, and eleven industries (57.9% of the industries) have a new higher average monthly wage high enough to afford the median gross rent.</a:t>
            </a:r>
          </a:p>
          <a:p>
            <a:endParaRPr lang="en-US" dirty="0"/>
          </a:p>
          <a:p>
            <a:r>
              <a:rPr lang="en-US" dirty="0"/>
              <a:t>Source: United States Census Bureau, 2017</a:t>
            </a:r>
          </a:p>
        </p:txBody>
      </p:sp>
      <p:sp>
        <p:nvSpPr>
          <p:cNvPr id="4" name="Slide Number Placeholder 3"/>
          <p:cNvSpPr>
            <a:spLocks noGrp="1"/>
          </p:cNvSpPr>
          <p:nvPr>
            <p:ph type="sldNum" sz="quarter" idx="5"/>
          </p:nvPr>
        </p:nvSpPr>
        <p:spPr/>
        <p:txBody>
          <a:bodyPr/>
          <a:lstStyle/>
          <a:p>
            <a:fld id="{37B228F8-9472-429A-AD44-E0D0A0C85B4B}" type="slidenum">
              <a:rPr lang="en-US" smtClean="0"/>
              <a:t>98</a:t>
            </a:fld>
            <a:endParaRPr lang="en-US" dirty="0"/>
          </a:p>
        </p:txBody>
      </p:sp>
    </p:spTree>
    <p:extLst>
      <p:ext uri="{BB962C8B-B14F-4D97-AF65-F5344CB8AC3E}">
        <p14:creationId xmlns:p14="http://schemas.microsoft.com/office/powerpoint/2010/main" val="22353455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Affordable housing is defined as housing that costs no more than 30% of a household’s income.</a:t>
            </a:r>
          </a:p>
          <a:p>
            <a:r>
              <a:rPr lang="en-US" sz="1200" kern="1200" dirty="0">
                <a:solidFill>
                  <a:schemeClr val="tx1"/>
                </a:solidFill>
                <a:effectLst/>
                <a:latin typeface="+mn-lt"/>
                <a:ea typeface="+mn-ea"/>
                <a:cs typeface="+mn-cs"/>
              </a:rPr>
              <a:t>Renters are more likely than homeowners in the county to be spending more than 30% of their income on housing expenses with 46.5% of renters in Greenville County in 2017 spending more than 30%. When transportation expenses are considered, there could be individuals in the county spending over 80% of their household income on housing and transportation expenses.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United States Census Bureau, 2013-2017</a:t>
            </a:r>
            <a:endParaRPr lang="en-US" dirty="0"/>
          </a:p>
        </p:txBody>
      </p:sp>
      <p:sp>
        <p:nvSpPr>
          <p:cNvPr id="4" name="Slide Number Placeholder 3"/>
          <p:cNvSpPr>
            <a:spLocks noGrp="1"/>
          </p:cNvSpPr>
          <p:nvPr>
            <p:ph type="sldNum" sz="quarter" idx="5"/>
          </p:nvPr>
        </p:nvSpPr>
        <p:spPr/>
        <p:txBody>
          <a:bodyPr/>
          <a:lstStyle/>
          <a:p>
            <a:fld id="{37B228F8-9472-429A-AD44-E0D0A0C85B4B}" type="slidenum">
              <a:rPr lang="en-US" smtClean="0"/>
              <a:t>99</a:t>
            </a:fld>
            <a:endParaRPr lang="en-US" dirty="0"/>
          </a:p>
        </p:txBody>
      </p:sp>
    </p:spTree>
    <p:extLst>
      <p:ext uri="{BB962C8B-B14F-4D97-AF65-F5344CB8AC3E}">
        <p14:creationId xmlns:p14="http://schemas.microsoft.com/office/powerpoint/2010/main" val="35803767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72.5% of households in Greenville County have access to 1-2 vehicles in 2017. Since 2013, there has been little change in the percentage of household's access to vehicles.</a:t>
            </a:r>
          </a:p>
          <a:p>
            <a:endParaRPr lang="en-US" dirty="0"/>
          </a:p>
          <a:p>
            <a:r>
              <a:rPr lang="en-US" dirty="0"/>
              <a:t>Source: United States Census Bureau, 2013-2017</a:t>
            </a:r>
          </a:p>
        </p:txBody>
      </p:sp>
      <p:sp>
        <p:nvSpPr>
          <p:cNvPr id="4" name="Slide Number Placeholder 3"/>
          <p:cNvSpPr>
            <a:spLocks noGrp="1"/>
          </p:cNvSpPr>
          <p:nvPr>
            <p:ph type="sldNum" sz="quarter" idx="5"/>
          </p:nvPr>
        </p:nvSpPr>
        <p:spPr/>
        <p:txBody>
          <a:bodyPr/>
          <a:lstStyle/>
          <a:p>
            <a:fld id="{37B228F8-9472-429A-AD44-E0D0A0C85B4B}" type="slidenum">
              <a:rPr lang="en-US" smtClean="0"/>
              <a:t>102</a:t>
            </a:fld>
            <a:endParaRPr lang="en-US" dirty="0"/>
          </a:p>
        </p:txBody>
      </p:sp>
    </p:spTree>
    <p:extLst>
      <p:ext uri="{BB962C8B-B14F-4D97-AF65-F5344CB8AC3E}">
        <p14:creationId xmlns:p14="http://schemas.microsoft.com/office/powerpoint/2010/main" val="6961310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individuals in Greenville County who drive alone has slightly decreased from 2013 to 2017 and the percentage who are working form home has increased. Additionally, while there was a decrease from 2016 to 2017, over the past 5 years, the percentage of individuals carpooling has increased.</a:t>
            </a:r>
          </a:p>
          <a:p>
            <a:endParaRPr lang="en-US" dirty="0"/>
          </a:p>
          <a:p>
            <a:r>
              <a:rPr lang="en-US" dirty="0"/>
              <a:t>Only 0.4% of the population used public transit in 2017. Using the 2017 population estimate of 506,837, this equates to approximately 20,273 individuals. </a:t>
            </a:r>
          </a:p>
          <a:p>
            <a:endParaRPr lang="en-US" dirty="0"/>
          </a:p>
          <a:p>
            <a:r>
              <a:rPr lang="en-US" dirty="0"/>
              <a:t>Source: United States Census Bureau, 2013-2017</a:t>
            </a:r>
          </a:p>
        </p:txBody>
      </p:sp>
      <p:sp>
        <p:nvSpPr>
          <p:cNvPr id="4" name="Slide Number Placeholder 3"/>
          <p:cNvSpPr>
            <a:spLocks noGrp="1"/>
          </p:cNvSpPr>
          <p:nvPr>
            <p:ph type="sldNum" sz="quarter" idx="5"/>
          </p:nvPr>
        </p:nvSpPr>
        <p:spPr/>
        <p:txBody>
          <a:bodyPr/>
          <a:lstStyle/>
          <a:p>
            <a:fld id="{37B228F8-9472-429A-AD44-E0D0A0C85B4B}" type="slidenum">
              <a:rPr lang="en-US" smtClean="0"/>
              <a:t>103</a:t>
            </a:fld>
            <a:endParaRPr lang="en-US" dirty="0"/>
          </a:p>
        </p:txBody>
      </p:sp>
    </p:spTree>
    <p:extLst>
      <p:ext uri="{BB962C8B-B14F-4D97-AF65-F5344CB8AC3E}">
        <p14:creationId xmlns:p14="http://schemas.microsoft.com/office/powerpoint/2010/main" val="34087141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Greenlink has had little change in the past 5 years in the number of vehicles available for maximum service and number operated in maximum service, but there has been a slight reduction in the average passengers per hour. This reflect the decrease in percentage for public transit observed in the mode of transportation graph on the previous slide.</a:t>
            </a:r>
          </a:p>
          <a:p>
            <a:endParaRPr lang="en-US" dirty="0"/>
          </a:p>
          <a:p>
            <a:r>
              <a:rPr lang="en-US" dirty="0"/>
              <a:t>Source: United States Department of Transportation, Federal Transit Administration, 2013-2017</a:t>
            </a:r>
          </a:p>
        </p:txBody>
      </p:sp>
      <p:sp>
        <p:nvSpPr>
          <p:cNvPr id="4" name="Slide Number Placeholder 3"/>
          <p:cNvSpPr>
            <a:spLocks noGrp="1"/>
          </p:cNvSpPr>
          <p:nvPr>
            <p:ph type="sldNum" sz="quarter" idx="5"/>
          </p:nvPr>
        </p:nvSpPr>
        <p:spPr/>
        <p:txBody>
          <a:bodyPr/>
          <a:lstStyle/>
          <a:p>
            <a:fld id="{37B228F8-9472-429A-AD44-E0D0A0C85B4B}" type="slidenum">
              <a:rPr lang="en-US" smtClean="0"/>
              <a:t>104</a:t>
            </a:fld>
            <a:endParaRPr lang="en-US" dirty="0"/>
          </a:p>
        </p:txBody>
      </p:sp>
    </p:spTree>
    <p:extLst>
      <p:ext uri="{BB962C8B-B14F-4D97-AF65-F5344CB8AC3E}">
        <p14:creationId xmlns:p14="http://schemas.microsoft.com/office/powerpoint/2010/main" val="824069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17.7% of all 3</a:t>
            </a:r>
            <a:r>
              <a:rPr lang="en-US" baseline="30000" dirty="0"/>
              <a:t>rd</a:t>
            </a:r>
            <a:r>
              <a:rPr lang="en-US" dirty="0"/>
              <a:t> graders in Greenville County did not meet the ELA standard in 2018, and, </a:t>
            </a:r>
            <a:r>
              <a:rPr lang="en-US" sz="1200" kern="1200" dirty="0">
                <a:solidFill>
                  <a:schemeClr val="tx1"/>
                </a:solidFill>
                <a:effectLst/>
                <a:latin typeface="+mn-lt"/>
                <a:ea typeface="+mn-ea"/>
                <a:cs typeface="+mn-cs"/>
              </a:rPr>
              <a:t>unless they meet certain requirements, will be required to be held back the following academic year.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Greenville County has a higher percentage of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graders meeting or exceeding the standard than the peer counties and the state average. </a:t>
            </a:r>
            <a:endParaRPr lang="en-US" dirty="0"/>
          </a:p>
          <a:p>
            <a:endParaRPr lang="en-US" dirty="0"/>
          </a:p>
          <a:p>
            <a:pPr marL="0" marR="0" lvl="0" indent="0" algn="l" defTabSz="924458" rtl="0" eaLnBrk="1" fontAlgn="auto" latinLnBrk="0" hangingPunct="1">
              <a:lnSpc>
                <a:spcPct val="100000"/>
              </a:lnSpc>
              <a:spcBef>
                <a:spcPts val="0"/>
              </a:spcBef>
              <a:spcAft>
                <a:spcPts val="0"/>
              </a:spcAft>
              <a:buClrTx/>
              <a:buSzTx/>
              <a:buFontTx/>
              <a:buNone/>
              <a:tabLst/>
              <a:defRPr/>
            </a:pPr>
            <a:r>
              <a:rPr lang="en-US" dirty="0"/>
              <a:t>Source: South Carolina Department of Education, 2016-2018</a:t>
            </a:r>
          </a:p>
        </p:txBody>
      </p:sp>
      <p:sp>
        <p:nvSpPr>
          <p:cNvPr id="4" name="Slide Number Placeholder 3"/>
          <p:cNvSpPr>
            <a:spLocks noGrp="1"/>
          </p:cNvSpPr>
          <p:nvPr>
            <p:ph type="sldNum" sz="quarter" idx="5"/>
          </p:nvPr>
        </p:nvSpPr>
        <p:spPr/>
        <p:txBody>
          <a:bodyPr/>
          <a:lstStyle/>
          <a:p>
            <a:fld id="{37B228F8-9472-429A-AD44-E0D0A0C85B4B}" type="slidenum">
              <a:rPr lang="en-US" smtClean="0"/>
              <a:t>12</a:t>
            </a:fld>
            <a:endParaRPr lang="en-US" dirty="0"/>
          </a:p>
        </p:txBody>
      </p:sp>
    </p:spTree>
    <p:extLst>
      <p:ext uri="{BB962C8B-B14F-4D97-AF65-F5344CB8AC3E}">
        <p14:creationId xmlns:p14="http://schemas.microsoft.com/office/powerpoint/2010/main" val="394882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AA84E3-A644-4947-96EA-81A6C8473F6E}" type="datetimeFigureOut">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970DF1-C789-4E8B-9DFA-71D281CE74B2}" type="slidenum">
              <a:rPr lang="en-US" smtClean="0"/>
              <a:t>‹#›</a:t>
            </a:fld>
            <a:endParaRPr lang="en-US" dirty="0"/>
          </a:p>
        </p:txBody>
      </p:sp>
    </p:spTree>
    <p:extLst>
      <p:ext uri="{BB962C8B-B14F-4D97-AF65-F5344CB8AC3E}">
        <p14:creationId xmlns:p14="http://schemas.microsoft.com/office/powerpoint/2010/main" val="371677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A84E3-A644-4947-96EA-81A6C8473F6E}" type="datetimeFigureOut">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970DF1-C789-4E8B-9DFA-71D281CE74B2}" type="slidenum">
              <a:rPr lang="en-US" smtClean="0"/>
              <a:t>‹#›</a:t>
            </a:fld>
            <a:endParaRPr lang="en-US" dirty="0"/>
          </a:p>
        </p:txBody>
      </p:sp>
    </p:spTree>
    <p:extLst>
      <p:ext uri="{BB962C8B-B14F-4D97-AF65-F5344CB8AC3E}">
        <p14:creationId xmlns:p14="http://schemas.microsoft.com/office/powerpoint/2010/main" val="2527263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A84E3-A644-4947-96EA-81A6C8473F6E}" type="datetimeFigureOut">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970DF1-C789-4E8B-9DFA-71D281CE74B2}" type="slidenum">
              <a:rPr lang="en-US" smtClean="0"/>
              <a:t>‹#›</a:t>
            </a:fld>
            <a:endParaRPr lang="en-US" dirty="0"/>
          </a:p>
        </p:txBody>
      </p:sp>
    </p:spTree>
    <p:extLst>
      <p:ext uri="{BB962C8B-B14F-4D97-AF65-F5344CB8AC3E}">
        <p14:creationId xmlns:p14="http://schemas.microsoft.com/office/powerpoint/2010/main" val="332680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A84E3-A644-4947-96EA-81A6C8473F6E}" type="datetimeFigureOut">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970DF1-C789-4E8B-9DFA-71D281CE74B2}" type="slidenum">
              <a:rPr lang="en-US" smtClean="0"/>
              <a:t>‹#›</a:t>
            </a:fld>
            <a:endParaRPr lang="en-US" dirty="0"/>
          </a:p>
        </p:txBody>
      </p:sp>
    </p:spTree>
    <p:extLst>
      <p:ext uri="{BB962C8B-B14F-4D97-AF65-F5344CB8AC3E}">
        <p14:creationId xmlns:p14="http://schemas.microsoft.com/office/powerpoint/2010/main" val="236512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AA84E3-A644-4947-96EA-81A6C8473F6E}" type="datetimeFigureOut">
              <a:rPr lang="en-US" smtClean="0"/>
              <a:t>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970DF1-C789-4E8B-9DFA-71D281CE74B2}" type="slidenum">
              <a:rPr lang="en-US" smtClean="0"/>
              <a:t>‹#›</a:t>
            </a:fld>
            <a:endParaRPr lang="en-US" dirty="0"/>
          </a:p>
        </p:txBody>
      </p:sp>
    </p:spTree>
    <p:extLst>
      <p:ext uri="{BB962C8B-B14F-4D97-AF65-F5344CB8AC3E}">
        <p14:creationId xmlns:p14="http://schemas.microsoft.com/office/powerpoint/2010/main" val="275406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AA84E3-A644-4947-96EA-81A6C8473F6E}" type="datetimeFigureOut">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970DF1-C789-4E8B-9DFA-71D281CE74B2}" type="slidenum">
              <a:rPr lang="en-US" smtClean="0"/>
              <a:t>‹#›</a:t>
            </a:fld>
            <a:endParaRPr lang="en-US" dirty="0"/>
          </a:p>
        </p:txBody>
      </p:sp>
    </p:spTree>
    <p:extLst>
      <p:ext uri="{BB962C8B-B14F-4D97-AF65-F5344CB8AC3E}">
        <p14:creationId xmlns:p14="http://schemas.microsoft.com/office/powerpoint/2010/main" val="283280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AA84E3-A644-4947-96EA-81A6C8473F6E}" type="datetimeFigureOut">
              <a:rPr lang="en-US" smtClean="0"/>
              <a:t>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970DF1-C789-4E8B-9DFA-71D281CE74B2}" type="slidenum">
              <a:rPr lang="en-US" smtClean="0"/>
              <a:t>‹#›</a:t>
            </a:fld>
            <a:endParaRPr lang="en-US" dirty="0"/>
          </a:p>
        </p:txBody>
      </p:sp>
    </p:spTree>
    <p:extLst>
      <p:ext uri="{BB962C8B-B14F-4D97-AF65-F5344CB8AC3E}">
        <p14:creationId xmlns:p14="http://schemas.microsoft.com/office/powerpoint/2010/main" val="4521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AA84E3-A644-4947-96EA-81A6C8473F6E}" type="datetimeFigureOut">
              <a:rPr lang="en-US" smtClean="0"/>
              <a:t>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970DF1-C789-4E8B-9DFA-71D281CE74B2}" type="slidenum">
              <a:rPr lang="en-US" smtClean="0"/>
              <a:t>‹#›</a:t>
            </a:fld>
            <a:endParaRPr lang="en-US" dirty="0"/>
          </a:p>
        </p:txBody>
      </p:sp>
    </p:spTree>
    <p:extLst>
      <p:ext uri="{BB962C8B-B14F-4D97-AF65-F5344CB8AC3E}">
        <p14:creationId xmlns:p14="http://schemas.microsoft.com/office/powerpoint/2010/main" val="72237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A84E3-A644-4947-96EA-81A6C8473F6E}" type="datetimeFigureOut">
              <a:rPr lang="en-US" smtClean="0"/>
              <a:t>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970DF1-C789-4E8B-9DFA-71D281CE74B2}" type="slidenum">
              <a:rPr lang="en-US" smtClean="0"/>
              <a:t>‹#›</a:t>
            </a:fld>
            <a:endParaRPr lang="en-US" dirty="0"/>
          </a:p>
        </p:txBody>
      </p:sp>
    </p:spTree>
    <p:extLst>
      <p:ext uri="{BB962C8B-B14F-4D97-AF65-F5344CB8AC3E}">
        <p14:creationId xmlns:p14="http://schemas.microsoft.com/office/powerpoint/2010/main" val="213141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AA84E3-A644-4947-96EA-81A6C8473F6E}" type="datetimeFigureOut">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970DF1-C789-4E8B-9DFA-71D281CE74B2}" type="slidenum">
              <a:rPr lang="en-US" smtClean="0"/>
              <a:t>‹#›</a:t>
            </a:fld>
            <a:endParaRPr lang="en-US" dirty="0"/>
          </a:p>
        </p:txBody>
      </p:sp>
    </p:spTree>
    <p:extLst>
      <p:ext uri="{BB962C8B-B14F-4D97-AF65-F5344CB8AC3E}">
        <p14:creationId xmlns:p14="http://schemas.microsoft.com/office/powerpoint/2010/main" val="298649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AA84E3-A644-4947-96EA-81A6C8473F6E}" type="datetimeFigureOut">
              <a:rPr lang="en-US" smtClean="0"/>
              <a:t>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970DF1-C789-4E8B-9DFA-71D281CE74B2}" type="slidenum">
              <a:rPr lang="en-US" smtClean="0"/>
              <a:t>‹#›</a:t>
            </a:fld>
            <a:endParaRPr lang="en-US" dirty="0"/>
          </a:p>
        </p:txBody>
      </p:sp>
    </p:spTree>
    <p:extLst>
      <p:ext uri="{BB962C8B-B14F-4D97-AF65-F5344CB8AC3E}">
        <p14:creationId xmlns:p14="http://schemas.microsoft.com/office/powerpoint/2010/main" val="3308582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A84E3-A644-4947-96EA-81A6C8473F6E}" type="datetimeFigureOut">
              <a:rPr lang="en-US" smtClean="0"/>
              <a:t>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70DF1-C789-4E8B-9DFA-71D281CE74B2}" type="slidenum">
              <a:rPr lang="en-US" smtClean="0"/>
              <a:t>‹#›</a:t>
            </a:fld>
            <a:endParaRPr lang="en-US" dirty="0"/>
          </a:p>
        </p:txBody>
      </p:sp>
    </p:spTree>
    <p:extLst>
      <p:ext uri="{BB962C8B-B14F-4D97-AF65-F5344CB8AC3E}">
        <p14:creationId xmlns:p14="http://schemas.microsoft.com/office/powerpoint/2010/main" val="2374138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14/relationships/chartEx" Target="../charts/chartEx1.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chart" Target="../charts/chart21.xml"/><Relationship Id="rId7" Type="http://schemas.microsoft.com/office/2014/relationships/chartEx" Target="../charts/chartEx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0.png"/><Relationship Id="rId5" Type="http://schemas.microsoft.com/office/2014/relationships/chartEx" Target="../charts/chartEx2.xml"/><Relationship Id="rId4" Type="http://schemas.openxmlformats.org/officeDocument/2006/relationships/chart" Target="../charts/char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chart" Target="../charts/chart33.xml"/><Relationship Id="rId4" Type="http://schemas.openxmlformats.org/officeDocument/2006/relationships/chart" Target="../charts/chart32.xml"/></Relationships>
</file>

<file path=ppt/slides/_rels/slide7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chart" Target="../charts/chart46.xml"/></Relationships>
</file>

<file path=ppt/slides/_rels/slide9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B4323-0C32-457F-A2ED-06EE9E201DEA}"/>
              </a:ext>
            </a:extLst>
          </p:cNvPr>
          <p:cNvSpPr>
            <a:spLocks noGrp="1"/>
          </p:cNvSpPr>
          <p:nvPr>
            <p:ph type="ctrTitle"/>
          </p:nvPr>
        </p:nvSpPr>
        <p:spPr>
          <a:xfrm>
            <a:off x="1023257" y="965198"/>
            <a:ext cx="6766078" cy="4927601"/>
          </a:xfrm>
        </p:spPr>
        <p:txBody>
          <a:bodyPr anchor="ctr">
            <a:normAutofit/>
          </a:bodyPr>
          <a:lstStyle/>
          <a:p>
            <a:pPr algn="r"/>
            <a:r>
              <a:rPr lang="en-US" dirty="0"/>
              <a:t>Greenville County Indicators</a:t>
            </a:r>
            <a:br>
              <a:rPr lang="en-US" dirty="0"/>
            </a:br>
            <a:r>
              <a:rPr lang="en-US" dirty="0"/>
              <a:t>2017</a:t>
            </a:r>
          </a:p>
        </p:txBody>
      </p:sp>
      <p:sp>
        <p:nvSpPr>
          <p:cNvPr id="5" name="Subtitle 4">
            <a:extLst>
              <a:ext uri="{FF2B5EF4-FFF2-40B4-BE49-F238E27FC236}">
                <a16:creationId xmlns:a16="http://schemas.microsoft.com/office/drawing/2014/main" id="{5828CF23-59B5-4DD6-9915-4C10FAF4D3E2}"/>
              </a:ext>
            </a:extLst>
          </p:cNvPr>
          <p:cNvSpPr>
            <a:spLocks noGrp="1"/>
          </p:cNvSpPr>
          <p:nvPr>
            <p:ph type="subTitle" idx="1"/>
          </p:nvPr>
        </p:nvSpPr>
        <p:spPr>
          <a:xfrm>
            <a:off x="8454570" y="965199"/>
            <a:ext cx="3093963" cy="4927602"/>
          </a:xfrm>
        </p:spPr>
        <p:txBody>
          <a:bodyPr anchor="ctr">
            <a:normAutofit/>
          </a:bodyPr>
          <a:lstStyle/>
          <a:p>
            <a:pPr algn="l"/>
            <a:r>
              <a:rPr lang="en-US" sz="2000" b="1" dirty="0"/>
              <a:t>Prepared by: Kara Davis, M.Ed.</a:t>
            </a:r>
          </a:p>
          <a:p>
            <a:pPr algn="l"/>
            <a:r>
              <a:rPr lang="en-US" sz="2000" i="1" dirty="0"/>
              <a:t>Director, Metropolitan Studies Institute</a:t>
            </a:r>
          </a:p>
          <a:p>
            <a:pPr algn="l"/>
            <a:r>
              <a:rPr lang="en-US" sz="2000" i="1" dirty="0"/>
              <a:t>University of South Carolina Upstate</a:t>
            </a:r>
          </a:p>
          <a:p>
            <a:pPr algn="l"/>
            <a:endParaRPr lang="en-US" sz="2000" dirty="0"/>
          </a:p>
          <a:p>
            <a:pPr algn="l"/>
            <a:r>
              <a:rPr lang="en-US" sz="2000" b="1" dirty="0"/>
              <a:t>Resident segregation and income maps developed by Natalia C. Rosario, MCRP</a:t>
            </a:r>
          </a:p>
          <a:p>
            <a:pPr algn="l"/>
            <a:endParaRPr lang="en-US" sz="2000" dirty="0"/>
          </a:p>
        </p:txBody>
      </p:sp>
      <p:pic>
        <p:nvPicPr>
          <p:cNvPr id="3" name="Picture 2">
            <a:extLst>
              <a:ext uri="{FF2B5EF4-FFF2-40B4-BE49-F238E27FC236}">
                <a16:creationId xmlns:a16="http://schemas.microsoft.com/office/drawing/2014/main" id="{AB86A8CC-84F9-4E90-8575-B57C6F5B0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8579" y="5181058"/>
            <a:ext cx="2294711" cy="860517"/>
          </a:xfrm>
          <a:prstGeom prst="rect">
            <a:avLst/>
          </a:prstGeom>
        </p:spPr>
      </p:pic>
    </p:spTree>
    <p:extLst>
      <p:ext uri="{BB962C8B-B14F-4D97-AF65-F5344CB8AC3E}">
        <p14:creationId xmlns:p14="http://schemas.microsoft.com/office/powerpoint/2010/main" val="3047162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8D840-A670-439F-9A73-6B8F3E49950A}"/>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latin typeface="+mj-lt"/>
                <a:ea typeface="+mj-ea"/>
                <a:cs typeface="+mj-cs"/>
              </a:rPr>
              <a:t>3</a:t>
            </a:r>
            <a:r>
              <a:rPr lang="en-US" sz="4000" kern="1200" baseline="30000" dirty="0">
                <a:latin typeface="+mj-lt"/>
                <a:ea typeface="+mj-ea"/>
                <a:cs typeface="+mj-cs"/>
              </a:rPr>
              <a:t>rd</a:t>
            </a:r>
            <a:r>
              <a:rPr lang="en-US" sz="4000" kern="1200" dirty="0">
                <a:latin typeface="+mj-lt"/>
                <a:ea typeface="+mj-ea"/>
                <a:cs typeface="+mj-cs"/>
              </a:rPr>
              <a:t> Grade English Language Arts (ELA)</a:t>
            </a:r>
          </a:p>
        </p:txBody>
      </p:sp>
      <p:sp>
        <p:nvSpPr>
          <p:cNvPr id="5" name="Text Placeholder 4">
            <a:extLst>
              <a:ext uri="{FF2B5EF4-FFF2-40B4-BE49-F238E27FC236}">
                <a16:creationId xmlns:a16="http://schemas.microsoft.com/office/drawing/2014/main" id="{84B0C24D-5705-48F8-8B42-273B3C96E3B2}"/>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23856369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C49016-5AF8-48F7-BF1A-C6AB79813E7B}"/>
              </a:ext>
            </a:extLst>
          </p:cNvPr>
          <p:cNvSpPr>
            <a:spLocks noGrp="1"/>
          </p:cNvSpPr>
          <p:nvPr>
            <p:ph type="title"/>
          </p:nvPr>
        </p:nvSpPr>
        <p:spPr>
          <a:xfrm>
            <a:off x="1158240" y="1122363"/>
            <a:ext cx="6339840" cy="2387600"/>
          </a:xfrm>
        </p:spPr>
        <p:txBody>
          <a:bodyPr vert="horz" lIns="91440" tIns="45720" rIns="91440" bIns="45720" rtlCol="0" anchor="b">
            <a:normAutofit/>
          </a:bodyPr>
          <a:lstStyle/>
          <a:p>
            <a:r>
              <a:rPr lang="en-US" sz="6600" kern="1200" dirty="0">
                <a:solidFill>
                  <a:schemeClr val="tx1">
                    <a:lumMod val="85000"/>
                    <a:lumOff val="15000"/>
                  </a:schemeClr>
                </a:solidFill>
                <a:latin typeface="+mj-lt"/>
                <a:ea typeface="+mj-ea"/>
                <a:cs typeface="+mj-cs"/>
              </a:rPr>
              <a:t>Transportation</a:t>
            </a:r>
          </a:p>
        </p:txBody>
      </p:sp>
      <p:sp>
        <p:nvSpPr>
          <p:cNvPr id="5" name="Text Placeholder 4">
            <a:extLst>
              <a:ext uri="{FF2B5EF4-FFF2-40B4-BE49-F238E27FC236}">
                <a16:creationId xmlns:a16="http://schemas.microsoft.com/office/drawing/2014/main" id="{F641F6EA-123F-45B1-8CCA-7D9AD9C08F53}"/>
              </a:ext>
            </a:extLst>
          </p:cNvPr>
          <p:cNvSpPr>
            <a:spLocks noGrp="1"/>
          </p:cNvSpPr>
          <p:nvPr>
            <p:ph type="body" idx="1"/>
          </p:nvPr>
        </p:nvSpPr>
        <p:spPr>
          <a:xfrm>
            <a:off x="1158240" y="4700588"/>
            <a:ext cx="5252288" cy="1655762"/>
          </a:xfrm>
        </p:spPr>
        <p:txBody>
          <a:bodyPr vert="horz" lIns="91440" tIns="45720" rIns="91440" bIns="45720" rtlCol="0">
            <a:normAutofit/>
          </a:bodyPr>
          <a:lstStyle/>
          <a:p>
            <a:endParaRPr lang="en-US" sz="2400" kern="1200" dirty="0">
              <a:solidFill>
                <a:schemeClr val="tx1">
                  <a:lumMod val="85000"/>
                  <a:lumOff val="15000"/>
                </a:schemeClr>
              </a:solidFill>
              <a:latin typeface="+mn-lt"/>
              <a:ea typeface="+mn-ea"/>
              <a:cs typeface="+mn-cs"/>
            </a:endParaRPr>
          </a:p>
        </p:txBody>
      </p:sp>
    </p:spTree>
    <p:extLst>
      <p:ext uri="{BB962C8B-B14F-4D97-AF65-F5344CB8AC3E}">
        <p14:creationId xmlns:p14="http://schemas.microsoft.com/office/powerpoint/2010/main" val="9375007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1142C94D-BA06-42E0-BDAA-727AA04CA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27751486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B3041E-E356-4D89-A803-D2DFA9F1E3A9}"/>
              </a:ext>
            </a:extLst>
          </p:cNvPr>
          <p:cNvSpPr txBox="1"/>
          <p:nvPr/>
        </p:nvSpPr>
        <p:spPr>
          <a:xfrm>
            <a:off x="8172028" y="2638044"/>
            <a:ext cx="3363974" cy="3415622"/>
          </a:xfrm>
          <a:prstGeom prst="rect">
            <a:avLst/>
          </a:prstGeom>
        </p:spPr>
        <p:txBody>
          <a:bodyPr vert="horz" lIns="91440" tIns="45720" rIns="91440" bIns="45720" rtlCol="0">
            <a:normAutofit/>
          </a:bodyPr>
          <a:lstStyle/>
          <a:p>
            <a:pPr defTabSz="914400">
              <a:lnSpc>
                <a:spcPct val="90000"/>
              </a:lnSpc>
              <a:spcAft>
                <a:spcPts val="600"/>
              </a:spcAft>
            </a:pPr>
            <a:r>
              <a:rPr lang="en-US" sz="2000" i="1" dirty="0"/>
              <a:t>A household’s access to one or more vehicles does not necessarily show access to transportation.</a:t>
            </a:r>
          </a:p>
          <a:p>
            <a:pPr indent="-228600" defTabSz="914400">
              <a:lnSpc>
                <a:spcPct val="90000"/>
              </a:lnSpc>
              <a:spcAft>
                <a:spcPts val="600"/>
              </a:spcAft>
              <a:buFont typeface="Arial" panose="020B0604020202020204" pitchFamily="34" charset="0"/>
              <a:buChar char="•"/>
            </a:pPr>
            <a:endParaRPr lang="en-US" sz="2000" i="1" dirty="0"/>
          </a:p>
          <a:p>
            <a:pPr defTabSz="914400">
              <a:lnSpc>
                <a:spcPct val="90000"/>
              </a:lnSpc>
              <a:spcAft>
                <a:spcPts val="600"/>
              </a:spcAft>
            </a:pPr>
            <a:r>
              <a:rPr lang="en-US" sz="2000" i="1" dirty="0"/>
              <a:t>Census counts all vehicles regardless of condition and affordability to own (insurance, gas, tax/title).</a:t>
            </a:r>
          </a:p>
        </p:txBody>
      </p:sp>
      <p:graphicFrame>
        <p:nvGraphicFramePr>
          <p:cNvPr id="6" name="Chart 5">
            <a:extLst>
              <a:ext uri="{FF2B5EF4-FFF2-40B4-BE49-F238E27FC236}">
                <a16:creationId xmlns:a16="http://schemas.microsoft.com/office/drawing/2014/main" id="{C29143C1-B70A-4F6A-B305-E16ED9F5FFB1}"/>
              </a:ext>
            </a:extLst>
          </p:cNvPr>
          <p:cNvGraphicFramePr>
            <a:graphicFrameLocks/>
          </p:cNvGraphicFramePr>
          <p:nvPr>
            <p:extLst>
              <p:ext uri="{D42A27DB-BD31-4B8C-83A1-F6EECF244321}">
                <p14:modId xmlns:p14="http://schemas.microsoft.com/office/powerpoint/2010/main" val="4192744792"/>
              </p:ext>
            </p:extLst>
          </p:nvPr>
        </p:nvGraphicFramePr>
        <p:xfrm>
          <a:off x="649563" y="643467"/>
          <a:ext cx="6250769" cy="5410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3559417"/>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D876D40-6FC6-4B3C-9316-7C099BF510AE}"/>
              </a:ext>
            </a:extLst>
          </p:cNvPr>
          <p:cNvGraphicFramePr>
            <a:graphicFrameLocks/>
          </p:cNvGraphicFramePr>
          <p:nvPr>
            <p:extLst>
              <p:ext uri="{D42A27DB-BD31-4B8C-83A1-F6EECF244321}">
                <p14:modId xmlns:p14="http://schemas.microsoft.com/office/powerpoint/2010/main" val="3527262066"/>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35734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7555AB-4B0A-4351-9A20-A213733B0C58}"/>
              </a:ext>
            </a:extLst>
          </p:cNvPr>
          <p:cNvSpPr txBox="1"/>
          <p:nvPr/>
        </p:nvSpPr>
        <p:spPr>
          <a:xfrm>
            <a:off x="767240" y="5444835"/>
            <a:ext cx="9095651" cy="830231"/>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000" i="1" kern="1200" dirty="0">
                <a:solidFill>
                  <a:srgbClr val="000000"/>
                </a:solidFill>
                <a:latin typeface="+mj-lt"/>
                <a:ea typeface="+mj-ea"/>
                <a:cs typeface="+mj-cs"/>
              </a:rPr>
              <a:t>Number of vehicles operated in maximum service does not include on demand vehicles.</a:t>
            </a:r>
          </a:p>
        </p:txBody>
      </p:sp>
      <p:graphicFrame>
        <p:nvGraphicFramePr>
          <p:cNvPr id="4" name="Chart 3">
            <a:extLst>
              <a:ext uri="{FF2B5EF4-FFF2-40B4-BE49-F238E27FC236}">
                <a16:creationId xmlns:a16="http://schemas.microsoft.com/office/drawing/2014/main" id="{0874E930-FCCC-4042-95CB-DD2C4B26F638}"/>
              </a:ext>
            </a:extLst>
          </p:cNvPr>
          <p:cNvGraphicFramePr>
            <a:graphicFrameLocks/>
          </p:cNvGraphicFramePr>
          <p:nvPr>
            <p:extLst>
              <p:ext uri="{D42A27DB-BD31-4B8C-83A1-F6EECF244321}">
                <p14:modId xmlns:p14="http://schemas.microsoft.com/office/powerpoint/2010/main" val="1867912977"/>
              </p:ext>
            </p:extLst>
          </p:nvPr>
        </p:nvGraphicFramePr>
        <p:xfrm>
          <a:off x="767241" y="643467"/>
          <a:ext cx="9680010" cy="4057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591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FF867EC-5AB8-483E-8DD6-7A4128FEB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331192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D4105BA-CAB9-4483-A737-D09A78257805}"/>
              </a:ext>
            </a:extLst>
          </p:cNvPr>
          <p:cNvGraphicFramePr>
            <a:graphicFrameLocks/>
          </p:cNvGraphicFramePr>
          <p:nvPr>
            <p:extLst>
              <p:ext uri="{D42A27DB-BD31-4B8C-83A1-F6EECF244321}">
                <p14:modId xmlns:p14="http://schemas.microsoft.com/office/powerpoint/2010/main" val="3744137093"/>
              </p:ext>
            </p:extLst>
          </p:nvPr>
        </p:nvGraphicFramePr>
        <p:xfrm>
          <a:off x="731672" y="122381"/>
          <a:ext cx="45720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0A7C070-EAA3-480B-9614-EF04E715E563}"/>
              </a:ext>
            </a:extLst>
          </p:cNvPr>
          <p:cNvGraphicFramePr>
            <a:graphicFrameLocks/>
          </p:cNvGraphicFramePr>
          <p:nvPr>
            <p:extLst>
              <p:ext uri="{D42A27DB-BD31-4B8C-83A1-F6EECF244321}">
                <p14:modId xmlns:p14="http://schemas.microsoft.com/office/powerpoint/2010/main" val="2428061841"/>
              </p:ext>
            </p:extLst>
          </p:nvPr>
        </p:nvGraphicFramePr>
        <p:xfrm>
          <a:off x="6725586" y="78475"/>
          <a:ext cx="4572000" cy="342900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cx2="http://schemas.microsoft.com/office/drawing/2015/10/21/chartex">
        <mc:Choice Requires="cx2">
          <p:graphicFrame>
            <p:nvGraphicFramePr>
              <p:cNvPr id="7" name="Chart 6">
                <a:extLst>
                  <a:ext uri="{FF2B5EF4-FFF2-40B4-BE49-F238E27FC236}">
                    <a16:creationId xmlns:a16="http://schemas.microsoft.com/office/drawing/2014/main" id="{14F0C102-99A5-4A2A-BC4F-52D5FCD9F9EE}"/>
                  </a:ext>
                </a:extLst>
              </p:cNvPr>
              <p:cNvGraphicFramePr/>
              <p:nvPr>
                <p:extLst>
                  <p:ext uri="{D42A27DB-BD31-4B8C-83A1-F6EECF244321}">
                    <p14:modId xmlns:p14="http://schemas.microsoft.com/office/powerpoint/2010/main" val="3842016761"/>
                  </p:ext>
                </p:extLst>
              </p:nvPr>
            </p:nvGraphicFramePr>
            <p:xfrm>
              <a:off x="731672" y="3497688"/>
              <a:ext cx="4389120" cy="320040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7" name="Chart 6">
                <a:extLst>
                  <a:ext uri="{FF2B5EF4-FFF2-40B4-BE49-F238E27FC236}">
                    <a16:creationId xmlns:a16="http://schemas.microsoft.com/office/drawing/2014/main" id="{14F0C102-99A5-4A2A-BC4F-52D5FCD9F9EE}"/>
                  </a:ext>
                </a:extLst>
              </p:cNvPr>
              <p:cNvPicPr>
                <a:picLocks noGrp="1" noRot="1" noChangeAspect="1" noMove="1" noResize="1" noEditPoints="1" noAdjustHandles="1" noChangeArrowheads="1" noChangeShapeType="1"/>
              </p:cNvPicPr>
              <p:nvPr/>
            </p:nvPicPr>
            <p:blipFill>
              <a:blip r:embed="rId6"/>
              <a:stretch>
                <a:fillRect/>
              </a:stretch>
            </p:blipFill>
            <p:spPr>
              <a:xfrm>
                <a:off x="731672" y="3497688"/>
                <a:ext cx="4389120" cy="3200400"/>
              </a:xfrm>
              <a:prstGeom prst="rect">
                <a:avLst/>
              </a:prstGeom>
            </p:spPr>
          </p:pic>
        </mc:Fallback>
      </mc:AlternateContent>
      <p:graphicFrame>
        <p:nvGraphicFramePr>
          <p:cNvPr id="8" name="Chart 7">
            <a:extLst>
              <a:ext uri="{FF2B5EF4-FFF2-40B4-BE49-F238E27FC236}">
                <a16:creationId xmlns:a16="http://schemas.microsoft.com/office/drawing/2014/main" id="{2740B0A5-039E-4CA6-AF5E-30B5905E7114}"/>
              </a:ext>
            </a:extLst>
          </p:cNvPr>
          <p:cNvGraphicFramePr>
            <a:graphicFrameLocks/>
          </p:cNvGraphicFramePr>
          <p:nvPr>
            <p:extLst>
              <p:ext uri="{D42A27DB-BD31-4B8C-83A1-F6EECF244321}">
                <p14:modId xmlns:p14="http://schemas.microsoft.com/office/powerpoint/2010/main" val="1988082763"/>
              </p:ext>
            </p:extLst>
          </p:nvPr>
        </p:nvGraphicFramePr>
        <p:xfrm>
          <a:off x="6725586" y="3497688"/>
          <a:ext cx="4389120" cy="3200400"/>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37C675CB-4B30-4D24-96C9-974AAE9D7898}"/>
              </a:ext>
            </a:extLst>
          </p:cNvPr>
          <p:cNvSpPr txBox="1"/>
          <p:nvPr/>
        </p:nvSpPr>
        <p:spPr>
          <a:xfrm>
            <a:off x="5273192" y="1544493"/>
            <a:ext cx="2072488" cy="584775"/>
          </a:xfrm>
          <a:prstGeom prst="rect">
            <a:avLst/>
          </a:prstGeom>
          <a:noFill/>
        </p:spPr>
        <p:txBody>
          <a:bodyPr wrap="square" rtlCol="0">
            <a:spAutoFit/>
          </a:bodyPr>
          <a:lstStyle/>
          <a:p>
            <a:r>
              <a:rPr lang="en-US" sz="1600" i="1" dirty="0"/>
              <a:t>Percentages on the graphs are 2018 data</a:t>
            </a:r>
          </a:p>
        </p:txBody>
      </p:sp>
    </p:spTree>
    <p:extLst>
      <p:ext uri="{BB962C8B-B14F-4D97-AF65-F5344CB8AC3E}">
        <p14:creationId xmlns:p14="http://schemas.microsoft.com/office/powerpoint/2010/main" val="1016776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516D21-79A2-41AD-AF7F-7B2E749F0E9A}"/>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bg1"/>
                </a:solidFill>
                <a:latin typeface="+mj-lt"/>
                <a:ea typeface="+mj-ea"/>
                <a:cs typeface="+mj-cs"/>
              </a:rPr>
              <a:t>Percentage of Students Not Meeting 3</a:t>
            </a:r>
            <a:r>
              <a:rPr lang="en-US" sz="5800" kern="1200" baseline="30000" dirty="0">
                <a:solidFill>
                  <a:schemeClr val="bg1"/>
                </a:solidFill>
                <a:latin typeface="+mj-lt"/>
                <a:ea typeface="+mj-ea"/>
                <a:cs typeface="+mj-cs"/>
              </a:rPr>
              <a:t>rd</a:t>
            </a:r>
            <a:r>
              <a:rPr lang="en-US" sz="5800" kern="1200" dirty="0">
                <a:solidFill>
                  <a:schemeClr val="bg1"/>
                </a:solidFill>
                <a:latin typeface="+mj-lt"/>
                <a:ea typeface="+mj-ea"/>
                <a:cs typeface="+mj-cs"/>
              </a:rPr>
              <a:t> Grade ELA Standard by School</a:t>
            </a:r>
          </a:p>
        </p:txBody>
      </p:sp>
    </p:spTree>
    <p:extLst>
      <p:ext uri="{BB962C8B-B14F-4D97-AF65-F5344CB8AC3E}">
        <p14:creationId xmlns:p14="http://schemas.microsoft.com/office/powerpoint/2010/main" val="265672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E68FD0F-1587-4E87-9FF1-EC25A2D7AF82}"/>
              </a:ext>
            </a:extLst>
          </p:cNvPr>
          <p:cNvGraphicFramePr>
            <a:graphicFrameLocks/>
          </p:cNvGraphicFramePr>
          <p:nvPr>
            <p:extLst>
              <p:ext uri="{D42A27DB-BD31-4B8C-83A1-F6EECF244321}">
                <p14:modId xmlns:p14="http://schemas.microsoft.com/office/powerpoint/2010/main" val="1998773397"/>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367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48A66A7-8F3A-4F4E-9B87-1569D13B096C}"/>
              </a:ext>
            </a:extLst>
          </p:cNvPr>
          <p:cNvGraphicFramePr>
            <a:graphicFrameLocks/>
          </p:cNvGraphicFramePr>
          <p:nvPr>
            <p:extLst>
              <p:ext uri="{D42A27DB-BD31-4B8C-83A1-F6EECF244321}">
                <p14:modId xmlns:p14="http://schemas.microsoft.com/office/powerpoint/2010/main" val="13715508"/>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53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C5AD29F-8069-4D46-B058-90CF8911E5F1}"/>
              </a:ext>
            </a:extLst>
          </p:cNvPr>
          <p:cNvGraphicFramePr>
            <a:graphicFrameLocks/>
          </p:cNvGraphicFramePr>
          <p:nvPr>
            <p:extLst>
              <p:ext uri="{D42A27DB-BD31-4B8C-83A1-F6EECF244321}">
                <p14:modId xmlns:p14="http://schemas.microsoft.com/office/powerpoint/2010/main" val="3601680993"/>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303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516D21-79A2-41AD-AF7F-7B2E749F0E9A}"/>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bg1"/>
                </a:solidFill>
                <a:latin typeface="+mj-lt"/>
                <a:ea typeface="+mj-ea"/>
                <a:cs typeface="+mj-cs"/>
              </a:rPr>
              <a:t>Percentage of Students Meeting and Exceeding 3</a:t>
            </a:r>
            <a:r>
              <a:rPr lang="en-US" sz="5800" kern="1200" baseline="30000" dirty="0">
                <a:solidFill>
                  <a:schemeClr val="bg1"/>
                </a:solidFill>
                <a:latin typeface="+mj-lt"/>
                <a:ea typeface="+mj-ea"/>
                <a:cs typeface="+mj-cs"/>
              </a:rPr>
              <a:t>rd</a:t>
            </a:r>
            <a:r>
              <a:rPr lang="en-US" sz="5800" kern="1200" dirty="0">
                <a:solidFill>
                  <a:schemeClr val="bg1"/>
                </a:solidFill>
                <a:latin typeface="+mj-lt"/>
                <a:ea typeface="+mj-ea"/>
                <a:cs typeface="+mj-cs"/>
              </a:rPr>
              <a:t> Grade ELA Standard by School</a:t>
            </a:r>
          </a:p>
        </p:txBody>
      </p:sp>
    </p:spTree>
    <p:extLst>
      <p:ext uri="{BB962C8B-B14F-4D97-AF65-F5344CB8AC3E}">
        <p14:creationId xmlns:p14="http://schemas.microsoft.com/office/powerpoint/2010/main" val="356095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EC7DD57-233D-4D09-981D-0F5005EA04EA}"/>
              </a:ext>
            </a:extLst>
          </p:cNvPr>
          <p:cNvGraphicFramePr>
            <a:graphicFrameLocks/>
          </p:cNvGraphicFramePr>
          <p:nvPr>
            <p:extLst>
              <p:ext uri="{D42A27DB-BD31-4B8C-83A1-F6EECF244321}">
                <p14:modId xmlns:p14="http://schemas.microsoft.com/office/powerpoint/2010/main" val="432466657"/>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7515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939F1A7-5DE0-4EBB-A2D5-8F31683676A3}"/>
              </a:ext>
            </a:extLst>
          </p:cNvPr>
          <p:cNvGraphicFramePr>
            <a:graphicFrameLocks/>
          </p:cNvGraphicFramePr>
          <p:nvPr>
            <p:extLst>
              <p:ext uri="{D42A27DB-BD31-4B8C-83A1-F6EECF244321}">
                <p14:modId xmlns:p14="http://schemas.microsoft.com/office/powerpoint/2010/main" val="3421242115"/>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437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94108-8E42-47AF-8188-F997F7D0F05B}"/>
              </a:ext>
            </a:extLst>
          </p:cNvPr>
          <p:cNvSpPr>
            <a:spLocks noGrp="1"/>
          </p:cNvSpPr>
          <p:nvPr>
            <p:ph type="ctrTitle"/>
          </p:nvPr>
        </p:nvSpPr>
        <p:spPr>
          <a:xfrm>
            <a:off x="1158240" y="1122363"/>
            <a:ext cx="6339840" cy="2387600"/>
          </a:xfrm>
        </p:spPr>
        <p:txBody>
          <a:bodyPr>
            <a:normAutofit/>
          </a:bodyPr>
          <a:lstStyle/>
          <a:p>
            <a:pPr algn="l"/>
            <a:r>
              <a:rPr lang="en-US" sz="6600" dirty="0">
                <a:solidFill>
                  <a:schemeClr val="tx1">
                    <a:lumMod val="85000"/>
                    <a:lumOff val="15000"/>
                  </a:schemeClr>
                </a:solidFill>
              </a:rPr>
              <a:t>Demographics </a:t>
            </a:r>
          </a:p>
        </p:txBody>
      </p:sp>
      <p:sp>
        <p:nvSpPr>
          <p:cNvPr id="5" name="Subtitle 4">
            <a:extLst>
              <a:ext uri="{FF2B5EF4-FFF2-40B4-BE49-F238E27FC236}">
                <a16:creationId xmlns:a16="http://schemas.microsoft.com/office/drawing/2014/main" id="{6470062C-0B2A-44DF-BFEE-C4FF289D672D}"/>
              </a:ext>
            </a:extLst>
          </p:cNvPr>
          <p:cNvSpPr>
            <a:spLocks noGrp="1"/>
          </p:cNvSpPr>
          <p:nvPr>
            <p:ph type="subTitle" idx="1"/>
          </p:nvPr>
        </p:nvSpPr>
        <p:spPr>
          <a:xfrm>
            <a:off x="1158240" y="4700588"/>
            <a:ext cx="5252288" cy="1655762"/>
          </a:xfrm>
        </p:spPr>
        <p:txBody>
          <a:bodyPr>
            <a:normAutofit/>
          </a:bodyPr>
          <a:lstStyle/>
          <a:p>
            <a:pPr algn="l"/>
            <a:endParaRPr lang="en-US" dirty="0">
              <a:solidFill>
                <a:schemeClr val="tx1">
                  <a:lumMod val="85000"/>
                  <a:lumOff val="15000"/>
                </a:schemeClr>
              </a:solidFill>
            </a:endParaRPr>
          </a:p>
        </p:txBody>
      </p:sp>
    </p:spTree>
    <p:extLst>
      <p:ext uri="{BB962C8B-B14F-4D97-AF65-F5344CB8AC3E}">
        <p14:creationId xmlns:p14="http://schemas.microsoft.com/office/powerpoint/2010/main" val="2146667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73BD60A-5505-4123-9F87-9FEE1A9DC55E}"/>
              </a:ext>
            </a:extLst>
          </p:cNvPr>
          <p:cNvGraphicFramePr>
            <a:graphicFrameLocks/>
          </p:cNvGraphicFramePr>
          <p:nvPr>
            <p:extLst>
              <p:ext uri="{D42A27DB-BD31-4B8C-83A1-F6EECF244321}">
                <p14:modId xmlns:p14="http://schemas.microsoft.com/office/powerpoint/2010/main" val="2195239607"/>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114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2FC3D4-3A2D-479A-8E18-B8A0DEE27FE2}"/>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latin typeface="+mj-lt"/>
                <a:ea typeface="+mj-ea"/>
                <a:cs typeface="+mj-cs"/>
              </a:rPr>
              <a:t>8</a:t>
            </a:r>
            <a:r>
              <a:rPr lang="en-US" sz="4000" kern="1200" baseline="30000" dirty="0">
                <a:latin typeface="+mj-lt"/>
                <a:ea typeface="+mj-ea"/>
                <a:cs typeface="+mj-cs"/>
              </a:rPr>
              <a:t>th</a:t>
            </a:r>
            <a:r>
              <a:rPr lang="en-US" sz="4000" kern="1200" dirty="0">
                <a:latin typeface="+mj-lt"/>
                <a:ea typeface="+mj-ea"/>
                <a:cs typeface="+mj-cs"/>
              </a:rPr>
              <a:t> Grade Math</a:t>
            </a:r>
          </a:p>
        </p:txBody>
      </p:sp>
      <p:sp>
        <p:nvSpPr>
          <p:cNvPr id="5" name="Text Placeholder 4">
            <a:extLst>
              <a:ext uri="{FF2B5EF4-FFF2-40B4-BE49-F238E27FC236}">
                <a16:creationId xmlns:a16="http://schemas.microsoft.com/office/drawing/2014/main" id="{A8724DDF-C05C-4BAE-91A7-2E606A7DB4AF}"/>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3897092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75E38351-6232-4950-AEE0-FDFCD7C57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300989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AA34C1C-DCAA-4539-8C40-AA1FEA54709E}"/>
              </a:ext>
            </a:extLst>
          </p:cNvPr>
          <p:cNvGraphicFramePr>
            <a:graphicFrameLocks/>
          </p:cNvGraphicFramePr>
          <p:nvPr>
            <p:extLst>
              <p:ext uri="{D42A27DB-BD31-4B8C-83A1-F6EECF244321}">
                <p14:modId xmlns:p14="http://schemas.microsoft.com/office/powerpoint/2010/main" val="3706353197"/>
              </p:ext>
            </p:extLst>
          </p:nvPr>
        </p:nvGraphicFramePr>
        <p:xfrm>
          <a:off x="195421" y="654291"/>
          <a:ext cx="5900579" cy="5699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867E7AAC-D23B-4251-8284-007C284927D6}"/>
              </a:ext>
            </a:extLst>
          </p:cNvPr>
          <p:cNvGraphicFramePr>
            <a:graphicFrameLocks/>
          </p:cNvGraphicFramePr>
          <p:nvPr>
            <p:extLst>
              <p:ext uri="{D42A27DB-BD31-4B8C-83A1-F6EECF244321}">
                <p14:modId xmlns:p14="http://schemas.microsoft.com/office/powerpoint/2010/main" val="1418956891"/>
              </p:ext>
            </p:extLst>
          </p:nvPr>
        </p:nvGraphicFramePr>
        <p:xfrm>
          <a:off x="6096000" y="654291"/>
          <a:ext cx="5725416" cy="554941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5B479F4-464B-4B84-BCB0-D1E82A13FF46}"/>
              </a:ext>
            </a:extLst>
          </p:cNvPr>
          <p:cNvSpPr txBox="1"/>
          <p:nvPr/>
        </p:nvSpPr>
        <p:spPr>
          <a:xfrm>
            <a:off x="1158240" y="6353881"/>
            <a:ext cx="4617720" cy="307777"/>
          </a:xfrm>
          <a:prstGeom prst="rect">
            <a:avLst/>
          </a:prstGeom>
          <a:noFill/>
        </p:spPr>
        <p:txBody>
          <a:bodyPr wrap="square" rtlCol="0">
            <a:spAutoFit/>
          </a:bodyPr>
          <a:lstStyle/>
          <a:p>
            <a:r>
              <a:rPr lang="en-US" sz="1400" i="1" dirty="0"/>
              <a:t>Percentages on graph represent 2018 numbers</a:t>
            </a:r>
          </a:p>
        </p:txBody>
      </p:sp>
    </p:spTree>
    <p:extLst>
      <p:ext uri="{BB962C8B-B14F-4D97-AF65-F5344CB8AC3E}">
        <p14:creationId xmlns:p14="http://schemas.microsoft.com/office/powerpoint/2010/main" val="2611542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7542E6C-611B-496B-9013-592C65DC1876}"/>
              </a:ext>
            </a:extLst>
          </p:cNvPr>
          <p:cNvGraphicFramePr>
            <a:graphicFrameLocks/>
          </p:cNvGraphicFramePr>
          <p:nvPr>
            <p:extLst>
              <p:ext uri="{D42A27DB-BD31-4B8C-83A1-F6EECF244321}">
                <p14:modId xmlns:p14="http://schemas.microsoft.com/office/powerpoint/2010/main" val="681179775"/>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650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79E36EA-B858-4DAE-97FD-F9894ACF41C2}"/>
              </a:ext>
            </a:extLst>
          </p:cNvPr>
          <p:cNvGraphicFramePr>
            <a:graphicFrameLocks/>
          </p:cNvGraphicFramePr>
          <p:nvPr>
            <p:extLst>
              <p:ext uri="{D42A27DB-BD31-4B8C-83A1-F6EECF244321}">
                <p14:modId xmlns:p14="http://schemas.microsoft.com/office/powerpoint/2010/main" val="2349745354"/>
              </p:ext>
            </p:extLst>
          </p:nvPr>
        </p:nvGraphicFramePr>
        <p:xfrm>
          <a:off x="228600" y="198120"/>
          <a:ext cx="1168908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692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7941-6F99-4E73-B6D0-344368C16F40}"/>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latin typeface="+mj-lt"/>
                <a:ea typeface="+mj-ea"/>
                <a:cs typeface="+mj-cs"/>
              </a:rPr>
              <a:t>High School Outcomes</a:t>
            </a:r>
          </a:p>
        </p:txBody>
      </p:sp>
      <p:sp>
        <p:nvSpPr>
          <p:cNvPr id="3" name="Text Placeholder 2">
            <a:extLst>
              <a:ext uri="{FF2B5EF4-FFF2-40B4-BE49-F238E27FC236}">
                <a16:creationId xmlns:a16="http://schemas.microsoft.com/office/drawing/2014/main" id="{56770940-B073-45A8-9E5B-D73238C91651}"/>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394731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052969D-0F81-48F1-AD70-561A28149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213" y="643467"/>
            <a:ext cx="7119573" cy="5571066"/>
          </a:xfrm>
          <a:prstGeom prst="rect">
            <a:avLst/>
          </a:prstGeom>
        </p:spPr>
      </p:pic>
    </p:spTree>
    <p:extLst>
      <p:ext uri="{BB962C8B-B14F-4D97-AF65-F5344CB8AC3E}">
        <p14:creationId xmlns:p14="http://schemas.microsoft.com/office/powerpoint/2010/main" val="2451595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E5A2528-E905-4389-874B-C8DC9F4E522A}"/>
              </a:ext>
            </a:extLst>
          </p:cNvPr>
          <p:cNvGraphicFramePr>
            <a:graphicFrameLocks noGrp="1"/>
          </p:cNvGraphicFramePr>
          <p:nvPr>
            <p:extLst>
              <p:ext uri="{D42A27DB-BD31-4B8C-83A1-F6EECF244321}">
                <p14:modId xmlns:p14="http://schemas.microsoft.com/office/powerpoint/2010/main" val="3495076936"/>
              </p:ext>
            </p:extLst>
          </p:nvPr>
        </p:nvGraphicFramePr>
        <p:xfrm>
          <a:off x="835931" y="643467"/>
          <a:ext cx="10520138" cy="5571079"/>
        </p:xfrm>
        <a:graphic>
          <a:graphicData uri="http://schemas.openxmlformats.org/drawingml/2006/table">
            <a:tbl>
              <a:tblPr firstRow="1" bandRow="1">
                <a:tableStyleId>{B301B821-A1FF-4177-AEE7-76D212191A09}</a:tableStyleId>
              </a:tblPr>
              <a:tblGrid>
                <a:gridCol w="6338114">
                  <a:extLst>
                    <a:ext uri="{9D8B030D-6E8A-4147-A177-3AD203B41FA5}">
                      <a16:colId xmlns:a16="http://schemas.microsoft.com/office/drawing/2014/main" val="3092542839"/>
                    </a:ext>
                  </a:extLst>
                </a:gridCol>
                <a:gridCol w="2091012">
                  <a:extLst>
                    <a:ext uri="{9D8B030D-6E8A-4147-A177-3AD203B41FA5}">
                      <a16:colId xmlns:a16="http://schemas.microsoft.com/office/drawing/2014/main" val="774548410"/>
                    </a:ext>
                  </a:extLst>
                </a:gridCol>
                <a:gridCol w="2091012">
                  <a:extLst>
                    <a:ext uri="{9D8B030D-6E8A-4147-A177-3AD203B41FA5}">
                      <a16:colId xmlns:a16="http://schemas.microsoft.com/office/drawing/2014/main" val="65744278"/>
                    </a:ext>
                  </a:extLst>
                </a:gridCol>
              </a:tblGrid>
              <a:tr h="703726">
                <a:tc gridSpan="3">
                  <a:txBody>
                    <a:bodyPr/>
                    <a:lstStyle/>
                    <a:p>
                      <a:pPr algn="ctr" fontAlgn="b"/>
                      <a:r>
                        <a:rPr lang="en-US" sz="1500" b="1" u="none" strike="noStrike" dirty="0">
                          <a:solidFill>
                            <a:schemeClr val="bg1"/>
                          </a:solidFill>
                          <a:effectLst/>
                        </a:rPr>
                        <a:t>Dropout Rates</a:t>
                      </a:r>
                    </a:p>
                    <a:p>
                      <a:pPr algn="ctr" fontAlgn="b"/>
                      <a:r>
                        <a:rPr lang="en-US" sz="1500" b="1" u="none" strike="noStrike" dirty="0">
                          <a:solidFill>
                            <a:schemeClr val="bg1"/>
                          </a:solidFill>
                          <a:effectLst/>
                        </a:rPr>
                        <a:t>Greenville County High Schools</a:t>
                      </a:r>
                    </a:p>
                    <a:p>
                      <a:pPr algn="ctr" fontAlgn="b"/>
                      <a:r>
                        <a:rPr lang="en-US" sz="1500" b="1" u="none" strike="noStrike" dirty="0">
                          <a:solidFill>
                            <a:schemeClr val="bg1"/>
                          </a:solidFill>
                          <a:effectLst/>
                        </a:rPr>
                        <a:t>2016 and 2017</a:t>
                      </a:r>
                      <a:endParaRPr lang="en-US" sz="1500" b="1" i="0" u="none" strike="noStrike" dirty="0">
                        <a:solidFill>
                          <a:schemeClr val="bg1"/>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3828317"/>
                  </a:ext>
                </a:extLst>
              </a:tr>
              <a:tr h="258028">
                <a:tc>
                  <a:txBody>
                    <a:bodyPr/>
                    <a:lstStyle/>
                    <a:p>
                      <a:pPr algn="ctr" fontAlgn="b"/>
                      <a:r>
                        <a:rPr lang="en-US" sz="1500" u="none" strike="noStrike" dirty="0">
                          <a:effectLst/>
                        </a:rPr>
                        <a:t> </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u="none" strike="noStrike" dirty="0">
                          <a:effectLst/>
                        </a:rPr>
                        <a:t>2016 Dropout Rate</a:t>
                      </a:r>
                      <a:endParaRPr lang="en-US" sz="1500" b="1"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u="none" strike="noStrike" dirty="0">
                          <a:effectLst/>
                        </a:rPr>
                        <a:t>2017 Dropout Rate</a:t>
                      </a:r>
                      <a:endParaRPr lang="en-US" sz="1500" b="1"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3776042"/>
                  </a:ext>
                </a:extLst>
              </a:tr>
              <a:tr h="258028">
                <a:tc>
                  <a:txBody>
                    <a:bodyPr/>
                    <a:lstStyle/>
                    <a:p>
                      <a:pPr algn="l" fontAlgn="b"/>
                      <a:r>
                        <a:rPr lang="en-US" sz="1500" u="none" strike="noStrike" dirty="0">
                          <a:effectLst/>
                        </a:rPr>
                        <a:t>Berea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5.5%</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4.3%</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58998974"/>
                  </a:ext>
                </a:extLst>
              </a:tr>
              <a:tr h="258028">
                <a:tc>
                  <a:txBody>
                    <a:bodyPr/>
                    <a:lstStyle/>
                    <a:p>
                      <a:pPr algn="l" fontAlgn="b"/>
                      <a:r>
                        <a:rPr lang="en-US" sz="1500" u="none" strike="noStrike" dirty="0">
                          <a:effectLst/>
                        </a:rPr>
                        <a:t>Blue Ridge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1.8%</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2.9%</a:t>
                      </a:r>
                      <a:endParaRPr lang="en-US" sz="1500" b="1"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5499415"/>
                  </a:ext>
                </a:extLst>
              </a:tr>
              <a:tr h="258028">
                <a:tc>
                  <a:txBody>
                    <a:bodyPr/>
                    <a:lstStyle/>
                    <a:p>
                      <a:pPr algn="l" fontAlgn="b"/>
                      <a:r>
                        <a:rPr lang="en-US" sz="1500" u="none" strike="noStrike" dirty="0">
                          <a:effectLst/>
                        </a:rPr>
                        <a:t>Brashier Middle College Charter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0.0%</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0.0%</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4121826"/>
                  </a:ext>
                </a:extLst>
              </a:tr>
              <a:tr h="258028">
                <a:tc>
                  <a:txBody>
                    <a:bodyPr/>
                    <a:lstStyle/>
                    <a:p>
                      <a:pPr algn="l" fontAlgn="b"/>
                      <a:r>
                        <a:rPr lang="en-US" sz="1500" u="none" strike="noStrike" dirty="0">
                          <a:effectLst/>
                        </a:rPr>
                        <a:t>Carolina High School and Academy</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4.5%</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6.2%</a:t>
                      </a:r>
                      <a:endParaRPr lang="en-US" sz="1500" b="1"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4226524"/>
                  </a:ext>
                </a:extLst>
              </a:tr>
              <a:tr h="258028">
                <a:tc>
                  <a:txBody>
                    <a:bodyPr/>
                    <a:lstStyle/>
                    <a:p>
                      <a:pPr algn="l" fontAlgn="b"/>
                      <a:r>
                        <a:rPr lang="en-US" sz="1500" u="none" strike="noStrike" dirty="0">
                          <a:effectLst/>
                        </a:rPr>
                        <a:t>Eastside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1.7%</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1.8%</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24371366"/>
                  </a:ext>
                </a:extLst>
              </a:tr>
              <a:tr h="258028">
                <a:tc>
                  <a:txBody>
                    <a:bodyPr/>
                    <a:lstStyle/>
                    <a:p>
                      <a:pPr algn="l" fontAlgn="b"/>
                      <a:r>
                        <a:rPr lang="en-US" sz="1500" u="none" strike="noStrike" dirty="0">
                          <a:effectLst/>
                        </a:rPr>
                        <a:t>Greenville High School Academy of Law, Finance and Business</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3.9%</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3.4%</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254223"/>
                  </a:ext>
                </a:extLst>
              </a:tr>
              <a:tr h="258028">
                <a:tc>
                  <a:txBody>
                    <a:bodyPr/>
                    <a:lstStyle/>
                    <a:p>
                      <a:pPr algn="l" fontAlgn="b"/>
                      <a:r>
                        <a:rPr lang="en-US" sz="1500" u="none" strike="noStrike" dirty="0">
                          <a:effectLst/>
                        </a:rPr>
                        <a:t>Greer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4.7%</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3.8%</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06835406"/>
                  </a:ext>
                </a:extLst>
              </a:tr>
              <a:tr h="258028">
                <a:tc>
                  <a:txBody>
                    <a:bodyPr/>
                    <a:lstStyle/>
                    <a:p>
                      <a:pPr algn="l" fontAlgn="b"/>
                      <a:r>
                        <a:rPr lang="en-US" sz="1500" u="none" strike="noStrike" dirty="0">
                          <a:effectLst/>
                        </a:rPr>
                        <a:t>Greer Middle College Charter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0.2%</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0.0%</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7347351"/>
                  </a:ext>
                </a:extLst>
              </a:tr>
              <a:tr h="258028">
                <a:tc>
                  <a:txBody>
                    <a:bodyPr/>
                    <a:lstStyle/>
                    <a:p>
                      <a:pPr algn="l" fontAlgn="b"/>
                      <a:r>
                        <a:rPr lang="en-US" sz="1500" u="none" strike="noStrike" dirty="0">
                          <a:effectLst/>
                        </a:rPr>
                        <a:t>Hillcrest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2.9%</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2.6%</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30948"/>
                  </a:ext>
                </a:extLst>
              </a:tr>
              <a:tr h="480877">
                <a:tc>
                  <a:txBody>
                    <a:bodyPr/>
                    <a:lstStyle/>
                    <a:p>
                      <a:pPr algn="l" fontAlgn="b"/>
                      <a:r>
                        <a:rPr lang="en-US" sz="1500" u="none" strike="noStrike" dirty="0">
                          <a:effectLst/>
                        </a:rPr>
                        <a:t>J. L. Mann High School</a:t>
                      </a:r>
                      <a:br>
                        <a:rPr lang="en-US" sz="1500" u="none" strike="noStrike" dirty="0">
                          <a:effectLst/>
                        </a:rPr>
                      </a:br>
                      <a:r>
                        <a:rPr lang="en-US" sz="1500" u="none" strike="noStrike" dirty="0">
                          <a:effectLst/>
                        </a:rPr>
                        <a:t>Academy of Math, Science, and Technology</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1.7%</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2.0%</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2689364"/>
                  </a:ext>
                </a:extLst>
              </a:tr>
              <a:tr h="258028">
                <a:tc>
                  <a:txBody>
                    <a:bodyPr/>
                    <a:lstStyle/>
                    <a:p>
                      <a:pPr algn="l" fontAlgn="b"/>
                      <a:r>
                        <a:rPr lang="en-US" sz="1500" u="none" strike="noStrike" dirty="0">
                          <a:effectLst/>
                        </a:rPr>
                        <a:t>Legacy Early College</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1.6%</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0.0%</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11915770"/>
                  </a:ext>
                </a:extLst>
              </a:tr>
              <a:tr h="258028">
                <a:tc>
                  <a:txBody>
                    <a:bodyPr/>
                    <a:lstStyle/>
                    <a:p>
                      <a:pPr algn="l" fontAlgn="b"/>
                      <a:r>
                        <a:rPr lang="en-US" sz="1500" u="none" strike="noStrike" dirty="0">
                          <a:effectLst/>
                        </a:rPr>
                        <a:t>Mauldin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0.9%</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1.5%</a:t>
                      </a:r>
                      <a:endParaRPr lang="en-US" sz="1500" b="1"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5447177"/>
                  </a:ext>
                </a:extLst>
              </a:tr>
              <a:tr h="258028">
                <a:tc>
                  <a:txBody>
                    <a:bodyPr/>
                    <a:lstStyle/>
                    <a:p>
                      <a:pPr algn="l" fontAlgn="b"/>
                      <a:r>
                        <a:rPr lang="en-US" sz="1500" u="none" strike="noStrike" dirty="0">
                          <a:effectLst/>
                        </a:rPr>
                        <a:t>Riverside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1.4%</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1.4%</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45032561"/>
                  </a:ext>
                </a:extLst>
              </a:tr>
              <a:tr h="258028">
                <a:tc>
                  <a:txBody>
                    <a:bodyPr/>
                    <a:lstStyle/>
                    <a:p>
                      <a:pPr algn="l" fontAlgn="b"/>
                      <a:r>
                        <a:rPr lang="en-US" sz="1500" u="none" strike="noStrike" dirty="0">
                          <a:effectLst/>
                        </a:rPr>
                        <a:t>Southside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4.1%</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8.8%</a:t>
                      </a:r>
                      <a:endParaRPr lang="en-US" sz="1500" b="1"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253233"/>
                  </a:ext>
                </a:extLst>
              </a:tr>
              <a:tr h="258028">
                <a:tc>
                  <a:txBody>
                    <a:bodyPr/>
                    <a:lstStyle/>
                    <a:p>
                      <a:pPr algn="l" fontAlgn="b"/>
                      <a:r>
                        <a:rPr lang="en-US" sz="1500" u="none" strike="noStrike" dirty="0">
                          <a:effectLst/>
                        </a:rPr>
                        <a:t>Travelers Rest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6.8%</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4.8%</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89193984"/>
                  </a:ext>
                </a:extLst>
              </a:tr>
              <a:tr h="258028">
                <a:tc>
                  <a:txBody>
                    <a:bodyPr/>
                    <a:lstStyle/>
                    <a:p>
                      <a:pPr algn="l" fontAlgn="b"/>
                      <a:r>
                        <a:rPr lang="en-US" sz="1500" u="none" strike="noStrike" dirty="0">
                          <a:effectLst/>
                        </a:rPr>
                        <a:t>Wade Hampton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1.2%</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1.8%</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6828631"/>
                  </a:ext>
                </a:extLst>
              </a:tr>
              <a:tr h="258028">
                <a:tc>
                  <a:txBody>
                    <a:bodyPr/>
                    <a:lstStyle/>
                    <a:p>
                      <a:pPr algn="l" fontAlgn="b"/>
                      <a:r>
                        <a:rPr lang="en-US" sz="1500" u="none" strike="noStrike" dirty="0">
                          <a:effectLst/>
                        </a:rPr>
                        <a:t>Woodmont High School</a:t>
                      </a:r>
                      <a:endParaRPr lang="en-US" sz="1500" b="0" i="0" u="none" strike="noStrike" dirty="0">
                        <a:solidFill>
                          <a:srgbClr val="000000"/>
                        </a:solidFill>
                        <a:effectLst/>
                        <a:latin typeface="Calibri" panose="020F0502020204030204" pitchFamily="34" charset="0"/>
                      </a:endParaRPr>
                    </a:p>
                  </a:txBody>
                  <a:tcPr marL="5465" marR="5465" marT="54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4.1%</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500" u="none" strike="noStrike" dirty="0">
                          <a:effectLst/>
                        </a:rPr>
                        <a:t>2.7%</a:t>
                      </a:r>
                      <a:endParaRPr lang="en-US" sz="1500" b="0" i="0" u="none" strike="noStrike" dirty="0">
                        <a:solidFill>
                          <a:srgbClr val="000000"/>
                        </a:solidFill>
                        <a:effectLst/>
                        <a:latin typeface="Calibri" panose="020F0502020204030204" pitchFamily="34" charset="0"/>
                      </a:endParaRPr>
                    </a:p>
                  </a:txBody>
                  <a:tcPr marL="5465" marR="5465" marT="54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48125993"/>
                  </a:ext>
                </a:extLst>
              </a:tr>
            </a:tbl>
          </a:graphicData>
        </a:graphic>
      </p:graphicFrame>
    </p:spTree>
    <p:extLst>
      <p:ext uri="{BB962C8B-B14F-4D97-AF65-F5344CB8AC3E}">
        <p14:creationId xmlns:p14="http://schemas.microsoft.com/office/powerpoint/2010/main" val="1252233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A672BE1-2E6E-4861-AFF9-FBA2209E61A5}"/>
              </a:ext>
            </a:extLst>
          </p:cNvPr>
          <p:cNvGraphicFramePr>
            <a:graphicFrameLocks/>
          </p:cNvGraphicFramePr>
          <p:nvPr>
            <p:extLst>
              <p:ext uri="{D42A27DB-BD31-4B8C-83A1-F6EECF244321}">
                <p14:modId xmlns:p14="http://schemas.microsoft.com/office/powerpoint/2010/main" val="206735916"/>
              </p:ext>
            </p:extLst>
          </p:nvPr>
        </p:nvGraphicFramePr>
        <p:xfrm>
          <a:off x="152400" y="1143000"/>
          <a:ext cx="59436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98C65F7-BB92-4DB3-B445-0C7EEA34BF59}"/>
              </a:ext>
            </a:extLst>
          </p:cNvPr>
          <p:cNvGraphicFramePr>
            <a:graphicFrameLocks/>
          </p:cNvGraphicFramePr>
          <p:nvPr>
            <p:extLst>
              <p:ext uri="{D42A27DB-BD31-4B8C-83A1-F6EECF244321}">
                <p14:modId xmlns:p14="http://schemas.microsoft.com/office/powerpoint/2010/main" val="4083817836"/>
              </p:ext>
            </p:extLst>
          </p:nvPr>
        </p:nvGraphicFramePr>
        <p:xfrm>
          <a:off x="6096000" y="1143000"/>
          <a:ext cx="5943600" cy="457200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0ED125FE-FDCE-4D55-B09A-1A25530709D1}"/>
              </a:ext>
            </a:extLst>
          </p:cNvPr>
          <p:cNvCxnSpPr/>
          <p:nvPr/>
        </p:nvCxnSpPr>
        <p:spPr>
          <a:xfrm>
            <a:off x="517358" y="2165684"/>
            <a:ext cx="11522242"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617C4BA-027F-44F6-8070-04250D0E6124}"/>
              </a:ext>
            </a:extLst>
          </p:cNvPr>
          <p:cNvSpPr txBox="1"/>
          <p:nvPr/>
        </p:nvSpPr>
        <p:spPr>
          <a:xfrm>
            <a:off x="3306679" y="6091353"/>
            <a:ext cx="5943600" cy="461665"/>
          </a:xfrm>
          <a:prstGeom prst="rect">
            <a:avLst/>
          </a:prstGeom>
          <a:noFill/>
        </p:spPr>
        <p:txBody>
          <a:bodyPr wrap="square" rtlCol="0">
            <a:spAutoFit/>
          </a:bodyPr>
          <a:lstStyle/>
          <a:p>
            <a:pPr algn="ctr"/>
            <a:r>
              <a:rPr lang="en-US" sz="1200" dirty="0"/>
              <a:t>Percentages on graphs represent 2017 graduation rates.</a:t>
            </a:r>
          </a:p>
          <a:p>
            <a:pPr algn="ctr"/>
            <a:r>
              <a:rPr lang="en-US" sz="1200" dirty="0"/>
              <a:t>Red dashed line shows the State graduation rate for 2017.</a:t>
            </a:r>
          </a:p>
        </p:txBody>
      </p:sp>
    </p:spTree>
    <p:extLst>
      <p:ext uri="{BB962C8B-B14F-4D97-AF65-F5344CB8AC3E}">
        <p14:creationId xmlns:p14="http://schemas.microsoft.com/office/powerpoint/2010/main" val="39760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screenshot of a cell phone&#10;&#10;Description automatically generated">
            <a:extLst>
              <a:ext uri="{FF2B5EF4-FFF2-40B4-BE49-F238E27FC236}">
                <a16:creationId xmlns:a16="http://schemas.microsoft.com/office/drawing/2014/main" id="{A0C15D0B-30D2-4B38-836D-AD250653E169}"/>
              </a:ext>
            </a:extLst>
          </p:cNvPr>
          <p:cNvPicPr>
            <a:picLocks noChangeAspect="1"/>
          </p:cNvPicPr>
          <p:nvPr/>
        </p:nvPicPr>
        <p:blipFill rotWithShape="1">
          <a:blip r:embed="rId3">
            <a:extLst>
              <a:ext uri="{28A0092B-C50C-407E-A947-70E740481C1C}">
                <a14:useLocalDpi xmlns:a14="http://schemas.microsoft.com/office/drawing/2010/main" val="0"/>
              </a:ext>
            </a:extLst>
          </a:blip>
          <a:srcRect r="32" b="9006"/>
          <a:stretch/>
        </p:blipFill>
        <p:spPr>
          <a:xfrm>
            <a:off x="2547887" y="643467"/>
            <a:ext cx="7096225" cy="5571066"/>
          </a:xfrm>
          <a:prstGeom prst="rect">
            <a:avLst/>
          </a:prstGeom>
        </p:spPr>
      </p:pic>
    </p:spTree>
    <p:extLst>
      <p:ext uri="{BB962C8B-B14F-4D97-AF65-F5344CB8AC3E}">
        <p14:creationId xmlns:p14="http://schemas.microsoft.com/office/powerpoint/2010/main" val="1400750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481A8A-14B0-4EF7-A799-6B0975F5A436}"/>
              </a:ext>
            </a:extLst>
          </p:cNvPr>
          <p:cNvGraphicFramePr>
            <a:graphicFrameLocks noGrp="1"/>
          </p:cNvGraphicFramePr>
          <p:nvPr>
            <p:extLst>
              <p:ext uri="{D42A27DB-BD31-4B8C-83A1-F6EECF244321}">
                <p14:modId xmlns:p14="http://schemas.microsoft.com/office/powerpoint/2010/main" val="3667648861"/>
              </p:ext>
            </p:extLst>
          </p:nvPr>
        </p:nvGraphicFramePr>
        <p:xfrm>
          <a:off x="973009" y="643467"/>
          <a:ext cx="10245984" cy="5571068"/>
        </p:xfrm>
        <a:graphic>
          <a:graphicData uri="http://schemas.openxmlformats.org/drawingml/2006/table">
            <a:tbl>
              <a:tblPr firstRow="1" bandRow="1">
                <a:tableStyleId>{5C22544A-7EE6-4342-B048-85BDC9FD1C3A}</a:tableStyleId>
              </a:tblPr>
              <a:tblGrid>
                <a:gridCol w="7183392">
                  <a:extLst>
                    <a:ext uri="{9D8B030D-6E8A-4147-A177-3AD203B41FA5}">
                      <a16:colId xmlns:a16="http://schemas.microsoft.com/office/drawing/2014/main" val="4253932643"/>
                    </a:ext>
                  </a:extLst>
                </a:gridCol>
                <a:gridCol w="1531296">
                  <a:extLst>
                    <a:ext uri="{9D8B030D-6E8A-4147-A177-3AD203B41FA5}">
                      <a16:colId xmlns:a16="http://schemas.microsoft.com/office/drawing/2014/main" val="1375719003"/>
                    </a:ext>
                  </a:extLst>
                </a:gridCol>
                <a:gridCol w="1531296">
                  <a:extLst>
                    <a:ext uri="{9D8B030D-6E8A-4147-A177-3AD203B41FA5}">
                      <a16:colId xmlns:a16="http://schemas.microsoft.com/office/drawing/2014/main" val="4125886368"/>
                    </a:ext>
                  </a:extLst>
                </a:gridCol>
              </a:tblGrid>
              <a:tr h="706122">
                <a:tc gridSpan="3">
                  <a:txBody>
                    <a:bodyPr/>
                    <a:lstStyle/>
                    <a:p>
                      <a:pPr algn="ctr" fontAlgn="b"/>
                      <a:r>
                        <a:rPr lang="en-US" sz="1500" u="none" strike="noStrike" dirty="0">
                          <a:effectLst/>
                        </a:rPr>
                        <a:t>Percentage of Students from Previous Year Graduating Class </a:t>
                      </a:r>
                    </a:p>
                    <a:p>
                      <a:pPr algn="ctr" fontAlgn="b"/>
                      <a:r>
                        <a:rPr lang="en-US" sz="1500" u="none" strike="noStrike" dirty="0">
                          <a:effectLst/>
                        </a:rPr>
                        <a:t>Enrolled in a 2- or 4-Year college in Fall</a:t>
                      </a:r>
                    </a:p>
                    <a:p>
                      <a:pPr algn="ctr" fontAlgn="b"/>
                      <a:r>
                        <a:rPr lang="en-US" sz="1500" b="1" u="none" strike="noStrike" kern="1200" dirty="0">
                          <a:solidFill>
                            <a:schemeClr val="lt1"/>
                          </a:solidFill>
                          <a:effectLst/>
                          <a:latin typeface="+mn-lt"/>
                          <a:ea typeface="+mn-ea"/>
                          <a:cs typeface="+mn-cs"/>
                        </a:rPr>
                        <a:t>Greenville County</a:t>
                      </a: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54209450"/>
                  </a:ext>
                </a:extLst>
              </a:tr>
              <a:tr h="257822">
                <a:tc>
                  <a:txBody>
                    <a:bodyPr/>
                    <a:lstStyle/>
                    <a:p>
                      <a:pPr algn="l" fontAlgn="b"/>
                      <a:r>
                        <a:rPr lang="en-US" sz="1500" u="none" strike="noStrike" dirty="0">
                          <a:effectLst/>
                        </a:rPr>
                        <a:t> </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u="none" strike="noStrike" dirty="0">
                          <a:effectLst/>
                        </a:rPr>
                        <a:t>Fall 2015</a:t>
                      </a:r>
                      <a:endParaRPr lang="en-US" sz="1500" b="1"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b="1" u="none" strike="noStrike" dirty="0">
                          <a:effectLst/>
                        </a:rPr>
                        <a:t>Fall 2016</a:t>
                      </a:r>
                      <a:endParaRPr lang="en-US" sz="1500" b="1"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351189"/>
                  </a:ext>
                </a:extLst>
              </a:tr>
              <a:tr h="257822">
                <a:tc>
                  <a:txBody>
                    <a:bodyPr/>
                    <a:lstStyle/>
                    <a:p>
                      <a:pPr algn="l" fontAlgn="b"/>
                      <a:r>
                        <a:rPr lang="en-US" sz="1500" u="none" strike="noStrike" dirty="0">
                          <a:effectLst/>
                        </a:rPr>
                        <a:t>Berea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38.5%</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39.3%</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05386"/>
                  </a:ext>
                </a:extLst>
              </a:tr>
              <a:tr h="257822">
                <a:tc>
                  <a:txBody>
                    <a:bodyPr/>
                    <a:lstStyle/>
                    <a:p>
                      <a:pPr algn="l" fontAlgn="b"/>
                      <a:r>
                        <a:rPr lang="en-US" sz="1500" u="none" strike="noStrike" dirty="0">
                          <a:effectLst/>
                        </a:rPr>
                        <a:t>Blue Ridge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77.0%</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81.1%</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022421"/>
                  </a:ext>
                </a:extLst>
              </a:tr>
              <a:tr h="257822">
                <a:tc>
                  <a:txBody>
                    <a:bodyPr/>
                    <a:lstStyle/>
                    <a:p>
                      <a:pPr algn="l" fontAlgn="b"/>
                      <a:r>
                        <a:rPr lang="en-US" sz="1500" u="none" strike="noStrike" dirty="0">
                          <a:effectLst/>
                        </a:rPr>
                        <a:t>Brashier Middle College Charter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97.8%</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97.1%</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304569"/>
                  </a:ext>
                </a:extLst>
              </a:tr>
              <a:tr h="257822">
                <a:tc>
                  <a:txBody>
                    <a:bodyPr/>
                    <a:lstStyle/>
                    <a:p>
                      <a:pPr algn="l" fontAlgn="b"/>
                      <a:r>
                        <a:rPr lang="en-US" sz="1500" u="none" strike="noStrike" dirty="0">
                          <a:effectLst/>
                        </a:rPr>
                        <a:t>Carolina High School and Academy</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39.0%</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34.4%</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6197248"/>
                  </a:ext>
                </a:extLst>
              </a:tr>
              <a:tr h="257822">
                <a:tc>
                  <a:txBody>
                    <a:bodyPr/>
                    <a:lstStyle/>
                    <a:p>
                      <a:pPr algn="l" fontAlgn="b"/>
                      <a:r>
                        <a:rPr lang="en-US" sz="1500" u="none" strike="noStrike" dirty="0">
                          <a:effectLst/>
                        </a:rPr>
                        <a:t>Eastside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65.4%</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71.6%</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23168"/>
                  </a:ext>
                </a:extLst>
              </a:tr>
              <a:tr h="257822">
                <a:tc>
                  <a:txBody>
                    <a:bodyPr/>
                    <a:lstStyle/>
                    <a:p>
                      <a:pPr algn="l" fontAlgn="b"/>
                      <a:r>
                        <a:rPr lang="en-US" sz="1500" u="none" strike="noStrike" dirty="0">
                          <a:effectLst/>
                        </a:rPr>
                        <a:t>Greenville High School Academy of Law, Finance and Business</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69.7%</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71.2%</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396170"/>
                  </a:ext>
                </a:extLst>
              </a:tr>
              <a:tr h="257822">
                <a:tc>
                  <a:txBody>
                    <a:bodyPr/>
                    <a:lstStyle/>
                    <a:p>
                      <a:pPr algn="l" fontAlgn="b"/>
                      <a:r>
                        <a:rPr lang="en-US" sz="1500" u="none" strike="noStrike" dirty="0">
                          <a:effectLst/>
                        </a:rPr>
                        <a:t>Greer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78.5%</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71.0%</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6295704"/>
                  </a:ext>
                </a:extLst>
              </a:tr>
              <a:tr h="257822">
                <a:tc>
                  <a:txBody>
                    <a:bodyPr/>
                    <a:lstStyle/>
                    <a:p>
                      <a:pPr algn="l" fontAlgn="b"/>
                      <a:r>
                        <a:rPr lang="en-US" sz="1500" u="none" strike="noStrike" dirty="0">
                          <a:effectLst/>
                        </a:rPr>
                        <a:t>Greer Middle College Charter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83.9%</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87.8%</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8158726"/>
                  </a:ext>
                </a:extLst>
              </a:tr>
              <a:tr h="257822">
                <a:tc>
                  <a:txBody>
                    <a:bodyPr/>
                    <a:lstStyle/>
                    <a:p>
                      <a:pPr algn="l" fontAlgn="b"/>
                      <a:r>
                        <a:rPr lang="en-US" sz="1500" u="none" strike="noStrike" dirty="0">
                          <a:effectLst/>
                        </a:rPr>
                        <a:t>Hillcrest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83.4%</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85.6%</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5012946"/>
                  </a:ext>
                </a:extLst>
              </a:tr>
              <a:tr h="481972">
                <a:tc>
                  <a:txBody>
                    <a:bodyPr/>
                    <a:lstStyle/>
                    <a:p>
                      <a:pPr algn="l" fontAlgn="b"/>
                      <a:r>
                        <a:rPr lang="en-US" sz="1500" u="none" strike="noStrike" dirty="0">
                          <a:effectLst/>
                        </a:rPr>
                        <a:t>J. L. Mann High School</a:t>
                      </a:r>
                      <a:br>
                        <a:rPr lang="en-US" sz="1500" u="none" strike="noStrike" dirty="0">
                          <a:effectLst/>
                        </a:rPr>
                      </a:br>
                      <a:r>
                        <a:rPr lang="en-US" sz="1500" u="none" strike="noStrike" dirty="0">
                          <a:effectLst/>
                        </a:rPr>
                        <a:t>Academy of Math, Science, and Technology</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83.8%</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90.7%</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8424154"/>
                  </a:ext>
                </a:extLst>
              </a:tr>
              <a:tr h="257822">
                <a:tc>
                  <a:txBody>
                    <a:bodyPr/>
                    <a:lstStyle/>
                    <a:p>
                      <a:pPr algn="l" fontAlgn="b"/>
                      <a:r>
                        <a:rPr lang="en-US" sz="1500" u="none" strike="noStrike" dirty="0">
                          <a:effectLst/>
                        </a:rPr>
                        <a:t>Legacy Early College</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79.2%</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76.6%</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20619"/>
                  </a:ext>
                </a:extLst>
              </a:tr>
              <a:tr h="257822">
                <a:tc>
                  <a:txBody>
                    <a:bodyPr/>
                    <a:lstStyle/>
                    <a:p>
                      <a:pPr algn="l" fontAlgn="b"/>
                      <a:r>
                        <a:rPr lang="en-US" sz="1500" u="none" strike="noStrike" dirty="0">
                          <a:effectLst/>
                        </a:rPr>
                        <a:t>Mauldin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91.7%</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91.1%</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57216"/>
                  </a:ext>
                </a:extLst>
              </a:tr>
              <a:tr h="257822">
                <a:tc>
                  <a:txBody>
                    <a:bodyPr/>
                    <a:lstStyle/>
                    <a:p>
                      <a:pPr algn="l" fontAlgn="b"/>
                      <a:r>
                        <a:rPr lang="en-US" sz="1500" u="none" strike="noStrike" dirty="0">
                          <a:effectLst/>
                        </a:rPr>
                        <a:t>Riverside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90.1%</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90.6%</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205933"/>
                  </a:ext>
                </a:extLst>
              </a:tr>
              <a:tr h="257822">
                <a:tc>
                  <a:txBody>
                    <a:bodyPr/>
                    <a:lstStyle/>
                    <a:p>
                      <a:pPr algn="l" fontAlgn="b"/>
                      <a:r>
                        <a:rPr lang="en-US" sz="1500" u="none" strike="noStrike" dirty="0">
                          <a:effectLst/>
                        </a:rPr>
                        <a:t>Southside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80.0%</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59.1%</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1356272"/>
                  </a:ext>
                </a:extLst>
              </a:tr>
              <a:tr h="257822">
                <a:tc>
                  <a:txBody>
                    <a:bodyPr/>
                    <a:lstStyle/>
                    <a:p>
                      <a:pPr algn="l" fontAlgn="b"/>
                      <a:r>
                        <a:rPr lang="en-US" sz="1500" u="none" strike="noStrike" dirty="0">
                          <a:effectLst/>
                        </a:rPr>
                        <a:t>Travelers Rest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65.8%</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67.9%</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277868"/>
                  </a:ext>
                </a:extLst>
              </a:tr>
              <a:tr h="257822">
                <a:tc>
                  <a:txBody>
                    <a:bodyPr/>
                    <a:lstStyle/>
                    <a:p>
                      <a:pPr algn="l" fontAlgn="b"/>
                      <a:r>
                        <a:rPr lang="en-US" sz="1500" u="none" strike="noStrike" dirty="0">
                          <a:effectLst/>
                        </a:rPr>
                        <a:t>Wade Hampton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91.7%</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77.3%</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9765703"/>
                  </a:ext>
                </a:extLst>
              </a:tr>
              <a:tr h="257822">
                <a:tc>
                  <a:txBody>
                    <a:bodyPr/>
                    <a:lstStyle/>
                    <a:p>
                      <a:pPr algn="l" fontAlgn="b"/>
                      <a:r>
                        <a:rPr lang="en-US" sz="1500" u="none" strike="noStrike" dirty="0">
                          <a:effectLst/>
                        </a:rPr>
                        <a:t>Woodmont High School</a:t>
                      </a:r>
                      <a:endParaRPr lang="en-US" sz="1500" b="0" i="0" u="none" strike="noStrike" dirty="0">
                        <a:solidFill>
                          <a:srgbClr val="000000"/>
                        </a:solidFill>
                        <a:effectLst/>
                        <a:latin typeface="Calibri" panose="020F0502020204030204" pitchFamily="34" charset="0"/>
                      </a:endParaRPr>
                    </a:p>
                  </a:txBody>
                  <a:tcPr marL="3786" marR="3786" marT="378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54.4%</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effectLst/>
                        </a:rPr>
                        <a:t>67.7%</a:t>
                      </a:r>
                      <a:endParaRPr lang="en-US" sz="1500" b="0" i="0" u="none" strike="noStrike" dirty="0">
                        <a:solidFill>
                          <a:srgbClr val="000000"/>
                        </a:solidFill>
                        <a:effectLst/>
                        <a:latin typeface="Calibri" panose="020F0502020204030204" pitchFamily="34" charset="0"/>
                      </a:endParaRPr>
                    </a:p>
                  </a:txBody>
                  <a:tcPr marL="3786" marR="3786" marT="37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585628"/>
                  </a:ext>
                </a:extLst>
              </a:tr>
            </a:tbl>
          </a:graphicData>
        </a:graphic>
      </p:graphicFrame>
    </p:spTree>
    <p:extLst>
      <p:ext uri="{BB962C8B-B14F-4D97-AF65-F5344CB8AC3E}">
        <p14:creationId xmlns:p14="http://schemas.microsoft.com/office/powerpoint/2010/main" val="768511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6C65A27-2119-4C8E-8E10-C93FE4267807}"/>
              </a:ext>
            </a:extLst>
          </p:cNvPr>
          <p:cNvGraphicFramePr>
            <a:graphicFrameLocks noGrp="1"/>
          </p:cNvGraphicFramePr>
          <p:nvPr>
            <p:extLst>
              <p:ext uri="{D42A27DB-BD31-4B8C-83A1-F6EECF244321}">
                <p14:modId xmlns:p14="http://schemas.microsoft.com/office/powerpoint/2010/main" val="1892610017"/>
              </p:ext>
            </p:extLst>
          </p:nvPr>
        </p:nvGraphicFramePr>
        <p:xfrm>
          <a:off x="643467" y="740664"/>
          <a:ext cx="10905068" cy="5376672"/>
        </p:xfrm>
        <a:graphic>
          <a:graphicData uri="http://schemas.openxmlformats.org/drawingml/2006/table">
            <a:tbl>
              <a:tblPr firstRow="1" firstCol="1" bandRow="1">
                <a:tableStyleId>{5C22544A-7EE6-4342-B048-85BDC9FD1C3A}</a:tableStyleId>
              </a:tblPr>
              <a:tblGrid>
                <a:gridCol w="2911031">
                  <a:extLst>
                    <a:ext uri="{9D8B030D-6E8A-4147-A177-3AD203B41FA5}">
                      <a16:colId xmlns:a16="http://schemas.microsoft.com/office/drawing/2014/main" val="72027439"/>
                    </a:ext>
                  </a:extLst>
                </a:gridCol>
                <a:gridCol w="1516634">
                  <a:extLst>
                    <a:ext uri="{9D8B030D-6E8A-4147-A177-3AD203B41FA5}">
                      <a16:colId xmlns:a16="http://schemas.microsoft.com/office/drawing/2014/main" val="3639032952"/>
                    </a:ext>
                  </a:extLst>
                </a:gridCol>
                <a:gridCol w="1503793">
                  <a:extLst>
                    <a:ext uri="{9D8B030D-6E8A-4147-A177-3AD203B41FA5}">
                      <a16:colId xmlns:a16="http://schemas.microsoft.com/office/drawing/2014/main" val="1530033634"/>
                    </a:ext>
                  </a:extLst>
                </a:gridCol>
                <a:gridCol w="1336876">
                  <a:extLst>
                    <a:ext uri="{9D8B030D-6E8A-4147-A177-3AD203B41FA5}">
                      <a16:colId xmlns:a16="http://schemas.microsoft.com/office/drawing/2014/main" val="42336989"/>
                    </a:ext>
                  </a:extLst>
                </a:gridCol>
                <a:gridCol w="1781132">
                  <a:extLst>
                    <a:ext uri="{9D8B030D-6E8A-4147-A177-3AD203B41FA5}">
                      <a16:colId xmlns:a16="http://schemas.microsoft.com/office/drawing/2014/main" val="1306884784"/>
                    </a:ext>
                  </a:extLst>
                </a:gridCol>
                <a:gridCol w="1855602">
                  <a:extLst>
                    <a:ext uri="{9D8B030D-6E8A-4147-A177-3AD203B41FA5}">
                      <a16:colId xmlns:a16="http://schemas.microsoft.com/office/drawing/2014/main" val="261014347"/>
                    </a:ext>
                  </a:extLst>
                </a:gridCol>
              </a:tblGrid>
              <a:tr h="859536">
                <a:tc gridSpan="6">
                  <a:txBody>
                    <a:bodyPr/>
                    <a:lstStyle/>
                    <a:p>
                      <a:pPr marL="0" marR="0" algn="ctr">
                        <a:spcBef>
                          <a:spcPts val="0"/>
                        </a:spcBef>
                        <a:spcAft>
                          <a:spcPts val="0"/>
                        </a:spcAft>
                      </a:pPr>
                      <a:r>
                        <a:rPr lang="en-US" sz="1800" dirty="0">
                          <a:effectLst/>
                        </a:rPr>
                        <a:t>High School Completers Enrolled in College Freshman Class</a:t>
                      </a:r>
                    </a:p>
                    <a:p>
                      <a:pPr marL="0" marR="0" algn="ctr">
                        <a:spcBef>
                          <a:spcPts val="0"/>
                        </a:spcBef>
                        <a:spcAft>
                          <a:spcPts val="0"/>
                        </a:spcAft>
                      </a:pPr>
                      <a:r>
                        <a:rPr lang="en-US" sz="1800" dirty="0">
                          <a:effectLst/>
                        </a:rPr>
                        <a:t>Greenville County</a:t>
                      </a:r>
                    </a:p>
                    <a:p>
                      <a:pPr marL="0" marR="0" algn="ctr">
                        <a:spcBef>
                          <a:spcPts val="0"/>
                        </a:spcBef>
                        <a:spcAft>
                          <a:spcPts val="0"/>
                        </a:spcAft>
                      </a:pPr>
                      <a:r>
                        <a:rPr lang="en-US" sz="1800" dirty="0">
                          <a:effectLst/>
                        </a:rPr>
                        <a:t>Fall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1036092"/>
                  </a:ext>
                </a:extLst>
              </a:tr>
              <a:tr h="859536">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tc>
                <a:tc>
                  <a:txBody>
                    <a:bodyPr/>
                    <a:lstStyle/>
                    <a:p>
                      <a:pPr marL="0" marR="0" algn="ctr">
                        <a:spcBef>
                          <a:spcPts val="0"/>
                        </a:spcBef>
                        <a:spcAft>
                          <a:spcPts val="0"/>
                        </a:spcAft>
                      </a:pPr>
                      <a:r>
                        <a:rPr lang="en-US" sz="1800" b="1" dirty="0">
                          <a:effectLst/>
                        </a:rPr>
                        <a:t>Berea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b="1" dirty="0">
                          <a:effectLst/>
                        </a:rPr>
                        <a:t>Blue Ridge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b="1" dirty="0">
                          <a:effectLst/>
                        </a:rPr>
                        <a:t>Carolina Academy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b="1" dirty="0">
                          <a:effectLst/>
                        </a:rPr>
                        <a:t>Eastside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b="1" dirty="0">
                          <a:effectLst/>
                        </a:rPr>
                        <a:t>Greenville Sr. High Academy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extLst>
                  <a:ext uri="{0D108BD9-81ED-4DB2-BD59-A6C34878D82A}">
                    <a16:rowId xmlns:a16="http://schemas.microsoft.com/office/drawing/2014/main" val="2562985232"/>
                  </a:ext>
                </a:extLst>
              </a:tr>
              <a:tr h="585216">
                <a:tc>
                  <a:txBody>
                    <a:bodyPr/>
                    <a:lstStyle/>
                    <a:p>
                      <a:pPr marL="0" marR="0">
                        <a:spcBef>
                          <a:spcPts val="0"/>
                        </a:spcBef>
                        <a:spcAft>
                          <a:spcPts val="0"/>
                        </a:spcAft>
                      </a:pPr>
                      <a:r>
                        <a:rPr lang="en-US" sz="1800" dirty="0">
                          <a:effectLst/>
                        </a:rPr>
                        <a:t>Total High School Completers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229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376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291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extLst>
                  <a:ext uri="{0D108BD9-81ED-4DB2-BD59-A6C34878D82A}">
                    <a16:rowId xmlns:a16="http://schemas.microsoft.com/office/drawing/2014/main" val="3275818191"/>
                  </a:ext>
                </a:extLst>
              </a:tr>
              <a:tr h="310896">
                <a:tc gridSpan="6">
                  <a:txBody>
                    <a:bodyPr/>
                    <a:lstStyle/>
                    <a:p>
                      <a:pPr marL="0" marR="0" algn="ctr">
                        <a:spcBef>
                          <a:spcPts val="0"/>
                        </a:spcBef>
                        <a:spcAft>
                          <a:spcPts val="0"/>
                        </a:spcAft>
                      </a:pPr>
                      <a:r>
                        <a:rPr lang="en-US" sz="1800" dirty="0">
                          <a:effectLst/>
                        </a:rPr>
                        <a:t>Percent of High School Completers Who Entered: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7012479"/>
                  </a:ext>
                </a:extLst>
              </a:tr>
              <a:tr h="310896">
                <a:tc>
                  <a:txBody>
                    <a:bodyPr/>
                    <a:lstStyle/>
                    <a:p>
                      <a:pPr marL="0" marR="0">
                        <a:spcBef>
                          <a:spcPts val="0"/>
                        </a:spcBef>
                        <a:spcAft>
                          <a:spcPts val="0"/>
                        </a:spcAft>
                      </a:pPr>
                      <a:r>
                        <a:rPr lang="en-US" sz="1800" dirty="0">
                          <a:effectLst/>
                        </a:rPr>
                        <a:t>Freshman Class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38.9%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67.7%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36.1%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78.2%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73.9%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extLst>
                  <a:ext uri="{0D108BD9-81ED-4DB2-BD59-A6C34878D82A}">
                    <a16:rowId xmlns:a16="http://schemas.microsoft.com/office/drawing/2014/main" val="2129815200"/>
                  </a:ext>
                </a:extLst>
              </a:tr>
              <a:tr h="310896">
                <a:tc>
                  <a:txBody>
                    <a:bodyPr/>
                    <a:lstStyle/>
                    <a:p>
                      <a:pPr marL="0" marR="0">
                        <a:spcBef>
                          <a:spcPts val="0"/>
                        </a:spcBef>
                        <a:spcAft>
                          <a:spcPts val="0"/>
                        </a:spcAft>
                      </a:pPr>
                      <a:r>
                        <a:rPr lang="en-US" sz="1800" dirty="0">
                          <a:effectLst/>
                        </a:rPr>
                        <a:t>4-year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21.0%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50.9%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extLst>
                  <a:ext uri="{0D108BD9-81ED-4DB2-BD59-A6C34878D82A}">
                    <a16:rowId xmlns:a16="http://schemas.microsoft.com/office/drawing/2014/main" val="2575195613"/>
                  </a:ext>
                </a:extLst>
              </a:tr>
              <a:tr h="310896">
                <a:tc>
                  <a:txBody>
                    <a:bodyPr/>
                    <a:lstStyle/>
                    <a:p>
                      <a:pPr marL="0" marR="0">
                        <a:spcBef>
                          <a:spcPts val="0"/>
                        </a:spcBef>
                        <a:spcAft>
                          <a:spcPts val="0"/>
                        </a:spcAft>
                      </a:pPr>
                      <a:r>
                        <a:rPr lang="en-US" sz="1800" dirty="0">
                          <a:effectLst/>
                        </a:rPr>
                        <a:t>2-year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extLst>
                  <a:ext uri="{0D108BD9-81ED-4DB2-BD59-A6C34878D82A}">
                    <a16:rowId xmlns:a16="http://schemas.microsoft.com/office/drawing/2014/main" val="2752379551"/>
                  </a:ext>
                </a:extLst>
              </a:tr>
              <a:tr h="585216">
                <a:tc>
                  <a:txBody>
                    <a:bodyPr/>
                    <a:lstStyle/>
                    <a:p>
                      <a:pPr marL="0" marR="0">
                        <a:spcBef>
                          <a:spcPts val="0"/>
                        </a:spcBef>
                        <a:spcAft>
                          <a:spcPts val="0"/>
                        </a:spcAft>
                      </a:pPr>
                      <a:r>
                        <a:rPr lang="en-US" sz="1800" dirty="0">
                          <a:effectLst/>
                        </a:rPr>
                        <a:t>Technical college degree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21.7%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26.2%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21.8%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21.0%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extLst>
                  <a:ext uri="{0D108BD9-81ED-4DB2-BD59-A6C34878D82A}">
                    <a16:rowId xmlns:a16="http://schemas.microsoft.com/office/drawing/2014/main" val="2819687896"/>
                  </a:ext>
                </a:extLst>
              </a:tr>
              <a:tr h="310896">
                <a:tc>
                  <a:txBody>
                    <a:bodyPr/>
                    <a:lstStyle/>
                    <a:p>
                      <a:pPr marL="0" marR="0">
                        <a:spcBef>
                          <a:spcPts val="0"/>
                        </a:spcBef>
                        <a:spcAft>
                          <a:spcPts val="0"/>
                        </a:spcAft>
                      </a:pPr>
                      <a:r>
                        <a:rPr lang="en-US" sz="1800" dirty="0">
                          <a:effectLst/>
                        </a:rPr>
                        <a:t>In-state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94.8%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91.1%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87.8%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825.3%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extLst>
                  <a:ext uri="{0D108BD9-81ED-4DB2-BD59-A6C34878D82A}">
                    <a16:rowId xmlns:a16="http://schemas.microsoft.com/office/drawing/2014/main" val="529661919"/>
                  </a:ext>
                </a:extLst>
              </a:tr>
              <a:tr h="310896">
                <a:tc>
                  <a:txBody>
                    <a:bodyPr/>
                    <a:lstStyle/>
                    <a:p>
                      <a:pPr marL="0" marR="0">
                        <a:spcBef>
                          <a:spcPts val="0"/>
                        </a:spcBef>
                        <a:spcAft>
                          <a:spcPts val="0"/>
                        </a:spcAft>
                      </a:pPr>
                      <a:r>
                        <a:rPr lang="en-US" sz="1800" dirty="0">
                          <a:effectLst/>
                        </a:rPr>
                        <a:t>Out-of-state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extLst>
                  <a:ext uri="{0D108BD9-81ED-4DB2-BD59-A6C34878D82A}">
                    <a16:rowId xmlns:a16="http://schemas.microsoft.com/office/drawing/2014/main" val="1599272110"/>
                  </a:ext>
                </a:extLst>
              </a:tr>
              <a:tr h="310896">
                <a:tc>
                  <a:txBody>
                    <a:bodyPr/>
                    <a:lstStyle/>
                    <a:p>
                      <a:pPr marL="0" marR="0">
                        <a:spcBef>
                          <a:spcPts val="0"/>
                        </a:spcBef>
                        <a:spcAft>
                          <a:spcPts val="0"/>
                        </a:spcAft>
                      </a:pPr>
                      <a:r>
                        <a:rPr lang="en-US" sz="1800" dirty="0">
                          <a:effectLst/>
                        </a:rPr>
                        <a:t>Gainful Employment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52.5%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49.0%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extLst>
                  <a:ext uri="{0D108BD9-81ED-4DB2-BD59-A6C34878D82A}">
                    <a16:rowId xmlns:a16="http://schemas.microsoft.com/office/drawing/2014/main" val="1409449206"/>
                  </a:ext>
                </a:extLst>
              </a:tr>
              <a:tr h="310896">
                <a:tc>
                  <a:txBody>
                    <a:bodyPr/>
                    <a:lstStyle/>
                    <a:p>
                      <a:pPr marL="0" marR="0">
                        <a:spcBef>
                          <a:spcPts val="0"/>
                        </a:spcBef>
                        <a:spcAft>
                          <a:spcPts val="0"/>
                        </a:spcAft>
                      </a:pPr>
                      <a:r>
                        <a:rPr lang="en-US" sz="1800" dirty="0">
                          <a:effectLst/>
                        </a:rPr>
                        <a:t>Armed Forces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5.6%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tc>
                  <a:txBody>
                    <a:bodyPr/>
                    <a:lstStyle/>
                    <a:p>
                      <a:pPr marL="0" marR="0" algn="ctr">
                        <a:spcBef>
                          <a:spcPts val="0"/>
                        </a:spcBef>
                        <a:spcAft>
                          <a:spcPts val="0"/>
                        </a:spcAft>
                      </a:pPr>
                      <a:r>
                        <a:rPr lang="en-US" sz="1800" dirty="0">
                          <a:effectLst/>
                        </a:rPr>
                        <a:t>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0936" marR="110936" marT="0" marB="0" anchor="ctr"/>
                </a:tc>
                <a:extLst>
                  <a:ext uri="{0D108BD9-81ED-4DB2-BD59-A6C34878D82A}">
                    <a16:rowId xmlns:a16="http://schemas.microsoft.com/office/drawing/2014/main" val="1256716360"/>
                  </a:ext>
                </a:extLst>
              </a:tr>
            </a:tbl>
          </a:graphicData>
        </a:graphic>
      </p:graphicFrame>
    </p:spTree>
    <p:extLst>
      <p:ext uri="{BB962C8B-B14F-4D97-AF65-F5344CB8AC3E}">
        <p14:creationId xmlns:p14="http://schemas.microsoft.com/office/powerpoint/2010/main" val="3806774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1AB11D7-1479-4E17-AC82-13AF6241F8A7}"/>
              </a:ext>
            </a:extLst>
          </p:cNvPr>
          <p:cNvGraphicFramePr>
            <a:graphicFrameLocks noGrp="1"/>
          </p:cNvGraphicFramePr>
          <p:nvPr>
            <p:extLst>
              <p:ext uri="{D42A27DB-BD31-4B8C-83A1-F6EECF244321}">
                <p14:modId xmlns:p14="http://schemas.microsoft.com/office/powerpoint/2010/main" val="3819996833"/>
              </p:ext>
            </p:extLst>
          </p:nvPr>
        </p:nvGraphicFramePr>
        <p:xfrm>
          <a:off x="643467" y="711563"/>
          <a:ext cx="10905068" cy="5434880"/>
        </p:xfrm>
        <a:graphic>
          <a:graphicData uri="http://schemas.openxmlformats.org/drawingml/2006/table">
            <a:tbl>
              <a:tblPr firstRow="1" firstCol="1" bandRow="1">
                <a:tableStyleId>{5C22544A-7EE6-4342-B048-85BDC9FD1C3A}</a:tableStyleId>
              </a:tblPr>
              <a:tblGrid>
                <a:gridCol w="2720742">
                  <a:extLst>
                    <a:ext uri="{9D8B030D-6E8A-4147-A177-3AD203B41FA5}">
                      <a16:colId xmlns:a16="http://schemas.microsoft.com/office/drawing/2014/main" val="2248979595"/>
                    </a:ext>
                  </a:extLst>
                </a:gridCol>
                <a:gridCol w="1596262">
                  <a:extLst>
                    <a:ext uri="{9D8B030D-6E8A-4147-A177-3AD203B41FA5}">
                      <a16:colId xmlns:a16="http://schemas.microsoft.com/office/drawing/2014/main" val="1672598037"/>
                    </a:ext>
                  </a:extLst>
                </a:gridCol>
                <a:gridCol w="1632315">
                  <a:extLst>
                    <a:ext uri="{9D8B030D-6E8A-4147-A177-3AD203B41FA5}">
                      <a16:colId xmlns:a16="http://schemas.microsoft.com/office/drawing/2014/main" val="957908361"/>
                    </a:ext>
                  </a:extLst>
                </a:gridCol>
                <a:gridCol w="1701638">
                  <a:extLst>
                    <a:ext uri="{9D8B030D-6E8A-4147-A177-3AD203B41FA5}">
                      <a16:colId xmlns:a16="http://schemas.microsoft.com/office/drawing/2014/main" val="1706618930"/>
                    </a:ext>
                  </a:extLst>
                </a:gridCol>
                <a:gridCol w="1597405">
                  <a:extLst>
                    <a:ext uri="{9D8B030D-6E8A-4147-A177-3AD203B41FA5}">
                      <a16:colId xmlns:a16="http://schemas.microsoft.com/office/drawing/2014/main" val="2553517479"/>
                    </a:ext>
                  </a:extLst>
                </a:gridCol>
                <a:gridCol w="1656706">
                  <a:extLst>
                    <a:ext uri="{9D8B030D-6E8A-4147-A177-3AD203B41FA5}">
                      <a16:colId xmlns:a16="http://schemas.microsoft.com/office/drawing/2014/main" val="333921093"/>
                    </a:ext>
                  </a:extLst>
                </a:gridCol>
              </a:tblGrid>
              <a:tr h="868841">
                <a:tc gridSpan="6">
                  <a:txBody>
                    <a:bodyPr/>
                    <a:lstStyle/>
                    <a:p>
                      <a:pPr marL="0" marR="0" algn="ctr">
                        <a:spcBef>
                          <a:spcPts val="0"/>
                        </a:spcBef>
                        <a:spcAft>
                          <a:spcPts val="0"/>
                        </a:spcAft>
                      </a:pPr>
                      <a:r>
                        <a:rPr lang="en-US" sz="1800" dirty="0">
                          <a:effectLst/>
                        </a:rPr>
                        <a:t>High School Completers Enrolled in College Freshman Class</a:t>
                      </a:r>
                    </a:p>
                    <a:p>
                      <a:pPr marL="0" marR="0" algn="ctr">
                        <a:spcBef>
                          <a:spcPts val="0"/>
                        </a:spcBef>
                        <a:spcAft>
                          <a:spcPts val="0"/>
                        </a:spcAft>
                      </a:pPr>
                      <a:r>
                        <a:rPr lang="en-US" sz="1800" dirty="0">
                          <a:effectLst/>
                        </a:rPr>
                        <a:t>Greenville County</a:t>
                      </a:r>
                    </a:p>
                    <a:p>
                      <a:pPr marL="0" marR="0" algn="ctr">
                        <a:spcBef>
                          <a:spcPts val="0"/>
                        </a:spcBef>
                        <a:spcAft>
                          <a:spcPts val="0"/>
                        </a:spcAft>
                      </a:pPr>
                      <a:r>
                        <a:rPr lang="en-US" sz="1800" dirty="0">
                          <a:effectLst/>
                        </a:rPr>
                        <a:t>Fall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4492"/>
                  </a:ext>
                </a:extLst>
              </a:tr>
              <a:tr h="868841">
                <a:tc>
                  <a:txBody>
                    <a:bodyPr/>
                    <a:lstStyle/>
                    <a:p>
                      <a:endParaRPr lang="en-US" sz="1800" dirty="0">
                        <a:effectLst/>
                        <a:latin typeface="Calibri" panose="020F0502020204030204" pitchFamily="34" charset="0"/>
                        <a:cs typeface="Times New Roman" panose="02020603050405020304" pitchFamily="18" charset="0"/>
                      </a:endParaRPr>
                    </a:p>
                  </a:txBody>
                  <a:tcPr marL="123736" marR="123736" marT="0" marB="0"/>
                </a:tc>
                <a:tc>
                  <a:txBody>
                    <a:bodyPr/>
                    <a:lstStyle/>
                    <a:p>
                      <a:pPr marL="0" marR="0" algn="ctr">
                        <a:spcBef>
                          <a:spcPts val="0"/>
                        </a:spcBef>
                        <a:spcAft>
                          <a:spcPts val="0"/>
                        </a:spcAft>
                      </a:pPr>
                      <a:r>
                        <a:rPr lang="en-US" sz="1800" b="1" dirty="0">
                          <a:effectLst/>
                        </a:rPr>
                        <a:t>Greer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b="1" dirty="0">
                          <a:effectLst/>
                        </a:rPr>
                        <a:t>Hillcrest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b="1" dirty="0">
                          <a:effectLst/>
                        </a:rPr>
                        <a:t>J L Mann High Academy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b="1" dirty="0">
                          <a:effectLst/>
                        </a:rPr>
                        <a:t>Legacy Charter School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b="1" dirty="0">
                          <a:effectLst/>
                        </a:rPr>
                        <a:t>Mauldin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extLst>
                  <a:ext uri="{0D108BD9-81ED-4DB2-BD59-A6C34878D82A}">
                    <a16:rowId xmlns:a16="http://schemas.microsoft.com/office/drawing/2014/main" val="3764693972"/>
                  </a:ext>
                </a:extLst>
              </a:tr>
              <a:tr h="591551">
                <a:tc>
                  <a:txBody>
                    <a:bodyPr/>
                    <a:lstStyle/>
                    <a:p>
                      <a:pPr marL="0" marR="0">
                        <a:spcBef>
                          <a:spcPts val="0"/>
                        </a:spcBef>
                        <a:spcAft>
                          <a:spcPts val="0"/>
                        </a:spcAft>
                      </a:pPr>
                      <a:r>
                        <a:rPr lang="en-US" sz="1800" dirty="0">
                          <a:effectLst/>
                        </a:rPr>
                        <a:t>Total High School Completers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255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463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385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546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extLst>
                  <a:ext uri="{0D108BD9-81ED-4DB2-BD59-A6C34878D82A}">
                    <a16:rowId xmlns:a16="http://schemas.microsoft.com/office/drawing/2014/main" val="200332011"/>
                  </a:ext>
                </a:extLst>
              </a:tr>
              <a:tr h="314262">
                <a:tc gridSpan="6">
                  <a:txBody>
                    <a:bodyPr/>
                    <a:lstStyle/>
                    <a:p>
                      <a:pPr marL="0" marR="0" algn="ctr">
                        <a:spcBef>
                          <a:spcPts val="0"/>
                        </a:spcBef>
                        <a:spcAft>
                          <a:spcPts val="0"/>
                        </a:spcAft>
                      </a:pPr>
                      <a:r>
                        <a:rPr lang="en-US" sz="1800" dirty="0">
                          <a:effectLst/>
                        </a:rPr>
                        <a:t>Percent of High School Completers Who Entered: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7338188"/>
                  </a:ext>
                </a:extLst>
              </a:tr>
              <a:tr h="314262">
                <a:tc>
                  <a:txBody>
                    <a:bodyPr/>
                    <a:lstStyle/>
                    <a:p>
                      <a:pPr marL="0" marR="0">
                        <a:spcBef>
                          <a:spcPts val="0"/>
                        </a:spcBef>
                        <a:spcAft>
                          <a:spcPts val="0"/>
                        </a:spcAft>
                      </a:pPr>
                      <a:r>
                        <a:rPr lang="en-US" sz="1800" dirty="0">
                          <a:effectLst/>
                        </a:rPr>
                        <a:t>Freshman Class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73.3%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95.7%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88.8%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68.0%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89.0%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extLst>
                  <a:ext uri="{0D108BD9-81ED-4DB2-BD59-A6C34878D82A}">
                    <a16:rowId xmlns:a16="http://schemas.microsoft.com/office/drawing/2014/main" val="1103039178"/>
                  </a:ext>
                </a:extLst>
              </a:tr>
              <a:tr h="314262">
                <a:tc>
                  <a:txBody>
                    <a:bodyPr/>
                    <a:lstStyle/>
                    <a:p>
                      <a:pPr marL="0" marR="0">
                        <a:spcBef>
                          <a:spcPts val="0"/>
                        </a:spcBef>
                        <a:spcAft>
                          <a:spcPts val="0"/>
                        </a:spcAft>
                      </a:pPr>
                      <a:r>
                        <a:rPr lang="en-US" sz="1800" dirty="0">
                          <a:effectLst/>
                        </a:rPr>
                        <a:t>4-year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35.3%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43.8%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63.1%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44.0%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49.5%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extLst>
                  <a:ext uri="{0D108BD9-81ED-4DB2-BD59-A6C34878D82A}">
                    <a16:rowId xmlns:a16="http://schemas.microsoft.com/office/drawing/2014/main" val="3359238895"/>
                  </a:ext>
                </a:extLst>
              </a:tr>
              <a:tr h="314262">
                <a:tc>
                  <a:txBody>
                    <a:bodyPr/>
                    <a:lstStyle/>
                    <a:p>
                      <a:pPr marL="0" marR="0">
                        <a:spcBef>
                          <a:spcPts val="0"/>
                        </a:spcBef>
                        <a:spcAft>
                          <a:spcPts val="0"/>
                        </a:spcAft>
                      </a:pPr>
                      <a:r>
                        <a:rPr lang="en-US" sz="1800" dirty="0">
                          <a:effectLst/>
                        </a:rPr>
                        <a:t>2-year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49.5%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extLst>
                  <a:ext uri="{0D108BD9-81ED-4DB2-BD59-A6C34878D82A}">
                    <a16:rowId xmlns:a16="http://schemas.microsoft.com/office/drawing/2014/main" val="1685576327"/>
                  </a:ext>
                </a:extLst>
              </a:tr>
              <a:tr h="591551">
                <a:tc>
                  <a:txBody>
                    <a:bodyPr/>
                    <a:lstStyle/>
                    <a:p>
                      <a:pPr marL="0" marR="0">
                        <a:spcBef>
                          <a:spcPts val="0"/>
                        </a:spcBef>
                        <a:spcAft>
                          <a:spcPts val="0"/>
                        </a:spcAft>
                      </a:pPr>
                      <a:r>
                        <a:rPr lang="en-US" sz="1800" dirty="0">
                          <a:effectLst/>
                        </a:rPr>
                        <a:t>Technical college degree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38.0%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25.2%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22.0%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36.6%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extLst>
                  <a:ext uri="{0D108BD9-81ED-4DB2-BD59-A6C34878D82A}">
                    <a16:rowId xmlns:a16="http://schemas.microsoft.com/office/drawing/2014/main" val="3864108490"/>
                  </a:ext>
                </a:extLst>
              </a:tr>
              <a:tr h="314262">
                <a:tc>
                  <a:txBody>
                    <a:bodyPr/>
                    <a:lstStyle/>
                    <a:p>
                      <a:pPr marL="0" marR="0">
                        <a:spcBef>
                          <a:spcPts val="0"/>
                        </a:spcBef>
                        <a:spcAft>
                          <a:spcPts val="0"/>
                        </a:spcAft>
                      </a:pPr>
                      <a:r>
                        <a:rPr lang="en-US" sz="1800" dirty="0">
                          <a:effectLst/>
                        </a:rPr>
                        <a:t>In-state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93.6%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95.5%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86.3%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79.4%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89.3%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extLst>
                  <a:ext uri="{0D108BD9-81ED-4DB2-BD59-A6C34878D82A}">
                    <a16:rowId xmlns:a16="http://schemas.microsoft.com/office/drawing/2014/main" val="2678788863"/>
                  </a:ext>
                </a:extLst>
              </a:tr>
              <a:tr h="314262">
                <a:tc>
                  <a:txBody>
                    <a:bodyPr/>
                    <a:lstStyle/>
                    <a:p>
                      <a:pPr marL="0" marR="0">
                        <a:spcBef>
                          <a:spcPts val="0"/>
                        </a:spcBef>
                        <a:spcAft>
                          <a:spcPts val="0"/>
                        </a:spcAft>
                      </a:pPr>
                      <a:r>
                        <a:rPr lang="en-US" sz="1800" dirty="0">
                          <a:effectLst/>
                        </a:rPr>
                        <a:t>Out-of-state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13.7%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20.6%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10.7%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extLst>
                  <a:ext uri="{0D108BD9-81ED-4DB2-BD59-A6C34878D82A}">
                    <a16:rowId xmlns:a16="http://schemas.microsoft.com/office/drawing/2014/main" val="1763775494"/>
                  </a:ext>
                </a:extLst>
              </a:tr>
              <a:tr h="314262">
                <a:tc>
                  <a:txBody>
                    <a:bodyPr/>
                    <a:lstStyle/>
                    <a:p>
                      <a:pPr marL="0" marR="0">
                        <a:spcBef>
                          <a:spcPts val="0"/>
                        </a:spcBef>
                        <a:spcAft>
                          <a:spcPts val="0"/>
                        </a:spcAft>
                      </a:pPr>
                      <a:r>
                        <a:rPr lang="en-US" sz="1800" dirty="0">
                          <a:effectLst/>
                        </a:rPr>
                        <a:t>Gainful Employment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16.9%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24.0%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extLst>
                  <a:ext uri="{0D108BD9-81ED-4DB2-BD59-A6C34878D82A}">
                    <a16:rowId xmlns:a16="http://schemas.microsoft.com/office/drawing/2014/main" val="2669495343"/>
                  </a:ext>
                </a:extLst>
              </a:tr>
              <a:tr h="314262">
                <a:tc>
                  <a:txBody>
                    <a:bodyPr/>
                    <a:lstStyle/>
                    <a:p>
                      <a:pPr marL="0" marR="0">
                        <a:spcBef>
                          <a:spcPts val="0"/>
                        </a:spcBef>
                        <a:spcAft>
                          <a:spcPts val="0"/>
                        </a:spcAft>
                      </a:pPr>
                      <a:r>
                        <a:rPr lang="en-US" sz="1800" dirty="0">
                          <a:effectLst/>
                        </a:rPr>
                        <a:t>Armed Forces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tc>
                  <a:txBody>
                    <a:bodyPr/>
                    <a:lstStyle/>
                    <a:p>
                      <a:pPr marL="0" marR="0" algn="ctr">
                        <a:spcBef>
                          <a:spcPts val="0"/>
                        </a:spcBef>
                        <a:spcAft>
                          <a:spcPts val="0"/>
                        </a:spcAft>
                      </a:pPr>
                      <a:r>
                        <a:rPr lang="en-US" sz="1800" dirty="0">
                          <a:effectLst/>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3736" marR="123736" marT="0" marB="0" anchor="ctr"/>
                </a:tc>
                <a:extLst>
                  <a:ext uri="{0D108BD9-81ED-4DB2-BD59-A6C34878D82A}">
                    <a16:rowId xmlns:a16="http://schemas.microsoft.com/office/drawing/2014/main" val="3826403479"/>
                  </a:ext>
                </a:extLst>
              </a:tr>
            </a:tbl>
          </a:graphicData>
        </a:graphic>
      </p:graphicFrame>
    </p:spTree>
    <p:extLst>
      <p:ext uri="{BB962C8B-B14F-4D97-AF65-F5344CB8AC3E}">
        <p14:creationId xmlns:p14="http://schemas.microsoft.com/office/powerpoint/2010/main" val="2187425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EEE771D-9582-4901-9170-60A8AC3FCA1E}"/>
              </a:ext>
            </a:extLst>
          </p:cNvPr>
          <p:cNvGraphicFramePr>
            <a:graphicFrameLocks noGrp="1"/>
          </p:cNvGraphicFramePr>
          <p:nvPr>
            <p:extLst>
              <p:ext uri="{D42A27DB-BD31-4B8C-83A1-F6EECF244321}">
                <p14:modId xmlns:p14="http://schemas.microsoft.com/office/powerpoint/2010/main" val="4165849860"/>
              </p:ext>
            </p:extLst>
          </p:nvPr>
        </p:nvGraphicFramePr>
        <p:xfrm>
          <a:off x="643467" y="803094"/>
          <a:ext cx="10965181" cy="5251820"/>
        </p:xfrm>
        <a:graphic>
          <a:graphicData uri="http://schemas.openxmlformats.org/drawingml/2006/table">
            <a:tbl>
              <a:tblPr firstRow="1" firstCol="1" bandRow="1">
                <a:tableStyleId>{5C22544A-7EE6-4342-B048-85BDC9FD1C3A}</a:tableStyleId>
              </a:tblPr>
              <a:tblGrid>
                <a:gridCol w="2407212">
                  <a:extLst>
                    <a:ext uri="{9D8B030D-6E8A-4147-A177-3AD203B41FA5}">
                      <a16:colId xmlns:a16="http://schemas.microsoft.com/office/drawing/2014/main" val="3467000509"/>
                    </a:ext>
                  </a:extLst>
                </a:gridCol>
                <a:gridCol w="1443827">
                  <a:extLst>
                    <a:ext uri="{9D8B030D-6E8A-4147-A177-3AD203B41FA5}">
                      <a16:colId xmlns:a16="http://schemas.microsoft.com/office/drawing/2014/main" val="1407180362"/>
                    </a:ext>
                  </a:extLst>
                </a:gridCol>
                <a:gridCol w="1380799">
                  <a:extLst>
                    <a:ext uri="{9D8B030D-6E8A-4147-A177-3AD203B41FA5}">
                      <a16:colId xmlns:a16="http://schemas.microsoft.com/office/drawing/2014/main" val="3424020426"/>
                    </a:ext>
                  </a:extLst>
                </a:gridCol>
                <a:gridCol w="137870">
                  <a:extLst>
                    <a:ext uri="{9D8B030D-6E8A-4147-A177-3AD203B41FA5}">
                      <a16:colId xmlns:a16="http://schemas.microsoft.com/office/drawing/2014/main" val="933769804"/>
                    </a:ext>
                  </a:extLst>
                </a:gridCol>
                <a:gridCol w="1470307">
                  <a:extLst>
                    <a:ext uri="{9D8B030D-6E8A-4147-A177-3AD203B41FA5}">
                      <a16:colId xmlns:a16="http://schemas.microsoft.com/office/drawing/2014/main" val="50314288"/>
                    </a:ext>
                  </a:extLst>
                </a:gridCol>
                <a:gridCol w="1521688">
                  <a:extLst>
                    <a:ext uri="{9D8B030D-6E8A-4147-A177-3AD203B41FA5}">
                      <a16:colId xmlns:a16="http://schemas.microsoft.com/office/drawing/2014/main" val="2464848556"/>
                    </a:ext>
                  </a:extLst>
                </a:gridCol>
                <a:gridCol w="1448806">
                  <a:extLst>
                    <a:ext uri="{9D8B030D-6E8A-4147-A177-3AD203B41FA5}">
                      <a16:colId xmlns:a16="http://schemas.microsoft.com/office/drawing/2014/main" val="245235322"/>
                    </a:ext>
                  </a:extLst>
                </a:gridCol>
                <a:gridCol w="1154672">
                  <a:extLst>
                    <a:ext uri="{9D8B030D-6E8A-4147-A177-3AD203B41FA5}">
                      <a16:colId xmlns:a16="http://schemas.microsoft.com/office/drawing/2014/main" val="2419957583"/>
                    </a:ext>
                  </a:extLst>
                </a:gridCol>
              </a:tblGrid>
              <a:tr h="839576">
                <a:tc gridSpan="8">
                  <a:txBody>
                    <a:bodyPr/>
                    <a:lstStyle/>
                    <a:p>
                      <a:pPr marL="0" marR="0" algn="ctr">
                        <a:spcBef>
                          <a:spcPts val="0"/>
                        </a:spcBef>
                        <a:spcAft>
                          <a:spcPts val="0"/>
                        </a:spcAft>
                      </a:pPr>
                      <a:r>
                        <a:rPr lang="en-US" sz="1800" dirty="0">
                          <a:effectLst/>
                        </a:rPr>
                        <a:t>High School Completers Enrolled in College Freshman Class</a:t>
                      </a:r>
                    </a:p>
                    <a:p>
                      <a:pPr marL="0" marR="0" algn="ctr">
                        <a:spcBef>
                          <a:spcPts val="0"/>
                        </a:spcBef>
                        <a:spcAft>
                          <a:spcPts val="0"/>
                        </a:spcAft>
                      </a:pPr>
                      <a:r>
                        <a:rPr lang="en-US" sz="1800" dirty="0">
                          <a:effectLst/>
                        </a:rPr>
                        <a:t>Greenville County</a:t>
                      </a:r>
                    </a:p>
                    <a:p>
                      <a:pPr marL="0" marR="0" algn="ctr">
                        <a:spcBef>
                          <a:spcPts val="0"/>
                        </a:spcBef>
                        <a:spcAft>
                          <a:spcPts val="0"/>
                        </a:spcAft>
                      </a:pPr>
                      <a:r>
                        <a:rPr lang="en-US" sz="1800" dirty="0">
                          <a:effectLst/>
                        </a:rPr>
                        <a:t>Fall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3398781"/>
                  </a:ext>
                </a:extLst>
              </a:tr>
              <a:tr h="839576">
                <a:tc>
                  <a:txBody>
                    <a:bodyPr/>
                    <a:lstStyle/>
                    <a:p>
                      <a:endParaRPr lang="en-US" sz="1800" dirty="0">
                        <a:effectLst/>
                        <a:latin typeface="Calibri" panose="020F0502020204030204" pitchFamily="34" charset="0"/>
                        <a:cs typeface="Times New Roman" panose="02020603050405020304" pitchFamily="18" charset="0"/>
                      </a:endParaRPr>
                    </a:p>
                  </a:txBody>
                  <a:tcPr marL="112470" marR="112470" marT="0" marB="0"/>
                </a:tc>
                <a:tc>
                  <a:txBody>
                    <a:bodyPr/>
                    <a:lstStyle/>
                    <a:p>
                      <a:pPr marL="0" marR="0" algn="ctr">
                        <a:spcBef>
                          <a:spcPts val="0"/>
                        </a:spcBef>
                        <a:spcAft>
                          <a:spcPts val="0"/>
                        </a:spcAft>
                      </a:pPr>
                      <a:r>
                        <a:rPr lang="en-US" sz="1800" b="1" dirty="0">
                          <a:effectLst/>
                        </a:rPr>
                        <a:t>Riverside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gridSpan="2">
                  <a:txBody>
                    <a:bodyPr/>
                    <a:lstStyle/>
                    <a:p>
                      <a:pPr marL="0" marR="0" algn="ctr">
                        <a:spcBef>
                          <a:spcPts val="0"/>
                        </a:spcBef>
                        <a:spcAft>
                          <a:spcPts val="0"/>
                        </a:spcAft>
                      </a:pPr>
                      <a:r>
                        <a:rPr lang="en-US" sz="1800" b="1" dirty="0">
                          <a:effectLst/>
                        </a:rPr>
                        <a:t>Southside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hMerge="1">
                  <a:txBody>
                    <a:bodyPr/>
                    <a:lstStyle/>
                    <a:p>
                      <a:pPr marL="0" marR="0" algn="ctr">
                        <a:spcBef>
                          <a:spcPts val="0"/>
                        </a:spcBef>
                        <a:spcAft>
                          <a:spcPts val="0"/>
                        </a:spcAft>
                      </a:pPr>
                      <a:r>
                        <a:rPr lang="en-US" sz="1600" b="1" dirty="0">
                          <a:effectLst/>
                        </a:rPr>
                        <a:t>Travelers Rest High</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5144" marR="115144" marT="0" marB="0" anchor="ctr"/>
                </a:tc>
                <a:tc>
                  <a:txBody>
                    <a:bodyPr/>
                    <a:lstStyle/>
                    <a:p>
                      <a:pPr marL="0" marR="0" algn="ctr">
                        <a:spcBef>
                          <a:spcPts val="0"/>
                        </a:spcBef>
                        <a:spcAft>
                          <a:spcPts val="0"/>
                        </a:spcAft>
                      </a:pPr>
                      <a:r>
                        <a:rPr lang="en-US" sz="1800" b="1" dirty="0">
                          <a:effectLst/>
                        </a:rPr>
                        <a:t>Travelers Rest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b="1" dirty="0">
                          <a:effectLst/>
                        </a:rPr>
                        <a:t>Wade Hampton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b="1" dirty="0">
                          <a:effectLst/>
                        </a:rPr>
                        <a:t>Woodmont High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b="1" dirty="0">
                          <a:effectLst/>
                        </a:rPr>
                        <a:t>South Carolina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extLst>
                  <a:ext uri="{0D108BD9-81ED-4DB2-BD59-A6C34878D82A}">
                    <a16:rowId xmlns:a16="http://schemas.microsoft.com/office/drawing/2014/main" val="3784462161"/>
                  </a:ext>
                </a:extLst>
              </a:tr>
              <a:tr h="571626">
                <a:tc>
                  <a:txBody>
                    <a:bodyPr/>
                    <a:lstStyle/>
                    <a:p>
                      <a:pPr marL="0" marR="0" algn="ctr">
                        <a:spcBef>
                          <a:spcPts val="0"/>
                        </a:spcBef>
                        <a:spcAft>
                          <a:spcPts val="0"/>
                        </a:spcAft>
                      </a:pPr>
                      <a:r>
                        <a:rPr lang="en-US" sz="1800" dirty="0">
                          <a:effectLst/>
                        </a:rPr>
                        <a:t>Total High School Completers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376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gridSpan="2">
                  <a:txBody>
                    <a:bodyPr/>
                    <a:lstStyle/>
                    <a:p>
                      <a:pPr marL="0" marR="0" algn="ctr">
                        <a:spcBef>
                          <a:spcPts val="0"/>
                        </a:spcBef>
                        <a:spcAft>
                          <a:spcPts val="0"/>
                        </a:spcAft>
                      </a:pPr>
                      <a:r>
                        <a:rPr lang="en-US" sz="1800" dirty="0">
                          <a:effectLst/>
                        </a:rPr>
                        <a:t>151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hMerge="1">
                  <a:txBody>
                    <a:bodyPr/>
                    <a:lstStyle/>
                    <a:p>
                      <a:pPr marL="0" marR="0" algn="ctr">
                        <a:spcBef>
                          <a:spcPts val="0"/>
                        </a:spcBef>
                        <a:spcAft>
                          <a:spcPts val="0"/>
                        </a:spcAft>
                      </a:pPr>
                      <a:r>
                        <a:rPr lang="en-US" sz="1600" dirty="0">
                          <a:effectLst/>
                        </a:rPr>
                        <a:t>               253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5144" marR="115144" marT="0" marB="0" anchor="ctr"/>
                </a:tc>
                <a:tc>
                  <a:txBody>
                    <a:bodyPr/>
                    <a:lstStyle/>
                    <a:p>
                      <a:pPr marL="0" marR="0" algn="ctr">
                        <a:spcBef>
                          <a:spcPts val="0"/>
                        </a:spcBef>
                        <a:spcAft>
                          <a:spcPts val="0"/>
                        </a:spcAft>
                      </a:pPr>
                      <a:r>
                        <a:rPr lang="en-US" sz="1800" dirty="0">
                          <a:effectLst/>
                        </a:rPr>
                        <a:t>253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386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374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47,775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extLst>
                  <a:ext uri="{0D108BD9-81ED-4DB2-BD59-A6C34878D82A}">
                    <a16:rowId xmlns:a16="http://schemas.microsoft.com/office/drawing/2014/main" val="1282795802"/>
                  </a:ext>
                </a:extLst>
              </a:tr>
              <a:tr h="303677">
                <a:tc gridSpan="8">
                  <a:txBody>
                    <a:bodyPr/>
                    <a:lstStyle/>
                    <a:p>
                      <a:pPr marL="0" marR="0" algn="ctr">
                        <a:spcBef>
                          <a:spcPts val="0"/>
                        </a:spcBef>
                        <a:spcAft>
                          <a:spcPts val="0"/>
                        </a:spcAft>
                      </a:pPr>
                      <a:r>
                        <a:rPr lang="en-US" sz="1800" dirty="0">
                          <a:effectLst/>
                        </a:rPr>
                        <a:t>Percent of High School Completers Who Entered: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580304"/>
                  </a:ext>
                </a:extLst>
              </a:tr>
              <a:tr h="303677">
                <a:tc>
                  <a:txBody>
                    <a:bodyPr/>
                    <a:lstStyle/>
                    <a:p>
                      <a:pPr marL="0" marR="0">
                        <a:spcBef>
                          <a:spcPts val="0"/>
                        </a:spcBef>
                        <a:spcAft>
                          <a:spcPts val="0"/>
                        </a:spcAft>
                      </a:pPr>
                      <a:r>
                        <a:rPr lang="en-US" sz="1800" dirty="0">
                          <a:effectLst/>
                        </a:rPr>
                        <a:t>Freshman Class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86.2%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55.6%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gridSpan="2">
                  <a:txBody>
                    <a:bodyPr/>
                    <a:lstStyle/>
                    <a:p>
                      <a:pPr marL="0" marR="0" algn="ctr">
                        <a:spcBef>
                          <a:spcPts val="0"/>
                        </a:spcBef>
                        <a:spcAft>
                          <a:spcPts val="0"/>
                        </a:spcAft>
                      </a:pPr>
                      <a:r>
                        <a:rPr lang="en-US" sz="1800" dirty="0">
                          <a:effectLst/>
                        </a:rPr>
                        <a:t>68.4%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hMerge="1">
                  <a:txBody>
                    <a:bodyPr/>
                    <a:lstStyle/>
                    <a:p>
                      <a:pPr marL="0" marR="0" algn="r">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15144" marR="115144" marT="0" marB="0"/>
                </a:tc>
                <a:tc>
                  <a:txBody>
                    <a:bodyPr/>
                    <a:lstStyle/>
                    <a:p>
                      <a:pPr marL="0" marR="0" algn="ctr">
                        <a:spcBef>
                          <a:spcPts val="0"/>
                        </a:spcBef>
                        <a:spcAft>
                          <a:spcPts val="0"/>
                        </a:spcAft>
                      </a:pPr>
                      <a:r>
                        <a:rPr lang="en-US" sz="1800" dirty="0">
                          <a:effectLst/>
                        </a:rPr>
                        <a:t>84.5%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55.3%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69.4%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extLst>
                  <a:ext uri="{0D108BD9-81ED-4DB2-BD59-A6C34878D82A}">
                    <a16:rowId xmlns:a16="http://schemas.microsoft.com/office/drawing/2014/main" val="1008070038"/>
                  </a:ext>
                </a:extLst>
              </a:tr>
              <a:tr h="303677">
                <a:tc>
                  <a:txBody>
                    <a:bodyPr/>
                    <a:lstStyle/>
                    <a:p>
                      <a:pPr marL="0" marR="0">
                        <a:spcBef>
                          <a:spcPts val="0"/>
                        </a:spcBef>
                        <a:spcAft>
                          <a:spcPts val="0"/>
                        </a:spcAft>
                      </a:pPr>
                      <a:r>
                        <a:rPr lang="en-US" sz="1800" dirty="0">
                          <a:effectLst/>
                        </a:rPr>
                        <a:t>4-year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59.6%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40.4%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gridSpan="2">
                  <a:txBody>
                    <a:bodyPr/>
                    <a:lstStyle/>
                    <a:p>
                      <a:pPr marL="0" marR="0" algn="ctr">
                        <a:spcBef>
                          <a:spcPts val="0"/>
                        </a:spcBef>
                        <a:spcAft>
                          <a:spcPts val="0"/>
                        </a:spcAft>
                      </a:pPr>
                      <a:r>
                        <a:rPr lang="en-US" sz="1800" dirty="0">
                          <a:effectLst/>
                        </a:rPr>
                        <a:t>32.8%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hMerge="1">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5144" marR="115144" marT="0" marB="0"/>
                </a:tc>
                <a:tc>
                  <a:txBody>
                    <a:bodyPr/>
                    <a:lstStyle/>
                    <a:p>
                      <a:pPr marL="0" marR="0" algn="ctr">
                        <a:spcBef>
                          <a:spcPts val="0"/>
                        </a:spcBef>
                        <a:spcAft>
                          <a:spcPts val="0"/>
                        </a:spcAft>
                      </a:pPr>
                      <a:r>
                        <a:rPr lang="en-US" sz="1800" dirty="0">
                          <a:effectLst/>
                        </a:rPr>
                        <a:t>41.5%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29.7%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39.1%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extLst>
                  <a:ext uri="{0D108BD9-81ED-4DB2-BD59-A6C34878D82A}">
                    <a16:rowId xmlns:a16="http://schemas.microsoft.com/office/drawing/2014/main" val="3300116219"/>
                  </a:ext>
                </a:extLst>
              </a:tr>
              <a:tr h="303677">
                <a:tc>
                  <a:txBody>
                    <a:bodyPr/>
                    <a:lstStyle/>
                    <a:p>
                      <a:pPr marL="0" marR="0">
                        <a:spcBef>
                          <a:spcPts val="0"/>
                        </a:spcBef>
                        <a:spcAft>
                          <a:spcPts val="0"/>
                        </a:spcAft>
                      </a:pPr>
                      <a:r>
                        <a:rPr lang="en-US" sz="1800" dirty="0">
                          <a:effectLst/>
                        </a:rPr>
                        <a:t>2-year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gridSpan="2">
                  <a:txBody>
                    <a:bodyPr/>
                    <a:lstStyle/>
                    <a:p>
                      <a:pPr marL="0" marR="0" algn="ctr">
                        <a:spcBef>
                          <a:spcPts val="0"/>
                        </a:spcBef>
                        <a:spcAft>
                          <a:spcPts val="0"/>
                        </a:spcAft>
                      </a:pPr>
                      <a:r>
                        <a:rPr lang="en-US" sz="1800" dirty="0">
                          <a:effectLst/>
                        </a:rPr>
                        <a:t>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hMerge="1">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5144" marR="115144" marT="0" marB="0"/>
                </a:tc>
                <a:tc>
                  <a:txBody>
                    <a:bodyPr/>
                    <a:lstStyle/>
                    <a:p>
                      <a:pPr marL="0" marR="0" algn="ctr">
                        <a:spcBef>
                          <a:spcPts val="0"/>
                        </a:spcBef>
                        <a:spcAft>
                          <a:spcPts val="0"/>
                        </a:spcAft>
                      </a:pPr>
                      <a:r>
                        <a:rPr lang="en-US" sz="1800" dirty="0">
                          <a:effectLst/>
                        </a:rPr>
                        <a:t>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extLst>
                  <a:ext uri="{0D108BD9-81ED-4DB2-BD59-A6C34878D82A}">
                    <a16:rowId xmlns:a16="http://schemas.microsoft.com/office/drawing/2014/main" val="1468770602"/>
                  </a:ext>
                </a:extLst>
              </a:tr>
              <a:tr h="571626">
                <a:tc>
                  <a:txBody>
                    <a:bodyPr/>
                    <a:lstStyle/>
                    <a:p>
                      <a:pPr marL="0" marR="0">
                        <a:spcBef>
                          <a:spcPts val="0"/>
                        </a:spcBef>
                        <a:spcAft>
                          <a:spcPts val="0"/>
                        </a:spcAft>
                      </a:pPr>
                      <a:r>
                        <a:rPr lang="en-US" sz="1800" dirty="0">
                          <a:effectLst/>
                        </a:rPr>
                        <a:t>Technical college degree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25.8%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gridSpan="2">
                  <a:txBody>
                    <a:bodyPr/>
                    <a:lstStyle/>
                    <a:p>
                      <a:pPr marL="0" marR="0" algn="ctr">
                        <a:spcBef>
                          <a:spcPts val="0"/>
                        </a:spcBef>
                        <a:spcAft>
                          <a:spcPts val="0"/>
                        </a:spcAft>
                      </a:pPr>
                      <a:r>
                        <a:rPr lang="en-US" sz="1800" dirty="0">
                          <a:effectLst/>
                        </a:rPr>
                        <a:t>22.1%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hMerge="1">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5144" marR="115144" marT="0" marB="0"/>
                </a:tc>
                <a:tc>
                  <a:txBody>
                    <a:bodyPr/>
                    <a:lstStyle/>
                    <a:p>
                      <a:pPr marL="0" marR="0" algn="ctr">
                        <a:spcBef>
                          <a:spcPts val="0"/>
                        </a:spcBef>
                        <a:spcAft>
                          <a:spcPts val="0"/>
                        </a:spcAft>
                      </a:pPr>
                      <a:r>
                        <a:rPr lang="en-US" sz="1800" dirty="0">
                          <a:effectLst/>
                        </a:rPr>
                        <a:t>43.0%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25.7%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23.2%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extLst>
                  <a:ext uri="{0D108BD9-81ED-4DB2-BD59-A6C34878D82A}">
                    <a16:rowId xmlns:a16="http://schemas.microsoft.com/office/drawing/2014/main" val="966951960"/>
                  </a:ext>
                </a:extLst>
              </a:tr>
              <a:tr h="303677">
                <a:tc>
                  <a:txBody>
                    <a:bodyPr/>
                    <a:lstStyle/>
                    <a:p>
                      <a:pPr marL="0" marR="0">
                        <a:spcBef>
                          <a:spcPts val="0"/>
                        </a:spcBef>
                        <a:spcAft>
                          <a:spcPts val="0"/>
                        </a:spcAft>
                      </a:pPr>
                      <a:r>
                        <a:rPr lang="en-US" sz="1800" dirty="0">
                          <a:effectLst/>
                        </a:rPr>
                        <a:t>In-state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84.3%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45.2%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gridSpan="2">
                  <a:txBody>
                    <a:bodyPr/>
                    <a:lstStyle/>
                    <a:p>
                      <a:pPr marL="0" marR="0" algn="ctr">
                        <a:spcBef>
                          <a:spcPts val="0"/>
                        </a:spcBef>
                        <a:spcAft>
                          <a:spcPts val="0"/>
                        </a:spcAft>
                      </a:pPr>
                      <a:r>
                        <a:rPr lang="en-US" sz="1800" dirty="0">
                          <a:effectLst/>
                        </a:rPr>
                        <a:t>95.4%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hMerge="1">
                  <a:txBody>
                    <a:bodyPr/>
                    <a:lstStyle/>
                    <a:p>
                      <a:pPr marL="0" marR="0" algn="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5144" marR="115144" marT="0" marB="0"/>
                </a:tc>
                <a:tc>
                  <a:txBody>
                    <a:bodyPr/>
                    <a:lstStyle/>
                    <a:p>
                      <a:pPr marL="0" marR="0" algn="ctr">
                        <a:spcBef>
                          <a:spcPts val="0"/>
                        </a:spcBef>
                        <a:spcAft>
                          <a:spcPts val="0"/>
                        </a:spcAft>
                      </a:pPr>
                      <a:r>
                        <a:rPr lang="en-US" sz="1800" dirty="0">
                          <a:effectLst/>
                        </a:rPr>
                        <a:t>85.3%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90.3%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88.9%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extLst>
                  <a:ext uri="{0D108BD9-81ED-4DB2-BD59-A6C34878D82A}">
                    <a16:rowId xmlns:a16="http://schemas.microsoft.com/office/drawing/2014/main" val="4077967101"/>
                  </a:ext>
                </a:extLst>
              </a:tr>
              <a:tr h="303677">
                <a:tc>
                  <a:txBody>
                    <a:bodyPr/>
                    <a:lstStyle/>
                    <a:p>
                      <a:pPr marL="0" marR="0">
                        <a:spcBef>
                          <a:spcPts val="0"/>
                        </a:spcBef>
                        <a:spcAft>
                          <a:spcPts val="0"/>
                        </a:spcAft>
                      </a:pPr>
                      <a:r>
                        <a:rPr lang="en-US" sz="1800" dirty="0">
                          <a:effectLst/>
                        </a:rPr>
                        <a:t>Out-of-state college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15.7%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54.8%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gridSpan="2">
                  <a:txBody>
                    <a:bodyPr/>
                    <a:lstStyle/>
                    <a:p>
                      <a:pPr marL="0" marR="0" algn="ctr">
                        <a:spcBef>
                          <a:spcPts val="0"/>
                        </a:spcBef>
                        <a:spcAft>
                          <a:spcPts val="0"/>
                        </a:spcAft>
                      </a:pPr>
                      <a:r>
                        <a:rPr lang="en-US" sz="1800" dirty="0">
                          <a:effectLst/>
                        </a:rPr>
                        <a:t>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hMerge="1">
                  <a:txBody>
                    <a:bodyPr/>
                    <a:lstStyle/>
                    <a:p>
                      <a:pPr marL="0" marR="0" algn="r">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15144" marR="115144" marT="0" marB="0"/>
                </a:tc>
                <a:tc>
                  <a:txBody>
                    <a:bodyPr/>
                    <a:lstStyle/>
                    <a:p>
                      <a:pPr marL="0" marR="0" algn="ctr">
                        <a:spcBef>
                          <a:spcPts val="0"/>
                        </a:spcBef>
                        <a:spcAft>
                          <a:spcPts val="0"/>
                        </a:spcAft>
                      </a:pPr>
                      <a:r>
                        <a:rPr lang="en-US" sz="1800" dirty="0">
                          <a:effectLst/>
                        </a:rPr>
                        <a:t>14.7%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11.1%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extLst>
                  <a:ext uri="{0D108BD9-81ED-4DB2-BD59-A6C34878D82A}">
                    <a16:rowId xmlns:a16="http://schemas.microsoft.com/office/drawing/2014/main" val="4087562205"/>
                  </a:ext>
                </a:extLst>
              </a:tr>
              <a:tr h="303677">
                <a:tc>
                  <a:txBody>
                    <a:bodyPr/>
                    <a:lstStyle/>
                    <a:p>
                      <a:pPr marL="0" marR="0">
                        <a:spcBef>
                          <a:spcPts val="0"/>
                        </a:spcBef>
                        <a:spcAft>
                          <a:spcPts val="0"/>
                        </a:spcAft>
                      </a:pPr>
                      <a:r>
                        <a:rPr lang="en-US" sz="1800" dirty="0">
                          <a:effectLst/>
                        </a:rPr>
                        <a:t>Gainful Employment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5.3%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36.5%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gridSpan="2">
                  <a:txBody>
                    <a:bodyPr/>
                    <a:lstStyle/>
                    <a:p>
                      <a:pPr marL="0" marR="0" algn="ctr">
                        <a:spcBef>
                          <a:spcPts val="0"/>
                        </a:spcBef>
                        <a:spcAft>
                          <a:spcPts val="0"/>
                        </a:spcAft>
                      </a:pPr>
                      <a:r>
                        <a:rPr lang="en-US" sz="1800" dirty="0">
                          <a:effectLst/>
                        </a:rPr>
                        <a:t>23.7%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hMerge="1">
                  <a:txBody>
                    <a:bodyPr/>
                    <a:lstStyle/>
                    <a:p>
                      <a:pPr marL="0" marR="0" algn="r">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15144" marR="115144" marT="0" marB="0"/>
                </a:tc>
                <a:tc>
                  <a:txBody>
                    <a:bodyPr/>
                    <a:lstStyle/>
                    <a:p>
                      <a:pPr marL="0" marR="0" algn="ctr">
                        <a:spcBef>
                          <a:spcPts val="0"/>
                        </a:spcBef>
                        <a:spcAft>
                          <a:spcPts val="0"/>
                        </a:spcAft>
                      </a:pPr>
                      <a:r>
                        <a:rPr lang="en-US" sz="1800" dirty="0">
                          <a:effectLst/>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14.7%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extLst>
                  <a:ext uri="{0D108BD9-81ED-4DB2-BD59-A6C34878D82A}">
                    <a16:rowId xmlns:a16="http://schemas.microsoft.com/office/drawing/2014/main" val="2370404044"/>
                  </a:ext>
                </a:extLst>
              </a:tr>
              <a:tr h="303677">
                <a:tc>
                  <a:txBody>
                    <a:bodyPr/>
                    <a:lstStyle/>
                    <a:p>
                      <a:pPr marL="0" marR="0">
                        <a:spcBef>
                          <a:spcPts val="0"/>
                        </a:spcBef>
                        <a:spcAft>
                          <a:spcPts val="0"/>
                        </a:spcAft>
                      </a:pPr>
                      <a:r>
                        <a:rPr lang="en-US" sz="1800" dirty="0">
                          <a:effectLst/>
                        </a:rPr>
                        <a:t>Armed Forces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gridSpan="2">
                  <a:txBody>
                    <a:bodyPr/>
                    <a:lstStyle/>
                    <a:p>
                      <a:pPr marL="0" marR="0" algn="ctr">
                        <a:spcBef>
                          <a:spcPts val="0"/>
                        </a:spcBef>
                        <a:spcAft>
                          <a:spcPts val="0"/>
                        </a:spcAft>
                      </a:pPr>
                      <a:r>
                        <a:rPr lang="en-US" sz="1800" dirty="0">
                          <a:effectLst/>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hMerge="1">
                  <a:txBody>
                    <a:bodyPr/>
                    <a:lstStyle/>
                    <a:p>
                      <a:pPr marL="0" marR="0" algn="r">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15144" marR="115144" marT="0" marB="0"/>
                </a:tc>
                <a:tc>
                  <a:txBody>
                    <a:bodyPr/>
                    <a:lstStyle/>
                    <a:p>
                      <a:pPr marL="0" marR="0" algn="ctr">
                        <a:spcBef>
                          <a:spcPts val="0"/>
                        </a:spcBef>
                        <a:spcAft>
                          <a:spcPts val="0"/>
                        </a:spcAft>
                      </a:pPr>
                      <a:r>
                        <a:rPr lang="en-US" sz="1800" dirty="0">
                          <a:effectLst/>
                        </a:rPr>
                        <a:t>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tc>
                  <a:txBody>
                    <a:bodyPr/>
                    <a:lstStyle/>
                    <a:p>
                      <a:pPr marL="0" marR="0" algn="ctr">
                        <a:spcBef>
                          <a:spcPts val="0"/>
                        </a:spcBef>
                        <a:spcAft>
                          <a:spcPts val="0"/>
                        </a:spcAft>
                      </a:pPr>
                      <a:r>
                        <a:rPr lang="en-US" sz="1800" dirty="0">
                          <a:effectLst/>
                        </a:rPr>
                        <a:t>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2470" marR="112470" marT="0" marB="0" anchor="ctr"/>
                </a:tc>
                <a:extLst>
                  <a:ext uri="{0D108BD9-81ED-4DB2-BD59-A6C34878D82A}">
                    <a16:rowId xmlns:a16="http://schemas.microsoft.com/office/drawing/2014/main" val="2133785931"/>
                  </a:ext>
                </a:extLst>
              </a:tr>
            </a:tbl>
          </a:graphicData>
        </a:graphic>
      </p:graphicFrame>
    </p:spTree>
    <p:extLst>
      <p:ext uri="{BB962C8B-B14F-4D97-AF65-F5344CB8AC3E}">
        <p14:creationId xmlns:p14="http://schemas.microsoft.com/office/powerpoint/2010/main" val="1947815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D6E4-B3CB-4642-817D-053DEEDE9238}"/>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latin typeface="+mj-lt"/>
                <a:ea typeface="+mj-ea"/>
                <a:cs typeface="+mj-cs"/>
              </a:rPr>
              <a:t>Educational Attainment</a:t>
            </a:r>
          </a:p>
        </p:txBody>
      </p:sp>
      <p:sp>
        <p:nvSpPr>
          <p:cNvPr id="3" name="Text Placeholder 2">
            <a:extLst>
              <a:ext uri="{FF2B5EF4-FFF2-40B4-BE49-F238E27FC236}">
                <a16:creationId xmlns:a16="http://schemas.microsoft.com/office/drawing/2014/main" id="{E39D2D83-44EA-41EE-B0B8-5214F015BFBF}"/>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1712880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4316778B-AFA5-499B-B57B-640FED365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572679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7547984-952D-4042-912F-C33718D72B0E}"/>
              </a:ext>
            </a:extLst>
          </p:cNvPr>
          <p:cNvGraphicFramePr>
            <a:graphicFrameLocks/>
          </p:cNvGraphicFramePr>
          <p:nvPr>
            <p:extLst>
              <p:ext uri="{D42A27DB-BD31-4B8C-83A1-F6EECF244321}">
                <p14:modId xmlns:p14="http://schemas.microsoft.com/office/powerpoint/2010/main" val="77951518"/>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9832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AAB70A0-21E3-40AD-B12E-AA31A70093B7}"/>
              </a:ext>
            </a:extLst>
          </p:cNvPr>
          <p:cNvGraphicFramePr>
            <a:graphicFrameLocks/>
          </p:cNvGraphicFramePr>
          <p:nvPr>
            <p:extLst>
              <p:ext uri="{D42A27DB-BD31-4B8C-83A1-F6EECF244321}">
                <p14:modId xmlns:p14="http://schemas.microsoft.com/office/powerpoint/2010/main" val="3034306921"/>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8184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8F83A49-6731-43A5-A4E1-D65ECA7E5EC1}"/>
              </a:ext>
            </a:extLst>
          </p:cNvPr>
          <p:cNvGraphicFramePr>
            <a:graphicFrameLocks/>
          </p:cNvGraphicFramePr>
          <p:nvPr>
            <p:extLst>
              <p:ext uri="{D42A27DB-BD31-4B8C-83A1-F6EECF244321}">
                <p14:modId xmlns:p14="http://schemas.microsoft.com/office/powerpoint/2010/main" val="1225628289"/>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0740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5A03CDE-E5DA-494E-B209-1B5D5A914370}"/>
              </a:ext>
            </a:extLst>
          </p:cNvPr>
          <p:cNvGraphicFramePr>
            <a:graphicFrameLocks/>
          </p:cNvGraphicFramePr>
          <p:nvPr>
            <p:extLst>
              <p:ext uri="{D42A27DB-BD31-4B8C-83A1-F6EECF244321}">
                <p14:modId xmlns:p14="http://schemas.microsoft.com/office/powerpoint/2010/main" val="4267587814"/>
              </p:ext>
            </p:extLst>
          </p:nvPr>
        </p:nvGraphicFramePr>
        <p:xfrm>
          <a:off x="6154387" y="3327340"/>
          <a:ext cx="45720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C960601-5609-4734-B1A6-022979D0A95E}"/>
              </a:ext>
            </a:extLst>
          </p:cNvPr>
          <p:cNvGraphicFramePr>
            <a:graphicFrameLocks/>
          </p:cNvGraphicFramePr>
          <p:nvPr>
            <p:extLst>
              <p:ext uri="{D42A27DB-BD31-4B8C-83A1-F6EECF244321}">
                <p14:modId xmlns:p14="http://schemas.microsoft.com/office/powerpoint/2010/main" val="626347949"/>
              </p:ext>
            </p:extLst>
          </p:nvPr>
        </p:nvGraphicFramePr>
        <p:xfrm>
          <a:off x="1465613" y="3327340"/>
          <a:ext cx="4572000" cy="342900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69FAC907-7EB7-425B-BEDD-C4AEBB738526}"/>
                  </a:ext>
                </a:extLst>
              </p:cNvPr>
              <p:cNvGraphicFramePr/>
              <p:nvPr>
                <p:extLst>
                  <p:ext uri="{D42A27DB-BD31-4B8C-83A1-F6EECF244321}">
                    <p14:modId xmlns:p14="http://schemas.microsoft.com/office/powerpoint/2010/main" val="3504979062"/>
                  </p:ext>
                </p:extLst>
              </p:nvPr>
            </p:nvGraphicFramePr>
            <p:xfrm>
              <a:off x="496785" y="0"/>
              <a:ext cx="4572000" cy="342900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0" name="Chart 9">
                <a:extLst>
                  <a:ext uri="{FF2B5EF4-FFF2-40B4-BE49-F238E27FC236}">
                    <a16:creationId xmlns:a16="http://schemas.microsoft.com/office/drawing/2014/main" id="{69FAC907-7EB7-425B-BEDD-C4AEBB738526}"/>
                  </a:ext>
                </a:extLst>
              </p:cNvPr>
              <p:cNvPicPr>
                <a:picLocks noGrp="1" noRot="1" noChangeAspect="1" noMove="1" noResize="1" noEditPoints="1" noAdjustHandles="1" noChangeArrowheads="1" noChangeShapeType="1"/>
              </p:cNvPicPr>
              <p:nvPr/>
            </p:nvPicPr>
            <p:blipFill>
              <a:blip r:embed="rId6"/>
              <a:stretch>
                <a:fillRect/>
              </a:stretch>
            </p:blipFill>
            <p:spPr>
              <a:xfrm>
                <a:off x="496785" y="0"/>
                <a:ext cx="4572000" cy="34290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1DA07BA5-12E2-4DC2-AC97-CD32BA7DC549}"/>
                  </a:ext>
                </a:extLst>
              </p:cNvPr>
              <p:cNvGraphicFramePr/>
              <p:nvPr>
                <p:extLst>
                  <p:ext uri="{D42A27DB-BD31-4B8C-83A1-F6EECF244321}">
                    <p14:modId xmlns:p14="http://schemas.microsoft.com/office/powerpoint/2010/main" val="2264461718"/>
                  </p:ext>
                </p:extLst>
              </p:nvPr>
            </p:nvGraphicFramePr>
            <p:xfrm>
              <a:off x="7006441" y="0"/>
              <a:ext cx="4572000" cy="3429000"/>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1" name="Chart 10">
                <a:extLst>
                  <a:ext uri="{FF2B5EF4-FFF2-40B4-BE49-F238E27FC236}">
                    <a16:creationId xmlns:a16="http://schemas.microsoft.com/office/drawing/2014/main" id="{1DA07BA5-12E2-4DC2-AC97-CD32BA7DC549}"/>
                  </a:ext>
                </a:extLst>
              </p:cNvPr>
              <p:cNvPicPr>
                <a:picLocks noGrp="1" noRot="1" noChangeAspect="1" noMove="1" noResize="1" noEditPoints="1" noAdjustHandles="1" noChangeArrowheads="1" noChangeShapeType="1"/>
              </p:cNvPicPr>
              <p:nvPr/>
            </p:nvPicPr>
            <p:blipFill>
              <a:blip r:embed="rId8"/>
              <a:stretch>
                <a:fillRect/>
              </a:stretch>
            </p:blipFill>
            <p:spPr>
              <a:xfrm>
                <a:off x="7006441" y="0"/>
                <a:ext cx="4572000" cy="3429000"/>
              </a:xfrm>
              <a:prstGeom prst="rect">
                <a:avLst/>
              </a:prstGeom>
            </p:spPr>
          </p:pic>
        </mc:Fallback>
      </mc:AlternateContent>
    </p:spTree>
    <p:extLst>
      <p:ext uri="{BB962C8B-B14F-4D97-AF65-F5344CB8AC3E}">
        <p14:creationId xmlns:p14="http://schemas.microsoft.com/office/powerpoint/2010/main" val="107993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8F85C63-A46F-4EB8-A1B2-1B23E50672A2}"/>
              </a:ext>
            </a:extLst>
          </p:cNvPr>
          <p:cNvGraphicFramePr>
            <a:graphicFrameLocks noGrp="1"/>
          </p:cNvGraphicFramePr>
          <p:nvPr>
            <p:extLst>
              <p:ext uri="{D42A27DB-BD31-4B8C-83A1-F6EECF244321}">
                <p14:modId xmlns:p14="http://schemas.microsoft.com/office/powerpoint/2010/main" val="3927675280"/>
              </p:ext>
            </p:extLst>
          </p:nvPr>
        </p:nvGraphicFramePr>
        <p:xfrm>
          <a:off x="842991" y="643467"/>
          <a:ext cx="10506019" cy="5571072"/>
        </p:xfrm>
        <a:graphic>
          <a:graphicData uri="http://schemas.openxmlformats.org/drawingml/2006/table">
            <a:tbl>
              <a:tblPr firstRow="1" firstCol="1" bandRow="1">
                <a:tableStyleId>{5C22544A-7EE6-4342-B048-85BDC9FD1C3A}</a:tableStyleId>
              </a:tblPr>
              <a:tblGrid>
                <a:gridCol w="3749754">
                  <a:extLst>
                    <a:ext uri="{9D8B030D-6E8A-4147-A177-3AD203B41FA5}">
                      <a16:colId xmlns:a16="http://schemas.microsoft.com/office/drawing/2014/main" val="3442360029"/>
                    </a:ext>
                  </a:extLst>
                </a:gridCol>
                <a:gridCol w="1351253">
                  <a:extLst>
                    <a:ext uri="{9D8B030D-6E8A-4147-A177-3AD203B41FA5}">
                      <a16:colId xmlns:a16="http://schemas.microsoft.com/office/drawing/2014/main" val="1857005265"/>
                    </a:ext>
                  </a:extLst>
                </a:gridCol>
                <a:gridCol w="1351253">
                  <a:extLst>
                    <a:ext uri="{9D8B030D-6E8A-4147-A177-3AD203B41FA5}">
                      <a16:colId xmlns:a16="http://schemas.microsoft.com/office/drawing/2014/main" val="3661361448"/>
                    </a:ext>
                  </a:extLst>
                </a:gridCol>
                <a:gridCol w="1351253">
                  <a:extLst>
                    <a:ext uri="{9D8B030D-6E8A-4147-A177-3AD203B41FA5}">
                      <a16:colId xmlns:a16="http://schemas.microsoft.com/office/drawing/2014/main" val="2173927895"/>
                    </a:ext>
                  </a:extLst>
                </a:gridCol>
                <a:gridCol w="1351253">
                  <a:extLst>
                    <a:ext uri="{9D8B030D-6E8A-4147-A177-3AD203B41FA5}">
                      <a16:colId xmlns:a16="http://schemas.microsoft.com/office/drawing/2014/main" val="1648439775"/>
                    </a:ext>
                  </a:extLst>
                </a:gridCol>
                <a:gridCol w="1351253">
                  <a:extLst>
                    <a:ext uri="{9D8B030D-6E8A-4147-A177-3AD203B41FA5}">
                      <a16:colId xmlns:a16="http://schemas.microsoft.com/office/drawing/2014/main" val="3248297645"/>
                    </a:ext>
                  </a:extLst>
                </a:gridCol>
              </a:tblGrid>
              <a:tr h="348192">
                <a:tc gridSpan="6">
                  <a:txBody>
                    <a:bodyPr/>
                    <a:lstStyle/>
                    <a:p>
                      <a:pPr marL="0" marR="0" algn="ctr">
                        <a:spcBef>
                          <a:spcPts val="0"/>
                        </a:spcBef>
                        <a:spcAft>
                          <a:spcPts val="0"/>
                        </a:spcAft>
                      </a:pPr>
                      <a:r>
                        <a:rPr lang="en-US" sz="2000" dirty="0">
                          <a:effectLst/>
                        </a:rPr>
                        <a:t>Greenville County Population Characteristics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7437765"/>
                  </a:ext>
                </a:extLst>
              </a:tr>
              <a:tr h="348192">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tc>
                <a:tc>
                  <a:txBody>
                    <a:bodyPr/>
                    <a:lstStyle/>
                    <a:p>
                      <a:pPr marL="0" marR="0" algn="ctr">
                        <a:spcBef>
                          <a:spcPts val="0"/>
                        </a:spcBef>
                        <a:spcAft>
                          <a:spcPts val="0"/>
                        </a:spcAft>
                      </a:pPr>
                      <a:r>
                        <a:rPr lang="en-US" sz="2000" b="1" dirty="0">
                          <a:effectLst/>
                        </a:rPr>
                        <a:t>2013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b="1" dirty="0">
                          <a:effectLst/>
                        </a:rPr>
                        <a:t>2014</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b="1" dirty="0">
                          <a:effectLst/>
                        </a:rPr>
                        <a:t>2015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b="1" dirty="0">
                          <a:effectLst/>
                        </a:rPr>
                        <a:t>2016</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b="1" dirty="0">
                          <a:effectLst/>
                        </a:rPr>
                        <a:t>2017</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2886731195"/>
                  </a:ext>
                </a:extLst>
              </a:tr>
              <a:tr h="348192">
                <a:tc>
                  <a:txBody>
                    <a:bodyPr/>
                    <a:lstStyle/>
                    <a:p>
                      <a:pPr marL="0" marR="0">
                        <a:spcBef>
                          <a:spcPts val="0"/>
                        </a:spcBef>
                        <a:spcAft>
                          <a:spcPts val="0"/>
                        </a:spcAft>
                      </a:pPr>
                      <a:r>
                        <a:rPr lang="en-US" sz="2000" dirty="0">
                          <a:effectLst/>
                        </a:rPr>
                        <a:t>Total Population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474,266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482,752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491,863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498,766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506,837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734871439"/>
                  </a:ext>
                </a:extLst>
              </a:tr>
              <a:tr h="348192">
                <a:tc>
                  <a:txBody>
                    <a:bodyPr/>
                    <a:lstStyle/>
                    <a:p>
                      <a:pPr marL="0" marR="0" algn="r">
                        <a:spcBef>
                          <a:spcPts val="0"/>
                        </a:spcBef>
                        <a:spcAft>
                          <a:spcPts val="0"/>
                        </a:spcAft>
                      </a:pPr>
                      <a:r>
                        <a:rPr lang="en-US" sz="2000" dirty="0">
                          <a:effectLst/>
                        </a:rPr>
                        <a:t>Percent Male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48.7%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48.7%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48.6%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48.5%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48.5%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1371152781"/>
                  </a:ext>
                </a:extLst>
              </a:tr>
              <a:tr h="348192">
                <a:tc>
                  <a:txBody>
                    <a:bodyPr/>
                    <a:lstStyle/>
                    <a:p>
                      <a:pPr marL="0" marR="0" algn="r">
                        <a:spcBef>
                          <a:spcPts val="0"/>
                        </a:spcBef>
                        <a:spcAft>
                          <a:spcPts val="0"/>
                        </a:spcAft>
                      </a:pPr>
                      <a:r>
                        <a:rPr lang="en-US" sz="2000" dirty="0">
                          <a:effectLst/>
                        </a:rPr>
                        <a:t>Percent Female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51.3%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51.3%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51.4%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51.5%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51.5%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3433431921"/>
                  </a:ext>
                </a:extLst>
              </a:tr>
              <a:tr h="348192">
                <a:tc gridSpan="6">
                  <a:txBody>
                    <a:bodyPr/>
                    <a:lstStyle/>
                    <a:p>
                      <a:pPr marL="0" marR="0" algn="ctr">
                        <a:spcBef>
                          <a:spcPts val="0"/>
                        </a:spcBef>
                        <a:spcAft>
                          <a:spcPts val="0"/>
                        </a:spcAft>
                      </a:pPr>
                      <a:r>
                        <a:rPr lang="en-US" sz="2000" dirty="0">
                          <a:effectLst/>
                        </a:rPr>
                        <a:t>Age Ranges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7627353"/>
                  </a:ext>
                </a:extLst>
              </a:tr>
              <a:tr h="348192">
                <a:tc>
                  <a:txBody>
                    <a:bodyPr/>
                    <a:lstStyle/>
                    <a:p>
                      <a:pPr marL="0" marR="0" algn="r">
                        <a:spcBef>
                          <a:spcPts val="0"/>
                        </a:spcBef>
                        <a:spcAft>
                          <a:spcPts val="0"/>
                        </a:spcAft>
                      </a:pPr>
                      <a:r>
                        <a:rPr lang="en-US" sz="2000" dirty="0">
                          <a:effectLst/>
                        </a:rPr>
                        <a:t>Under 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2891526634"/>
                  </a:ext>
                </a:extLst>
              </a:tr>
              <a:tr h="348192">
                <a:tc>
                  <a:txBody>
                    <a:bodyPr/>
                    <a:lstStyle/>
                    <a:p>
                      <a:pPr marL="0" marR="0" algn="r">
                        <a:spcBef>
                          <a:spcPts val="0"/>
                        </a:spcBef>
                        <a:spcAft>
                          <a:spcPts val="0"/>
                        </a:spcAft>
                      </a:pPr>
                      <a:r>
                        <a:rPr lang="en-US" sz="2000" dirty="0">
                          <a:effectLst/>
                        </a:rPr>
                        <a:t>5 to 14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232206033"/>
                  </a:ext>
                </a:extLst>
              </a:tr>
              <a:tr h="348192">
                <a:tc>
                  <a:txBody>
                    <a:bodyPr/>
                    <a:lstStyle/>
                    <a:p>
                      <a:pPr marL="0" marR="0" algn="r">
                        <a:spcBef>
                          <a:spcPts val="0"/>
                        </a:spcBef>
                        <a:spcAft>
                          <a:spcPts val="0"/>
                        </a:spcAft>
                      </a:pPr>
                      <a:r>
                        <a:rPr lang="en-US" sz="2000" dirty="0">
                          <a:effectLst/>
                        </a:rPr>
                        <a:t> 15 to 64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66.3%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66.0%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65.8%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65.4%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65.3%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1294670623"/>
                  </a:ext>
                </a:extLst>
              </a:tr>
              <a:tr h="348192">
                <a:tc>
                  <a:txBody>
                    <a:bodyPr/>
                    <a:lstStyle/>
                    <a:p>
                      <a:pPr marL="0" marR="0" algn="r">
                        <a:spcBef>
                          <a:spcPts val="0"/>
                        </a:spcBef>
                        <a:spcAft>
                          <a:spcPts val="0"/>
                        </a:spcAft>
                      </a:pPr>
                      <a:r>
                        <a:rPr lang="en-US" sz="2000" dirty="0">
                          <a:effectLst/>
                        </a:rPr>
                        <a:t> 65 + years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14.4%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3881498064"/>
                  </a:ext>
                </a:extLst>
              </a:tr>
              <a:tr h="348192">
                <a:tc>
                  <a:txBody>
                    <a:bodyPr/>
                    <a:lstStyle/>
                    <a:p>
                      <a:pPr marL="0" marR="0">
                        <a:spcBef>
                          <a:spcPts val="0"/>
                        </a:spcBef>
                        <a:spcAft>
                          <a:spcPts val="0"/>
                        </a:spcAft>
                      </a:pPr>
                      <a:r>
                        <a:rPr lang="en-US" sz="2000" dirty="0">
                          <a:effectLst/>
                        </a:rPr>
                        <a:t>Median Age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tc>
                <a:tc>
                  <a:txBody>
                    <a:bodyPr/>
                    <a:lstStyle/>
                    <a:p>
                      <a:pPr marL="0" marR="0" algn="ctr">
                        <a:spcBef>
                          <a:spcPts val="0"/>
                        </a:spcBef>
                        <a:spcAft>
                          <a:spcPts val="0"/>
                        </a:spcAft>
                      </a:pPr>
                      <a:r>
                        <a:rPr lang="en-US" sz="2000" dirty="0">
                          <a:effectLst/>
                        </a:rPr>
                        <a:t>37.8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37.9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37.8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38.1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38.2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1625572641"/>
                  </a:ext>
                </a:extLst>
              </a:tr>
              <a:tr h="348192">
                <a:tc gridSpan="6">
                  <a:txBody>
                    <a:bodyPr/>
                    <a:lstStyle/>
                    <a:p>
                      <a:pPr marL="0" marR="0" algn="ctr">
                        <a:spcBef>
                          <a:spcPts val="0"/>
                        </a:spcBef>
                        <a:spcAft>
                          <a:spcPts val="0"/>
                        </a:spcAft>
                      </a:pPr>
                      <a:r>
                        <a:rPr lang="en-US" sz="2000" dirty="0">
                          <a:effectLst/>
                        </a:rPr>
                        <a:t>Race/Ethnicity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6179794"/>
                  </a:ext>
                </a:extLst>
              </a:tr>
              <a:tr h="348192">
                <a:tc>
                  <a:txBody>
                    <a:bodyPr/>
                    <a:lstStyle/>
                    <a:p>
                      <a:pPr marL="0" marR="0" algn="r">
                        <a:spcBef>
                          <a:spcPts val="0"/>
                        </a:spcBef>
                        <a:spcAft>
                          <a:spcPts val="0"/>
                        </a:spcAft>
                      </a:pPr>
                      <a:r>
                        <a:rPr lang="en-US" sz="2000" dirty="0">
                          <a:effectLst/>
                        </a:rPr>
                        <a:t> White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76.9%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76.4%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75.0%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74.6%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73.7%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3897728294"/>
                  </a:ext>
                </a:extLst>
              </a:tr>
              <a:tr h="348192">
                <a:tc>
                  <a:txBody>
                    <a:bodyPr/>
                    <a:lstStyle/>
                    <a:p>
                      <a:pPr marL="0" marR="0" algn="r">
                        <a:spcBef>
                          <a:spcPts val="0"/>
                        </a:spcBef>
                        <a:spcAft>
                          <a:spcPts val="0"/>
                        </a:spcAft>
                      </a:pPr>
                      <a:r>
                        <a:rPr lang="en-US" sz="2000" dirty="0">
                          <a:effectLst/>
                        </a:rPr>
                        <a:t> Black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18.3%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18.2%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18.1%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18.3%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17.1%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3142199290"/>
                  </a:ext>
                </a:extLst>
              </a:tr>
              <a:tr h="348192">
                <a:tc>
                  <a:txBody>
                    <a:bodyPr/>
                    <a:lstStyle/>
                    <a:p>
                      <a:pPr marL="0" marR="0" algn="r">
                        <a:spcBef>
                          <a:spcPts val="0"/>
                        </a:spcBef>
                        <a:spcAft>
                          <a:spcPts val="0"/>
                        </a:spcAft>
                      </a:pPr>
                      <a:r>
                        <a:rPr lang="en-US" sz="2000" dirty="0">
                          <a:effectLst/>
                        </a:rPr>
                        <a:t> Two or More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62547073"/>
                  </a:ext>
                </a:extLst>
              </a:tr>
              <a:tr h="348192">
                <a:tc>
                  <a:txBody>
                    <a:bodyPr/>
                    <a:lstStyle/>
                    <a:p>
                      <a:pPr marL="0" marR="0" algn="r">
                        <a:spcBef>
                          <a:spcPts val="0"/>
                        </a:spcBef>
                        <a:spcAft>
                          <a:spcPts val="0"/>
                        </a:spcAft>
                      </a:pPr>
                      <a:r>
                        <a:rPr lang="en-US" sz="2000" dirty="0">
                          <a:effectLst/>
                        </a:rPr>
                        <a:t> Hispanic or Latino (any race)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8.7%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8.8%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8.8%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9.0%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tc>
                  <a:txBody>
                    <a:bodyPr/>
                    <a:lstStyle/>
                    <a:p>
                      <a:pPr marL="0" marR="0" algn="ctr">
                        <a:spcBef>
                          <a:spcPts val="0"/>
                        </a:spcBef>
                        <a:spcAft>
                          <a:spcPts val="0"/>
                        </a:spcAft>
                      </a:pPr>
                      <a:r>
                        <a:rPr lang="en-US" sz="2000" dirty="0">
                          <a:effectLst/>
                        </a:rPr>
                        <a:t>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4838" marR="124838" marT="0" marB="0" anchor="ctr"/>
                </a:tc>
                <a:extLst>
                  <a:ext uri="{0D108BD9-81ED-4DB2-BD59-A6C34878D82A}">
                    <a16:rowId xmlns:a16="http://schemas.microsoft.com/office/drawing/2014/main" val="4090685653"/>
                  </a:ext>
                </a:extLst>
              </a:tr>
            </a:tbl>
          </a:graphicData>
        </a:graphic>
      </p:graphicFrame>
    </p:spTree>
    <p:extLst>
      <p:ext uri="{BB962C8B-B14F-4D97-AF65-F5344CB8AC3E}">
        <p14:creationId xmlns:p14="http://schemas.microsoft.com/office/powerpoint/2010/main" val="438167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FF96D6D-A572-44C4-97FD-85FD83619F5E}"/>
              </a:ext>
            </a:extLst>
          </p:cNvPr>
          <p:cNvGraphicFramePr>
            <a:graphicFrameLocks noGrp="1"/>
          </p:cNvGraphicFramePr>
          <p:nvPr>
            <p:extLst>
              <p:ext uri="{D42A27DB-BD31-4B8C-83A1-F6EECF244321}">
                <p14:modId xmlns:p14="http://schemas.microsoft.com/office/powerpoint/2010/main" val="1828405748"/>
              </p:ext>
            </p:extLst>
          </p:nvPr>
        </p:nvGraphicFramePr>
        <p:xfrm>
          <a:off x="1020441" y="643467"/>
          <a:ext cx="10151121" cy="5571071"/>
        </p:xfrm>
        <a:graphic>
          <a:graphicData uri="http://schemas.openxmlformats.org/drawingml/2006/table">
            <a:tbl>
              <a:tblPr firstRow="1" bandRow="1">
                <a:tableStyleId>{5C22544A-7EE6-4342-B048-85BDC9FD1C3A}</a:tableStyleId>
              </a:tblPr>
              <a:tblGrid>
                <a:gridCol w="2588134">
                  <a:extLst>
                    <a:ext uri="{9D8B030D-6E8A-4147-A177-3AD203B41FA5}">
                      <a16:colId xmlns:a16="http://schemas.microsoft.com/office/drawing/2014/main" val="3389075808"/>
                    </a:ext>
                  </a:extLst>
                </a:gridCol>
                <a:gridCol w="1694575">
                  <a:extLst>
                    <a:ext uri="{9D8B030D-6E8A-4147-A177-3AD203B41FA5}">
                      <a16:colId xmlns:a16="http://schemas.microsoft.com/office/drawing/2014/main" val="991074181"/>
                    </a:ext>
                  </a:extLst>
                </a:gridCol>
                <a:gridCol w="2086918">
                  <a:extLst>
                    <a:ext uri="{9D8B030D-6E8A-4147-A177-3AD203B41FA5}">
                      <a16:colId xmlns:a16="http://schemas.microsoft.com/office/drawing/2014/main" val="1697197137"/>
                    </a:ext>
                  </a:extLst>
                </a:gridCol>
                <a:gridCol w="1694575">
                  <a:extLst>
                    <a:ext uri="{9D8B030D-6E8A-4147-A177-3AD203B41FA5}">
                      <a16:colId xmlns:a16="http://schemas.microsoft.com/office/drawing/2014/main" val="3242288985"/>
                    </a:ext>
                  </a:extLst>
                </a:gridCol>
                <a:gridCol w="2086919">
                  <a:extLst>
                    <a:ext uri="{9D8B030D-6E8A-4147-A177-3AD203B41FA5}">
                      <a16:colId xmlns:a16="http://schemas.microsoft.com/office/drawing/2014/main" val="1744569600"/>
                    </a:ext>
                  </a:extLst>
                </a:gridCol>
              </a:tblGrid>
              <a:tr h="1011902">
                <a:tc gridSpan="5">
                  <a:txBody>
                    <a:bodyPr/>
                    <a:lstStyle/>
                    <a:p>
                      <a:pPr algn="ctr" fontAlgn="b"/>
                      <a:r>
                        <a:rPr lang="en-US" sz="2100" u="none" strike="noStrike" dirty="0">
                          <a:effectLst/>
                        </a:rPr>
                        <a:t>Median Earnings In the Past 12 Months (2013 and 2017 Inflation-Adjusted Dollars) by Educational Attainment Population 25+</a:t>
                      </a:r>
                      <a:br>
                        <a:rPr lang="en-US" sz="2100" u="none" strike="noStrike" dirty="0">
                          <a:effectLst/>
                        </a:rPr>
                      </a:br>
                      <a:r>
                        <a:rPr lang="en-US" sz="2100" u="none" strike="noStrike" dirty="0">
                          <a:effectLst/>
                        </a:rPr>
                        <a:t>2013 &amp; 2017</a:t>
                      </a:r>
                      <a:endParaRPr lang="en-US" sz="2100" b="0" i="0" u="none" strike="noStrike" dirty="0">
                        <a:solidFill>
                          <a:srgbClr val="000000"/>
                        </a:solidFill>
                        <a:effectLst/>
                        <a:latin typeface="Calibri" panose="020F0502020204030204" pitchFamily="34" charset="0"/>
                      </a:endParaRPr>
                    </a:p>
                  </a:txBody>
                  <a:tcPr marL="18018" marR="18018" marT="1801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0860839"/>
                  </a:ext>
                </a:extLst>
              </a:tr>
              <a:tr h="696384">
                <a:tc>
                  <a:txBody>
                    <a:bodyPr/>
                    <a:lstStyle/>
                    <a:p>
                      <a:pPr algn="ctr" fontAlgn="b"/>
                      <a:r>
                        <a:rPr lang="en-US" sz="2100" u="none" strike="noStrike" dirty="0">
                          <a:effectLst/>
                        </a:rPr>
                        <a:t> </a:t>
                      </a:r>
                      <a:endParaRPr lang="en-US" sz="2100" b="0" i="0" u="none" strike="noStrike" dirty="0">
                        <a:solidFill>
                          <a:srgbClr val="000000"/>
                        </a:solidFill>
                        <a:effectLst/>
                        <a:latin typeface="Calibri" panose="020F0502020204030204" pitchFamily="34" charset="0"/>
                      </a:endParaRPr>
                    </a:p>
                  </a:txBody>
                  <a:tcPr marL="18018" marR="18018" marT="18018" marB="0" anchor="ctr"/>
                </a:tc>
                <a:tc gridSpan="2">
                  <a:txBody>
                    <a:bodyPr/>
                    <a:lstStyle/>
                    <a:p>
                      <a:pPr algn="ctr" fontAlgn="b"/>
                      <a:r>
                        <a:rPr lang="en-US" sz="2100" b="1" u="none" strike="noStrike" dirty="0">
                          <a:effectLst/>
                        </a:rPr>
                        <a:t>Median 12-Month Earnings</a:t>
                      </a:r>
                    </a:p>
                    <a:p>
                      <a:pPr algn="ctr" fontAlgn="b"/>
                      <a:r>
                        <a:rPr lang="en-US" sz="2100" b="1" u="none" strike="noStrike" dirty="0">
                          <a:effectLst/>
                        </a:rPr>
                        <a:t>2013</a:t>
                      </a:r>
                      <a:endParaRPr lang="en-US" sz="2100" b="1" i="0" u="none" strike="noStrike" dirty="0">
                        <a:solidFill>
                          <a:srgbClr val="000000"/>
                        </a:solidFill>
                        <a:effectLst/>
                        <a:latin typeface="Calibri" panose="020F0502020204030204" pitchFamily="34" charset="0"/>
                      </a:endParaRPr>
                    </a:p>
                  </a:txBody>
                  <a:tcPr marL="18018" marR="18018" marT="18018" marB="0" anchor="ctr"/>
                </a:tc>
                <a:tc hMerge="1">
                  <a:txBody>
                    <a:bodyPr/>
                    <a:lstStyle/>
                    <a:p>
                      <a:endParaRPr lang="en-US"/>
                    </a:p>
                  </a:txBody>
                  <a:tcPr/>
                </a:tc>
                <a:tc gridSpan="2">
                  <a:txBody>
                    <a:bodyPr/>
                    <a:lstStyle/>
                    <a:p>
                      <a:pPr algn="ctr" fontAlgn="b"/>
                      <a:r>
                        <a:rPr lang="en-US" sz="2100" b="1" u="none" strike="noStrike" dirty="0">
                          <a:effectLst/>
                        </a:rPr>
                        <a:t>Median 12-Month Earnings</a:t>
                      </a:r>
                    </a:p>
                    <a:p>
                      <a:pPr algn="ctr" fontAlgn="b"/>
                      <a:r>
                        <a:rPr lang="en-US" sz="2100" b="1" u="none" strike="noStrike" dirty="0">
                          <a:effectLst/>
                        </a:rPr>
                        <a:t>2017</a:t>
                      </a:r>
                      <a:endParaRPr lang="en-US" sz="2100" b="1" i="0" u="none" strike="noStrike" dirty="0">
                        <a:solidFill>
                          <a:srgbClr val="000000"/>
                        </a:solidFill>
                        <a:effectLst/>
                        <a:latin typeface="Calibri" panose="020F0502020204030204" pitchFamily="34" charset="0"/>
                      </a:endParaRPr>
                    </a:p>
                  </a:txBody>
                  <a:tcPr marL="18018" marR="18018" marT="18018" marB="0" anchor="ctr"/>
                </a:tc>
                <a:tc hMerge="1">
                  <a:txBody>
                    <a:bodyPr/>
                    <a:lstStyle/>
                    <a:p>
                      <a:endParaRPr lang="en-US"/>
                    </a:p>
                  </a:txBody>
                  <a:tcPr/>
                </a:tc>
                <a:extLst>
                  <a:ext uri="{0D108BD9-81ED-4DB2-BD59-A6C34878D82A}">
                    <a16:rowId xmlns:a16="http://schemas.microsoft.com/office/drawing/2014/main" val="2574395724"/>
                  </a:ext>
                </a:extLst>
              </a:tr>
              <a:tr h="696384">
                <a:tc>
                  <a:txBody>
                    <a:bodyPr/>
                    <a:lstStyle/>
                    <a:p>
                      <a:pPr algn="ctr" fontAlgn="b"/>
                      <a:r>
                        <a:rPr lang="en-US" sz="2100" u="none" strike="noStrike" dirty="0">
                          <a:effectLst/>
                        </a:rPr>
                        <a:t> </a:t>
                      </a:r>
                      <a:endParaRPr lang="en-US" sz="2100" b="0"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b="1" u="none" strike="noStrike" dirty="0">
                          <a:solidFill>
                            <a:srgbClr val="C00000"/>
                          </a:solidFill>
                          <a:effectLst/>
                        </a:rPr>
                        <a:t>Greenville County</a:t>
                      </a:r>
                      <a:endParaRPr lang="en-US" sz="2100" b="1"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b="1" u="none" strike="noStrike" dirty="0">
                          <a:effectLst/>
                        </a:rPr>
                        <a:t>United States</a:t>
                      </a:r>
                      <a:endParaRPr lang="en-US" sz="2100" b="1"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b="1" u="none" strike="noStrike" dirty="0">
                          <a:solidFill>
                            <a:srgbClr val="C00000"/>
                          </a:solidFill>
                          <a:effectLst/>
                        </a:rPr>
                        <a:t>Greenville County</a:t>
                      </a:r>
                      <a:endParaRPr lang="en-US" sz="2100" b="1"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b="1" u="none" strike="noStrike" dirty="0">
                          <a:effectLst/>
                        </a:rPr>
                        <a:t>United States</a:t>
                      </a:r>
                      <a:endParaRPr lang="en-US" sz="2100" b="1" i="0" u="none" strike="noStrike" dirty="0">
                        <a:solidFill>
                          <a:srgbClr val="000000"/>
                        </a:solidFill>
                        <a:effectLst/>
                        <a:latin typeface="Calibri" panose="020F0502020204030204" pitchFamily="34" charset="0"/>
                      </a:endParaRPr>
                    </a:p>
                  </a:txBody>
                  <a:tcPr marL="18018" marR="18018" marT="18018" marB="0" anchor="ctr"/>
                </a:tc>
                <a:extLst>
                  <a:ext uri="{0D108BD9-81ED-4DB2-BD59-A6C34878D82A}">
                    <a16:rowId xmlns:a16="http://schemas.microsoft.com/office/drawing/2014/main" val="1815954780"/>
                  </a:ext>
                </a:extLst>
              </a:tr>
              <a:tr h="696384">
                <a:tc>
                  <a:txBody>
                    <a:bodyPr/>
                    <a:lstStyle/>
                    <a:p>
                      <a:pPr algn="l" fontAlgn="b"/>
                      <a:r>
                        <a:rPr lang="en-US" sz="2100" u="none" strike="noStrike" dirty="0">
                          <a:effectLst/>
                        </a:rPr>
                        <a:t>Less than a high school graduate</a:t>
                      </a:r>
                      <a:endParaRPr lang="en-US" sz="2100" b="0"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solidFill>
                            <a:srgbClr val="C00000"/>
                          </a:solidFill>
                          <a:effectLst/>
                        </a:rPr>
                        <a:t> $ 18,113 </a:t>
                      </a:r>
                      <a:endParaRPr lang="en-US" sz="2100" b="0"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effectLst/>
                        </a:rPr>
                        <a:t> $ 20,149 </a:t>
                      </a:r>
                      <a:endParaRPr lang="en-US" sz="2100" b="0"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solidFill>
                            <a:srgbClr val="C00000"/>
                          </a:solidFill>
                          <a:effectLst/>
                        </a:rPr>
                        <a:t> $ 22,548 </a:t>
                      </a:r>
                      <a:endParaRPr lang="en-US" sz="2100" b="0"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effectLst/>
                        </a:rPr>
                        <a:t> $ 23,031 </a:t>
                      </a:r>
                      <a:endParaRPr lang="en-US" sz="2100" b="0" i="0" u="none" strike="noStrike" dirty="0">
                        <a:solidFill>
                          <a:srgbClr val="000000"/>
                        </a:solidFill>
                        <a:effectLst/>
                        <a:latin typeface="Calibri" panose="020F0502020204030204" pitchFamily="34" charset="0"/>
                      </a:endParaRPr>
                    </a:p>
                  </a:txBody>
                  <a:tcPr marL="18018" marR="18018" marT="18018" marB="0" anchor="ctr"/>
                </a:tc>
                <a:extLst>
                  <a:ext uri="{0D108BD9-81ED-4DB2-BD59-A6C34878D82A}">
                    <a16:rowId xmlns:a16="http://schemas.microsoft.com/office/drawing/2014/main" val="3208428453"/>
                  </a:ext>
                </a:extLst>
              </a:tr>
              <a:tr h="696384">
                <a:tc>
                  <a:txBody>
                    <a:bodyPr/>
                    <a:lstStyle/>
                    <a:p>
                      <a:pPr algn="l" fontAlgn="b"/>
                      <a:r>
                        <a:rPr lang="en-US" sz="2100" u="none" strike="noStrike" dirty="0">
                          <a:effectLst/>
                        </a:rPr>
                        <a:t>High school graduate or equivalent</a:t>
                      </a:r>
                      <a:endParaRPr lang="en-US" sz="2100" b="0"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solidFill>
                            <a:srgbClr val="C00000"/>
                          </a:solidFill>
                          <a:effectLst/>
                        </a:rPr>
                        <a:t> $ 26,349 </a:t>
                      </a:r>
                      <a:endParaRPr lang="en-US" sz="2100" b="0"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effectLst/>
                        </a:rPr>
                        <a:t> $ 27,350 </a:t>
                      </a:r>
                      <a:endParaRPr lang="en-US" sz="2100" b="0"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solidFill>
                            <a:srgbClr val="C00000"/>
                          </a:solidFill>
                          <a:effectLst/>
                        </a:rPr>
                        <a:t> $ 27,178 </a:t>
                      </a:r>
                      <a:endParaRPr lang="en-US" sz="2100" b="0"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effectLst/>
                        </a:rPr>
                        <a:t> $ 30,624 </a:t>
                      </a:r>
                      <a:endParaRPr lang="en-US" sz="2100" b="0" i="0" u="none" strike="noStrike" dirty="0">
                        <a:solidFill>
                          <a:srgbClr val="000000"/>
                        </a:solidFill>
                        <a:effectLst/>
                        <a:latin typeface="Calibri" panose="020F0502020204030204" pitchFamily="34" charset="0"/>
                      </a:endParaRPr>
                    </a:p>
                  </a:txBody>
                  <a:tcPr marL="18018" marR="18018" marT="18018" marB="0" anchor="ctr"/>
                </a:tc>
                <a:extLst>
                  <a:ext uri="{0D108BD9-81ED-4DB2-BD59-A6C34878D82A}">
                    <a16:rowId xmlns:a16="http://schemas.microsoft.com/office/drawing/2014/main" val="642873245"/>
                  </a:ext>
                </a:extLst>
              </a:tr>
              <a:tr h="696384">
                <a:tc>
                  <a:txBody>
                    <a:bodyPr/>
                    <a:lstStyle/>
                    <a:p>
                      <a:pPr algn="l" fontAlgn="b"/>
                      <a:r>
                        <a:rPr lang="en-US" sz="2100" u="none" strike="noStrike" dirty="0">
                          <a:effectLst/>
                        </a:rPr>
                        <a:t>Some college or associate's degree</a:t>
                      </a:r>
                      <a:endParaRPr lang="en-US" sz="2100" b="0"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solidFill>
                            <a:srgbClr val="C00000"/>
                          </a:solidFill>
                          <a:effectLst/>
                        </a:rPr>
                        <a:t> $ 31,277 </a:t>
                      </a:r>
                      <a:endParaRPr lang="en-US" sz="2100" b="0"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effectLst/>
                        </a:rPr>
                        <a:t> $ 32,387 </a:t>
                      </a:r>
                      <a:endParaRPr lang="en-US" sz="2100" b="0"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solidFill>
                            <a:srgbClr val="C00000"/>
                          </a:solidFill>
                          <a:effectLst/>
                        </a:rPr>
                        <a:t> $ 34,587 </a:t>
                      </a:r>
                      <a:endParaRPr lang="en-US" sz="2100" b="0"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effectLst/>
                        </a:rPr>
                        <a:t> $ 36,190 </a:t>
                      </a:r>
                      <a:endParaRPr lang="en-US" sz="2100" b="0" i="0" u="none" strike="noStrike" dirty="0">
                        <a:solidFill>
                          <a:srgbClr val="000000"/>
                        </a:solidFill>
                        <a:effectLst/>
                        <a:latin typeface="Calibri" panose="020F0502020204030204" pitchFamily="34" charset="0"/>
                      </a:endParaRPr>
                    </a:p>
                  </a:txBody>
                  <a:tcPr marL="18018" marR="18018" marT="18018" marB="0" anchor="ctr"/>
                </a:tc>
                <a:extLst>
                  <a:ext uri="{0D108BD9-81ED-4DB2-BD59-A6C34878D82A}">
                    <a16:rowId xmlns:a16="http://schemas.microsoft.com/office/drawing/2014/main" val="4054671665"/>
                  </a:ext>
                </a:extLst>
              </a:tr>
              <a:tr h="380865">
                <a:tc>
                  <a:txBody>
                    <a:bodyPr/>
                    <a:lstStyle/>
                    <a:p>
                      <a:pPr algn="l" fontAlgn="b"/>
                      <a:r>
                        <a:rPr lang="en-US" sz="2100" u="none" strike="noStrike" dirty="0">
                          <a:effectLst/>
                        </a:rPr>
                        <a:t>Bachelor's degree</a:t>
                      </a:r>
                      <a:endParaRPr lang="en-US" sz="2100" b="0"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solidFill>
                            <a:srgbClr val="C00000"/>
                          </a:solidFill>
                          <a:effectLst/>
                        </a:rPr>
                        <a:t> $ 48,082 </a:t>
                      </a:r>
                      <a:endParaRPr lang="en-US" sz="2100" b="0"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effectLst/>
                        </a:rPr>
                        <a:t> $ 50,050 </a:t>
                      </a:r>
                      <a:endParaRPr lang="en-US" sz="2100" b="0"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solidFill>
                            <a:srgbClr val="C00000"/>
                          </a:solidFill>
                          <a:effectLst/>
                        </a:rPr>
                        <a:t> $ 51,000 </a:t>
                      </a:r>
                      <a:endParaRPr lang="en-US" sz="2100" b="0"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effectLst/>
                        </a:rPr>
                        <a:t> $ 52,484 </a:t>
                      </a:r>
                      <a:endParaRPr lang="en-US" sz="2100" b="0" i="0" u="none" strike="noStrike" dirty="0">
                        <a:solidFill>
                          <a:srgbClr val="000000"/>
                        </a:solidFill>
                        <a:effectLst/>
                        <a:latin typeface="Calibri" panose="020F0502020204030204" pitchFamily="34" charset="0"/>
                      </a:endParaRPr>
                    </a:p>
                  </a:txBody>
                  <a:tcPr marL="18018" marR="18018" marT="18018" marB="0" anchor="ctr"/>
                </a:tc>
                <a:extLst>
                  <a:ext uri="{0D108BD9-81ED-4DB2-BD59-A6C34878D82A}">
                    <a16:rowId xmlns:a16="http://schemas.microsoft.com/office/drawing/2014/main" val="2405946034"/>
                  </a:ext>
                </a:extLst>
              </a:tr>
              <a:tr h="696384">
                <a:tc>
                  <a:txBody>
                    <a:bodyPr/>
                    <a:lstStyle/>
                    <a:p>
                      <a:pPr algn="l" fontAlgn="b"/>
                      <a:r>
                        <a:rPr lang="en-US" sz="2100" u="none" strike="noStrike" dirty="0">
                          <a:effectLst/>
                        </a:rPr>
                        <a:t>Graduate or professional degree</a:t>
                      </a:r>
                      <a:endParaRPr lang="en-US" sz="2100" b="0"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solidFill>
                            <a:srgbClr val="C00000"/>
                          </a:solidFill>
                          <a:effectLst/>
                        </a:rPr>
                        <a:t> $ 53,530 </a:t>
                      </a:r>
                      <a:endParaRPr lang="en-US" sz="2100" b="0"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effectLst/>
                        </a:rPr>
                        <a:t> $ 65,565 </a:t>
                      </a:r>
                      <a:endParaRPr lang="en-US" sz="2100" b="0" i="0" u="none" strike="noStrike" dirty="0">
                        <a:solidFill>
                          <a:srgbClr val="0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solidFill>
                            <a:srgbClr val="C00000"/>
                          </a:solidFill>
                          <a:effectLst/>
                        </a:rPr>
                        <a:t> $ 57,979 </a:t>
                      </a:r>
                      <a:endParaRPr lang="en-US" sz="2100" b="0" i="0" u="none" strike="noStrike" dirty="0">
                        <a:solidFill>
                          <a:srgbClr val="C00000"/>
                        </a:solidFill>
                        <a:effectLst/>
                        <a:latin typeface="Calibri" panose="020F0502020204030204" pitchFamily="34" charset="0"/>
                      </a:endParaRPr>
                    </a:p>
                  </a:txBody>
                  <a:tcPr marL="18018" marR="18018" marT="18018" marB="0" anchor="ctr"/>
                </a:tc>
                <a:tc>
                  <a:txBody>
                    <a:bodyPr/>
                    <a:lstStyle/>
                    <a:p>
                      <a:pPr algn="ctr" fontAlgn="b"/>
                      <a:r>
                        <a:rPr lang="en-US" sz="2100" u="none" strike="noStrike" dirty="0">
                          <a:effectLst/>
                        </a:rPr>
                        <a:t> $ 71,097 </a:t>
                      </a:r>
                      <a:endParaRPr lang="en-US" sz="2100" b="0" i="0" u="none" strike="noStrike" dirty="0">
                        <a:solidFill>
                          <a:srgbClr val="000000"/>
                        </a:solidFill>
                        <a:effectLst/>
                        <a:latin typeface="Calibri" panose="020F0502020204030204" pitchFamily="34" charset="0"/>
                      </a:endParaRPr>
                    </a:p>
                  </a:txBody>
                  <a:tcPr marL="18018" marR="18018" marT="18018" marB="0" anchor="ctr"/>
                </a:tc>
                <a:extLst>
                  <a:ext uri="{0D108BD9-81ED-4DB2-BD59-A6C34878D82A}">
                    <a16:rowId xmlns:a16="http://schemas.microsoft.com/office/drawing/2014/main" val="972870377"/>
                  </a:ext>
                </a:extLst>
              </a:tr>
            </a:tbl>
          </a:graphicData>
        </a:graphic>
      </p:graphicFrame>
    </p:spTree>
    <p:extLst>
      <p:ext uri="{BB962C8B-B14F-4D97-AF65-F5344CB8AC3E}">
        <p14:creationId xmlns:p14="http://schemas.microsoft.com/office/powerpoint/2010/main" val="4041457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E65F927-8581-4431-9AF3-73B332DC4582}"/>
              </a:ext>
            </a:extLst>
          </p:cNvPr>
          <p:cNvGraphicFramePr>
            <a:graphicFrameLocks noGrp="1"/>
          </p:cNvGraphicFramePr>
          <p:nvPr>
            <p:extLst>
              <p:ext uri="{D42A27DB-BD31-4B8C-83A1-F6EECF244321}">
                <p14:modId xmlns:p14="http://schemas.microsoft.com/office/powerpoint/2010/main" val="3557916930"/>
              </p:ext>
            </p:extLst>
          </p:nvPr>
        </p:nvGraphicFramePr>
        <p:xfrm>
          <a:off x="1120477" y="1196054"/>
          <a:ext cx="9951042" cy="4459750"/>
        </p:xfrm>
        <a:graphic>
          <a:graphicData uri="http://schemas.openxmlformats.org/drawingml/2006/table">
            <a:tbl>
              <a:tblPr firstRow="1" bandRow="1">
                <a:tableStyleId>{5C22544A-7EE6-4342-B048-85BDC9FD1C3A}</a:tableStyleId>
              </a:tblPr>
              <a:tblGrid>
                <a:gridCol w="3128301">
                  <a:extLst>
                    <a:ext uri="{9D8B030D-6E8A-4147-A177-3AD203B41FA5}">
                      <a16:colId xmlns:a16="http://schemas.microsoft.com/office/drawing/2014/main" val="546817010"/>
                    </a:ext>
                  </a:extLst>
                </a:gridCol>
                <a:gridCol w="3327970">
                  <a:extLst>
                    <a:ext uri="{9D8B030D-6E8A-4147-A177-3AD203B41FA5}">
                      <a16:colId xmlns:a16="http://schemas.microsoft.com/office/drawing/2014/main" val="1808769732"/>
                    </a:ext>
                  </a:extLst>
                </a:gridCol>
                <a:gridCol w="3494771">
                  <a:extLst>
                    <a:ext uri="{9D8B030D-6E8A-4147-A177-3AD203B41FA5}">
                      <a16:colId xmlns:a16="http://schemas.microsoft.com/office/drawing/2014/main" val="827737104"/>
                    </a:ext>
                  </a:extLst>
                </a:gridCol>
              </a:tblGrid>
              <a:tr h="1181354">
                <a:tc gridSpan="3">
                  <a:txBody>
                    <a:bodyPr/>
                    <a:lstStyle/>
                    <a:p>
                      <a:pPr algn="ctr" fontAlgn="b"/>
                      <a:r>
                        <a:rPr lang="en-US" sz="2500" u="none" strike="noStrike" dirty="0">
                          <a:effectLst/>
                        </a:rPr>
                        <a:t>Retention and Graduation Rates for Colleges/Universities </a:t>
                      </a:r>
                    </a:p>
                    <a:p>
                      <a:pPr algn="ctr" fontAlgn="b"/>
                      <a:r>
                        <a:rPr lang="en-US" sz="2500" u="none" strike="noStrike" dirty="0">
                          <a:effectLst/>
                        </a:rPr>
                        <a:t>in Greenville County</a:t>
                      </a:r>
                    </a:p>
                    <a:p>
                      <a:pPr algn="ctr" fontAlgn="b"/>
                      <a:r>
                        <a:rPr lang="en-US" sz="2500" b="1" u="none" strike="noStrike" kern="1200" dirty="0">
                          <a:solidFill>
                            <a:schemeClr val="lt1"/>
                          </a:solidFill>
                          <a:effectLst/>
                          <a:latin typeface="+mn-lt"/>
                          <a:ea typeface="+mn-ea"/>
                          <a:cs typeface="+mn-cs"/>
                        </a:rPr>
                        <a:t>2018</a:t>
                      </a:r>
                    </a:p>
                  </a:txBody>
                  <a:tcPr marL="21532" marR="21532" marT="21532"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74973900"/>
                  </a:ext>
                </a:extLst>
              </a:tr>
              <a:tr h="805872">
                <a:tc>
                  <a:txBody>
                    <a:bodyPr/>
                    <a:lstStyle/>
                    <a:p>
                      <a:pPr algn="l" fontAlgn="b"/>
                      <a:r>
                        <a:rPr lang="en-US" sz="2500" u="none" strike="noStrike" dirty="0">
                          <a:effectLst/>
                        </a:rPr>
                        <a:t> </a:t>
                      </a:r>
                      <a:endParaRPr lang="en-US" sz="2500" b="0" i="0" u="none" strike="noStrike" dirty="0">
                        <a:solidFill>
                          <a:srgbClr val="000000"/>
                        </a:solidFill>
                        <a:effectLst/>
                        <a:latin typeface="Calibri" panose="020F0502020204030204" pitchFamily="34" charset="0"/>
                      </a:endParaRPr>
                    </a:p>
                  </a:txBody>
                  <a:tcPr marL="21532" marR="21532" marT="21532" marB="0" anchor="b"/>
                </a:tc>
                <a:tc>
                  <a:txBody>
                    <a:bodyPr/>
                    <a:lstStyle/>
                    <a:p>
                      <a:pPr algn="ctr" fontAlgn="b"/>
                      <a:r>
                        <a:rPr lang="en-US" sz="2500" b="1" u="none" strike="noStrike" dirty="0">
                          <a:effectLst/>
                        </a:rPr>
                        <a:t>Retention Rate </a:t>
                      </a:r>
                      <a:endParaRPr lang="en-US" sz="2500" b="1" i="0" u="none" strike="noStrike" dirty="0">
                        <a:solidFill>
                          <a:srgbClr val="000000"/>
                        </a:solidFill>
                        <a:effectLst/>
                        <a:latin typeface="Calibri" panose="020F0502020204030204" pitchFamily="34" charset="0"/>
                      </a:endParaRPr>
                    </a:p>
                  </a:txBody>
                  <a:tcPr marL="21532" marR="21532" marT="21532" marB="0" anchor="ctr"/>
                </a:tc>
                <a:tc>
                  <a:txBody>
                    <a:bodyPr/>
                    <a:lstStyle/>
                    <a:p>
                      <a:pPr algn="ctr" fontAlgn="b"/>
                      <a:r>
                        <a:rPr lang="en-US" sz="2500" b="1" u="none" strike="noStrike" dirty="0">
                          <a:effectLst/>
                        </a:rPr>
                        <a:t>Graduation Rate </a:t>
                      </a:r>
                    </a:p>
                    <a:p>
                      <a:pPr algn="ctr" fontAlgn="b"/>
                      <a:r>
                        <a:rPr lang="en-US" sz="2500" b="1" u="none" strike="noStrike" dirty="0">
                          <a:effectLst/>
                        </a:rPr>
                        <a:t>(3-year or 6-year)</a:t>
                      </a:r>
                      <a:endParaRPr lang="en-US" sz="2500" b="1" i="0" u="none" strike="noStrike" dirty="0">
                        <a:solidFill>
                          <a:srgbClr val="000000"/>
                        </a:solidFill>
                        <a:effectLst/>
                        <a:latin typeface="Calibri" panose="020F0502020204030204" pitchFamily="34" charset="0"/>
                      </a:endParaRPr>
                    </a:p>
                  </a:txBody>
                  <a:tcPr marL="21532" marR="21532" marT="21532" marB="0" anchor="ctr"/>
                </a:tc>
                <a:extLst>
                  <a:ext uri="{0D108BD9-81ED-4DB2-BD59-A6C34878D82A}">
                    <a16:rowId xmlns:a16="http://schemas.microsoft.com/office/drawing/2014/main" val="4153354694"/>
                  </a:ext>
                </a:extLst>
              </a:tr>
              <a:tr h="430390">
                <a:tc>
                  <a:txBody>
                    <a:bodyPr/>
                    <a:lstStyle/>
                    <a:p>
                      <a:pPr algn="l" fontAlgn="b"/>
                      <a:r>
                        <a:rPr lang="en-US" sz="2500" u="none" strike="noStrike" dirty="0">
                          <a:effectLst/>
                        </a:rPr>
                        <a:t>Bob Jones University</a:t>
                      </a:r>
                      <a:endParaRPr lang="en-US" sz="2500" b="0" i="0" u="none" strike="noStrike" dirty="0">
                        <a:solidFill>
                          <a:srgbClr val="000000"/>
                        </a:solidFill>
                        <a:effectLst/>
                        <a:latin typeface="Calibri" panose="020F0502020204030204" pitchFamily="34" charset="0"/>
                      </a:endParaRPr>
                    </a:p>
                  </a:txBody>
                  <a:tcPr marL="21532" marR="21532" marT="21532" marB="0" anchor="b"/>
                </a:tc>
                <a:tc>
                  <a:txBody>
                    <a:bodyPr/>
                    <a:lstStyle/>
                    <a:p>
                      <a:pPr algn="ctr" fontAlgn="b"/>
                      <a:r>
                        <a:rPr lang="en-US" sz="2500" u="none" strike="noStrike" dirty="0">
                          <a:effectLst/>
                        </a:rPr>
                        <a:t>82.0%</a:t>
                      </a:r>
                      <a:endParaRPr lang="en-US" sz="2500" b="0" i="0" u="none" strike="noStrike" dirty="0">
                        <a:solidFill>
                          <a:srgbClr val="000000"/>
                        </a:solidFill>
                        <a:effectLst/>
                        <a:latin typeface="Calibri" panose="020F0502020204030204" pitchFamily="34" charset="0"/>
                      </a:endParaRPr>
                    </a:p>
                  </a:txBody>
                  <a:tcPr marL="21532" marR="21532" marT="21532" marB="0" anchor="ctr"/>
                </a:tc>
                <a:tc>
                  <a:txBody>
                    <a:bodyPr/>
                    <a:lstStyle/>
                    <a:p>
                      <a:pPr algn="ctr" fontAlgn="b"/>
                      <a:r>
                        <a:rPr lang="en-US" sz="2500" u="none" strike="noStrike" dirty="0">
                          <a:effectLst/>
                        </a:rPr>
                        <a:t>72.0%</a:t>
                      </a:r>
                      <a:endParaRPr lang="en-US" sz="2500" b="0" i="0" u="none" strike="noStrike" dirty="0">
                        <a:solidFill>
                          <a:srgbClr val="000000"/>
                        </a:solidFill>
                        <a:effectLst/>
                        <a:latin typeface="Calibri" panose="020F0502020204030204" pitchFamily="34" charset="0"/>
                      </a:endParaRPr>
                    </a:p>
                  </a:txBody>
                  <a:tcPr marL="21532" marR="21532" marT="21532" marB="0" anchor="ctr"/>
                </a:tc>
                <a:extLst>
                  <a:ext uri="{0D108BD9-81ED-4DB2-BD59-A6C34878D82A}">
                    <a16:rowId xmlns:a16="http://schemas.microsoft.com/office/drawing/2014/main" val="3896015006"/>
                  </a:ext>
                </a:extLst>
              </a:tr>
              <a:tr h="430390">
                <a:tc>
                  <a:txBody>
                    <a:bodyPr/>
                    <a:lstStyle/>
                    <a:p>
                      <a:pPr algn="l" fontAlgn="b"/>
                      <a:r>
                        <a:rPr lang="en-US" sz="2500" u="none" strike="noStrike" dirty="0">
                          <a:effectLst/>
                        </a:rPr>
                        <a:t>Furman University</a:t>
                      </a:r>
                      <a:endParaRPr lang="en-US" sz="2500" b="0" i="0" u="none" strike="noStrike" dirty="0">
                        <a:solidFill>
                          <a:srgbClr val="000000"/>
                        </a:solidFill>
                        <a:effectLst/>
                        <a:latin typeface="Calibri" panose="020F0502020204030204" pitchFamily="34" charset="0"/>
                      </a:endParaRPr>
                    </a:p>
                  </a:txBody>
                  <a:tcPr marL="21532" marR="21532" marT="21532" marB="0" anchor="b"/>
                </a:tc>
                <a:tc>
                  <a:txBody>
                    <a:bodyPr/>
                    <a:lstStyle/>
                    <a:p>
                      <a:pPr algn="ctr" fontAlgn="b"/>
                      <a:r>
                        <a:rPr lang="en-US" sz="2500" u="none" strike="noStrike" dirty="0">
                          <a:effectLst/>
                        </a:rPr>
                        <a:t>93.0%</a:t>
                      </a:r>
                      <a:endParaRPr lang="en-US" sz="2500" b="0" i="0" u="none" strike="noStrike" dirty="0">
                        <a:solidFill>
                          <a:srgbClr val="000000"/>
                        </a:solidFill>
                        <a:effectLst/>
                        <a:latin typeface="Calibri" panose="020F0502020204030204" pitchFamily="34" charset="0"/>
                      </a:endParaRPr>
                    </a:p>
                  </a:txBody>
                  <a:tcPr marL="21532" marR="21532" marT="21532" marB="0" anchor="ctr"/>
                </a:tc>
                <a:tc>
                  <a:txBody>
                    <a:bodyPr/>
                    <a:lstStyle/>
                    <a:p>
                      <a:pPr algn="ctr" fontAlgn="b"/>
                      <a:r>
                        <a:rPr lang="en-US" sz="2500" u="none" strike="noStrike" dirty="0">
                          <a:effectLst/>
                        </a:rPr>
                        <a:t>84.0%</a:t>
                      </a:r>
                      <a:endParaRPr lang="en-US" sz="2500" b="0" i="0" u="none" strike="noStrike" dirty="0">
                        <a:solidFill>
                          <a:srgbClr val="000000"/>
                        </a:solidFill>
                        <a:effectLst/>
                        <a:latin typeface="Calibri" panose="020F0502020204030204" pitchFamily="34" charset="0"/>
                      </a:endParaRPr>
                    </a:p>
                  </a:txBody>
                  <a:tcPr marL="21532" marR="21532" marT="21532" marB="0" anchor="ctr"/>
                </a:tc>
                <a:extLst>
                  <a:ext uri="{0D108BD9-81ED-4DB2-BD59-A6C34878D82A}">
                    <a16:rowId xmlns:a16="http://schemas.microsoft.com/office/drawing/2014/main" val="2340003184"/>
                  </a:ext>
                </a:extLst>
              </a:tr>
              <a:tr h="805872">
                <a:tc>
                  <a:txBody>
                    <a:bodyPr/>
                    <a:lstStyle/>
                    <a:p>
                      <a:pPr algn="l" fontAlgn="b"/>
                      <a:r>
                        <a:rPr lang="en-US" sz="2500" u="none" strike="noStrike" dirty="0">
                          <a:effectLst/>
                        </a:rPr>
                        <a:t>Greenville Technical College</a:t>
                      </a:r>
                      <a:endParaRPr lang="en-US" sz="2500" b="0" i="0" u="none" strike="noStrike" dirty="0">
                        <a:solidFill>
                          <a:srgbClr val="000000"/>
                        </a:solidFill>
                        <a:effectLst/>
                        <a:latin typeface="Calibri" panose="020F0502020204030204" pitchFamily="34" charset="0"/>
                      </a:endParaRPr>
                    </a:p>
                  </a:txBody>
                  <a:tcPr marL="21532" marR="21532" marT="21532" marB="0" anchor="b"/>
                </a:tc>
                <a:tc>
                  <a:txBody>
                    <a:bodyPr/>
                    <a:lstStyle/>
                    <a:p>
                      <a:pPr algn="ctr" fontAlgn="b"/>
                      <a:r>
                        <a:rPr lang="en-US" sz="2500" u="none" strike="noStrike" dirty="0">
                          <a:effectLst/>
                        </a:rPr>
                        <a:t>54.0%</a:t>
                      </a:r>
                      <a:endParaRPr lang="en-US" sz="2500" b="0" i="0" u="none" strike="noStrike" dirty="0">
                        <a:solidFill>
                          <a:srgbClr val="000000"/>
                        </a:solidFill>
                        <a:effectLst/>
                        <a:latin typeface="Calibri" panose="020F0502020204030204" pitchFamily="34" charset="0"/>
                      </a:endParaRPr>
                    </a:p>
                  </a:txBody>
                  <a:tcPr marL="21532" marR="21532" marT="21532" marB="0" anchor="ctr"/>
                </a:tc>
                <a:tc>
                  <a:txBody>
                    <a:bodyPr/>
                    <a:lstStyle/>
                    <a:p>
                      <a:pPr algn="ctr" fontAlgn="b"/>
                      <a:r>
                        <a:rPr lang="en-US" sz="2500" u="none" strike="noStrike" dirty="0">
                          <a:effectLst/>
                        </a:rPr>
                        <a:t>8.0%</a:t>
                      </a:r>
                      <a:endParaRPr lang="en-US" sz="2500" b="0" i="0" u="none" strike="noStrike" dirty="0">
                        <a:solidFill>
                          <a:srgbClr val="000000"/>
                        </a:solidFill>
                        <a:effectLst/>
                        <a:latin typeface="Calibri" panose="020F0502020204030204" pitchFamily="34" charset="0"/>
                      </a:endParaRPr>
                    </a:p>
                  </a:txBody>
                  <a:tcPr marL="21532" marR="21532" marT="21532" marB="0" anchor="ctr"/>
                </a:tc>
                <a:extLst>
                  <a:ext uri="{0D108BD9-81ED-4DB2-BD59-A6C34878D82A}">
                    <a16:rowId xmlns:a16="http://schemas.microsoft.com/office/drawing/2014/main" val="3043367614"/>
                  </a:ext>
                </a:extLst>
              </a:tr>
              <a:tr h="805872">
                <a:tc>
                  <a:txBody>
                    <a:bodyPr/>
                    <a:lstStyle/>
                    <a:p>
                      <a:pPr algn="l" fontAlgn="b"/>
                      <a:r>
                        <a:rPr lang="en-US" sz="2500" u="none" strike="noStrike" dirty="0">
                          <a:effectLst/>
                        </a:rPr>
                        <a:t>North Greenville University</a:t>
                      </a:r>
                      <a:endParaRPr lang="en-US" sz="2500" b="0" i="0" u="none" strike="noStrike" dirty="0">
                        <a:solidFill>
                          <a:srgbClr val="000000"/>
                        </a:solidFill>
                        <a:effectLst/>
                        <a:latin typeface="Calibri" panose="020F0502020204030204" pitchFamily="34" charset="0"/>
                      </a:endParaRPr>
                    </a:p>
                  </a:txBody>
                  <a:tcPr marL="21532" marR="21532" marT="21532" marB="0" anchor="b"/>
                </a:tc>
                <a:tc>
                  <a:txBody>
                    <a:bodyPr/>
                    <a:lstStyle/>
                    <a:p>
                      <a:pPr algn="ctr" fontAlgn="b"/>
                      <a:r>
                        <a:rPr lang="en-US" sz="2500" u="none" strike="noStrike" dirty="0">
                          <a:effectLst/>
                        </a:rPr>
                        <a:t>70.0%</a:t>
                      </a:r>
                      <a:endParaRPr lang="en-US" sz="2500" b="0" i="0" u="none" strike="noStrike" dirty="0">
                        <a:solidFill>
                          <a:srgbClr val="000000"/>
                        </a:solidFill>
                        <a:effectLst/>
                        <a:latin typeface="Calibri" panose="020F0502020204030204" pitchFamily="34" charset="0"/>
                      </a:endParaRPr>
                    </a:p>
                  </a:txBody>
                  <a:tcPr marL="21532" marR="21532" marT="21532" marB="0" anchor="ctr"/>
                </a:tc>
                <a:tc>
                  <a:txBody>
                    <a:bodyPr/>
                    <a:lstStyle/>
                    <a:p>
                      <a:pPr algn="ctr" fontAlgn="b"/>
                      <a:r>
                        <a:rPr lang="en-US" sz="2500" u="none" strike="noStrike" dirty="0">
                          <a:effectLst/>
                        </a:rPr>
                        <a:t>50.0%</a:t>
                      </a:r>
                      <a:endParaRPr lang="en-US" sz="2500" b="0" i="0" u="none" strike="noStrike" dirty="0">
                        <a:solidFill>
                          <a:srgbClr val="000000"/>
                        </a:solidFill>
                        <a:effectLst/>
                        <a:latin typeface="Calibri" panose="020F0502020204030204" pitchFamily="34" charset="0"/>
                      </a:endParaRPr>
                    </a:p>
                  </a:txBody>
                  <a:tcPr marL="21532" marR="21532" marT="21532" marB="0" anchor="ctr"/>
                </a:tc>
                <a:extLst>
                  <a:ext uri="{0D108BD9-81ED-4DB2-BD59-A6C34878D82A}">
                    <a16:rowId xmlns:a16="http://schemas.microsoft.com/office/drawing/2014/main" val="2235664395"/>
                  </a:ext>
                </a:extLst>
              </a:tr>
            </a:tbl>
          </a:graphicData>
        </a:graphic>
      </p:graphicFrame>
    </p:spTree>
    <p:extLst>
      <p:ext uri="{BB962C8B-B14F-4D97-AF65-F5344CB8AC3E}">
        <p14:creationId xmlns:p14="http://schemas.microsoft.com/office/powerpoint/2010/main" val="3870183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36B07-65C8-4BA6-BAB8-E4384EB6CE26}"/>
              </a:ext>
            </a:extLst>
          </p:cNvPr>
          <p:cNvSpPr>
            <a:spLocks noGrp="1"/>
          </p:cNvSpPr>
          <p:nvPr>
            <p:ph type="title"/>
          </p:nvPr>
        </p:nvSpPr>
        <p:spPr>
          <a:xfrm>
            <a:off x="1158240" y="1122363"/>
            <a:ext cx="6339840" cy="2387600"/>
          </a:xfrm>
        </p:spPr>
        <p:txBody>
          <a:bodyPr vert="horz" lIns="91440" tIns="45720" rIns="91440" bIns="45720" rtlCol="0" anchor="b">
            <a:normAutofit/>
          </a:bodyPr>
          <a:lstStyle/>
          <a:p>
            <a:r>
              <a:rPr lang="en-US" sz="6600" kern="1200" dirty="0">
                <a:solidFill>
                  <a:schemeClr val="tx1">
                    <a:lumMod val="85000"/>
                    <a:lumOff val="15000"/>
                  </a:schemeClr>
                </a:solidFill>
                <a:latin typeface="+mj-lt"/>
                <a:ea typeface="+mj-ea"/>
                <a:cs typeface="+mj-cs"/>
              </a:rPr>
              <a:t>Occupational Outlook </a:t>
            </a:r>
          </a:p>
        </p:txBody>
      </p:sp>
      <p:sp>
        <p:nvSpPr>
          <p:cNvPr id="5" name="Text Placeholder 4">
            <a:extLst>
              <a:ext uri="{FF2B5EF4-FFF2-40B4-BE49-F238E27FC236}">
                <a16:creationId xmlns:a16="http://schemas.microsoft.com/office/drawing/2014/main" id="{3CD9414D-7C78-431B-8BE1-6C08CA512732}"/>
              </a:ext>
            </a:extLst>
          </p:cNvPr>
          <p:cNvSpPr>
            <a:spLocks noGrp="1"/>
          </p:cNvSpPr>
          <p:nvPr>
            <p:ph type="body" idx="1"/>
          </p:nvPr>
        </p:nvSpPr>
        <p:spPr>
          <a:xfrm>
            <a:off x="1158240" y="4700588"/>
            <a:ext cx="5252288" cy="1655762"/>
          </a:xfrm>
        </p:spPr>
        <p:txBody>
          <a:bodyPr vert="horz" lIns="91440" tIns="45720" rIns="91440" bIns="45720" rtlCol="0">
            <a:normAutofit/>
          </a:bodyPr>
          <a:lstStyle/>
          <a:p>
            <a:endParaRPr lang="en-US" sz="2400" kern="1200" dirty="0">
              <a:solidFill>
                <a:schemeClr val="tx1">
                  <a:lumMod val="85000"/>
                  <a:lumOff val="15000"/>
                </a:schemeClr>
              </a:solidFill>
              <a:latin typeface="+mn-lt"/>
              <a:ea typeface="+mn-ea"/>
              <a:cs typeface="+mn-cs"/>
            </a:endParaRPr>
          </a:p>
        </p:txBody>
      </p:sp>
    </p:spTree>
    <p:extLst>
      <p:ext uri="{BB962C8B-B14F-4D97-AF65-F5344CB8AC3E}">
        <p14:creationId xmlns:p14="http://schemas.microsoft.com/office/powerpoint/2010/main" val="4042230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B8ABE56-F9A2-40A2-8823-D8AFAAB52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213" y="643467"/>
            <a:ext cx="7119573" cy="5571066"/>
          </a:xfrm>
          <a:prstGeom prst="rect">
            <a:avLst/>
          </a:prstGeom>
        </p:spPr>
      </p:pic>
    </p:spTree>
    <p:extLst>
      <p:ext uri="{BB962C8B-B14F-4D97-AF65-F5344CB8AC3E}">
        <p14:creationId xmlns:p14="http://schemas.microsoft.com/office/powerpoint/2010/main" val="367001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1B1CF1E-18CB-4BEB-AA5C-9A4E94E00BDD}"/>
              </a:ext>
            </a:extLst>
          </p:cNvPr>
          <p:cNvGraphicFramePr>
            <a:graphicFrameLocks noGrp="1"/>
          </p:cNvGraphicFramePr>
          <p:nvPr>
            <p:extLst>
              <p:ext uri="{D42A27DB-BD31-4B8C-83A1-F6EECF244321}">
                <p14:modId xmlns:p14="http://schemas.microsoft.com/office/powerpoint/2010/main" val="2384486980"/>
              </p:ext>
            </p:extLst>
          </p:nvPr>
        </p:nvGraphicFramePr>
        <p:xfrm>
          <a:off x="1187390" y="643467"/>
          <a:ext cx="9817224" cy="5571074"/>
        </p:xfrm>
        <a:graphic>
          <a:graphicData uri="http://schemas.openxmlformats.org/drawingml/2006/table">
            <a:tbl>
              <a:tblPr firstRow="1" bandRow="1">
                <a:tableStyleId>{5C22544A-7EE6-4342-B048-85BDC9FD1C3A}</a:tableStyleId>
              </a:tblPr>
              <a:tblGrid>
                <a:gridCol w="2517344">
                  <a:extLst>
                    <a:ext uri="{9D8B030D-6E8A-4147-A177-3AD203B41FA5}">
                      <a16:colId xmlns:a16="http://schemas.microsoft.com/office/drawing/2014/main" val="1584113457"/>
                    </a:ext>
                  </a:extLst>
                </a:gridCol>
                <a:gridCol w="1528408">
                  <a:extLst>
                    <a:ext uri="{9D8B030D-6E8A-4147-A177-3AD203B41FA5}">
                      <a16:colId xmlns:a16="http://schemas.microsoft.com/office/drawing/2014/main" val="2341562303"/>
                    </a:ext>
                  </a:extLst>
                </a:gridCol>
                <a:gridCol w="1442868">
                  <a:extLst>
                    <a:ext uri="{9D8B030D-6E8A-4147-A177-3AD203B41FA5}">
                      <a16:colId xmlns:a16="http://schemas.microsoft.com/office/drawing/2014/main" val="1983935967"/>
                    </a:ext>
                  </a:extLst>
                </a:gridCol>
                <a:gridCol w="1442868">
                  <a:extLst>
                    <a:ext uri="{9D8B030D-6E8A-4147-A177-3AD203B41FA5}">
                      <a16:colId xmlns:a16="http://schemas.microsoft.com/office/drawing/2014/main" val="3489742292"/>
                    </a:ext>
                  </a:extLst>
                </a:gridCol>
                <a:gridCol w="1442868">
                  <a:extLst>
                    <a:ext uri="{9D8B030D-6E8A-4147-A177-3AD203B41FA5}">
                      <a16:colId xmlns:a16="http://schemas.microsoft.com/office/drawing/2014/main" val="3592644799"/>
                    </a:ext>
                  </a:extLst>
                </a:gridCol>
                <a:gridCol w="1442868">
                  <a:extLst>
                    <a:ext uri="{9D8B030D-6E8A-4147-A177-3AD203B41FA5}">
                      <a16:colId xmlns:a16="http://schemas.microsoft.com/office/drawing/2014/main" val="2702807335"/>
                    </a:ext>
                  </a:extLst>
                </a:gridCol>
              </a:tblGrid>
              <a:tr h="830426">
                <a:tc gridSpan="6">
                  <a:txBody>
                    <a:bodyPr/>
                    <a:lstStyle/>
                    <a:p>
                      <a:pPr algn="ctr" fontAlgn="b"/>
                      <a:r>
                        <a:rPr lang="en-US" sz="2500" u="none" strike="noStrike" dirty="0">
                          <a:effectLst/>
                        </a:rPr>
                        <a:t>Yearly Average Workforce Indicators for All Sectors</a:t>
                      </a:r>
                    </a:p>
                    <a:p>
                      <a:pPr algn="ctr" fontAlgn="b"/>
                      <a:r>
                        <a:rPr lang="en-US" sz="2500" u="none" strike="noStrike" dirty="0">
                          <a:effectLst/>
                        </a:rPr>
                        <a:t>Greenville County</a:t>
                      </a:r>
                      <a:endParaRPr lang="en-US" sz="2500" b="0" i="0" u="none" strike="noStrike" dirty="0">
                        <a:solidFill>
                          <a:srgbClr val="000000"/>
                        </a:solidFill>
                        <a:effectLst/>
                        <a:latin typeface="Calibri" panose="020F0502020204030204" pitchFamily="34" charset="0"/>
                      </a:endParaRPr>
                    </a:p>
                  </a:txBody>
                  <a:tcPr marL="21251" marR="21251" marT="2125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9183798"/>
                  </a:ext>
                </a:extLst>
              </a:tr>
              <a:tr h="449874">
                <a:tc>
                  <a:txBody>
                    <a:bodyPr/>
                    <a:lstStyle/>
                    <a:p>
                      <a:pPr algn="l" fontAlgn="b"/>
                      <a:r>
                        <a:rPr lang="en-US" sz="2500" u="none" strike="noStrike" dirty="0">
                          <a:effectLst/>
                        </a:rPr>
                        <a:t> </a:t>
                      </a:r>
                      <a:endParaRPr lang="en-US" sz="2500" b="0" i="0" u="none" strike="noStrike" dirty="0">
                        <a:solidFill>
                          <a:srgbClr val="000000"/>
                        </a:solidFill>
                        <a:effectLst/>
                        <a:latin typeface="Calibri" panose="020F0502020204030204" pitchFamily="34" charset="0"/>
                      </a:endParaRPr>
                    </a:p>
                  </a:txBody>
                  <a:tcPr marL="21251" marR="21251" marT="21251" marB="0" anchor="b"/>
                </a:tc>
                <a:tc>
                  <a:txBody>
                    <a:bodyPr/>
                    <a:lstStyle/>
                    <a:p>
                      <a:pPr algn="ctr" fontAlgn="b"/>
                      <a:r>
                        <a:rPr lang="en-US" sz="2500" b="1" u="none" strike="noStrike" dirty="0">
                          <a:effectLst/>
                        </a:rPr>
                        <a:t>2012</a:t>
                      </a:r>
                      <a:endParaRPr lang="en-US" sz="2500" b="1"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b="1" u="none" strike="noStrike" dirty="0">
                          <a:effectLst/>
                        </a:rPr>
                        <a:t>2013</a:t>
                      </a:r>
                      <a:endParaRPr lang="en-US" sz="2500" b="1"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b="1" u="none" strike="noStrike" dirty="0">
                          <a:effectLst/>
                        </a:rPr>
                        <a:t>2014</a:t>
                      </a:r>
                      <a:endParaRPr lang="en-US" sz="2500" b="1"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b="1" u="none" strike="noStrike" dirty="0">
                          <a:effectLst/>
                        </a:rPr>
                        <a:t>2015</a:t>
                      </a:r>
                      <a:endParaRPr lang="en-US" sz="2500" b="1"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b="1" u="none" strike="noStrike" dirty="0">
                          <a:effectLst/>
                        </a:rPr>
                        <a:t>2016</a:t>
                      </a:r>
                      <a:endParaRPr lang="en-US" sz="2500" b="1" i="0" u="none" strike="noStrike" dirty="0">
                        <a:solidFill>
                          <a:srgbClr val="000000"/>
                        </a:solidFill>
                        <a:effectLst/>
                        <a:latin typeface="Calibri" panose="020F0502020204030204" pitchFamily="34" charset="0"/>
                      </a:endParaRPr>
                    </a:p>
                  </a:txBody>
                  <a:tcPr marL="21251" marR="21251" marT="21251" marB="0" anchor="ctr"/>
                </a:tc>
                <a:extLst>
                  <a:ext uri="{0D108BD9-81ED-4DB2-BD59-A6C34878D82A}">
                    <a16:rowId xmlns:a16="http://schemas.microsoft.com/office/drawing/2014/main" val="2733651560"/>
                  </a:ext>
                </a:extLst>
              </a:tr>
              <a:tr h="830426">
                <a:tc>
                  <a:txBody>
                    <a:bodyPr/>
                    <a:lstStyle/>
                    <a:p>
                      <a:pPr algn="l" fontAlgn="b"/>
                      <a:r>
                        <a:rPr lang="en-US" sz="2500" u="none" strike="noStrike" dirty="0">
                          <a:effectLst/>
                        </a:rPr>
                        <a:t>Total Employment</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216,128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220,458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223,885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231,156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234,802 </a:t>
                      </a:r>
                      <a:endParaRPr lang="en-US" sz="2500" b="0" i="0" u="none" strike="noStrike" dirty="0">
                        <a:solidFill>
                          <a:srgbClr val="000000"/>
                        </a:solidFill>
                        <a:effectLst/>
                        <a:latin typeface="Calibri" panose="020F0502020204030204" pitchFamily="34" charset="0"/>
                      </a:endParaRPr>
                    </a:p>
                  </a:txBody>
                  <a:tcPr marL="21251" marR="21251" marT="21251" marB="0" anchor="ctr"/>
                </a:tc>
                <a:extLst>
                  <a:ext uri="{0D108BD9-81ED-4DB2-BD59-A6C34878D82A}">
                    <a16:rowId xmlns:a16="http://schemas.microsoft.com/office/drawing/2014/main" val="3074714727"/>
                  </a:ext>
                </a:extLst>
              </a:tr>
              <a:tr h="449874">
                <a:tc>
                  <a:txBody>
                    <a:bodyPr/>
                    <a:lstStyle/>
                    <a:p>
                      <a:pPr algn="l" fontAlgn="b"/>
                      <a:r>
                        <a:rPr lang="en-US" sz="2500" u="none" strike="noStrike" dirty="0">
                          <a:effectLst/>
                        </a:rPr>
                        <a:t>Net Job Change</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1,919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2,484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3,098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3,108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3,626 </a:t>
                      </a:r>
                      <a:endParaRPr lang="en-US" sz="2500" b="0" i="0" u="none" strike="noStrike" dirty="0">
                        <a:solidFill>
                          <a:srgbClr val="000000"/>
                        </a:solidFill>
                        <a:effectLst/>
                        <a:latin typeface="Calibri" panose="020F0502020204030204" pitchFamily="34" charset="0"/>
                      </a:endParaRPr>
                    </a:p>
                  </a:txBody>
                  <a:tcPr marL="21251" marR="21251" marT="21251" marB="0" anchor="ctr"/>
                </a:tc>
                <a:extLst>
                  <a:ext uri="{0D108BD9-81ED-4DB2-BD59-A6C34878D82A}">
                    <a16:rowId xmlns:a16="http://schemas.microsoft.com/office/drawing/2014/main" val="1303657098"/>
                  </a:ext>
                </a:extLst>
              </a:tr>
              <a:tr h="449874">
                <a:tc>
                  <a:txBody>
                    <a:bodyPr/>
                    <a:lstStyle/>
                    <a:p>
                      <a:pPr algn="l" fontAlgn="b"/>
                      <a:r>
                        <a:rPr lang="en-US" sz="2500" u="none" strike="noStrike" dirty="0">
                          <a:effectLst/>
                        </a:rPr>
                        <a:t>Hiring Rate</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12.4%</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12.9%</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13.9%</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14.2%</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14.7%</a:t>
                      </a:r>
                      <a:endParaRPr lang="en-US" sz="2500" b="0" i="0" u="none" strike="noStrike" dirty="0">
                        <a:solidFill>
                          <a:srgbClr val="000000"/>
                        </a:solidFill>
                        <a:effectLst/>
                        <a:latin typeface="Calibri" panose="020F0502020204030204" pitchFamily="34" charset="0"/>
                      </a:endParaRPr>
                    </a:p>
                  </a:txBody>
                  <a:tcPr marL="21251" marR="21251" marT="21251" marB="0" anchor="ctr"/>
                </a:tc>
                <a:extLst>
                  <a:ext uri="{0D108BD9-81ED-4DB2-BD59-A6C34878D82A}">
                    <a16:rowId xmlns:a16="http://schemas.microsoft.com/office/drawing/2014/main" val="1742744778"/>
                  </a:ext>
                </a:extLst>
              </a:tr>
              <a:tr h="449874">
                <a:tc>
                  <a:txBody>
                    <a:bodyPr/>
                    <a:lstStyle/>
                    <a:p>
                      <a:pPr algn="l" fontAlgn="b"/>
                      <a:r>
                        <a:rPr lang="en-US" sz="2500" u="none" strike="noStrike" dirty="0">
                          <a:effectLst/>
                        </a:rPr>
                        <a:t>Separation Rate</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11.6%</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12.0%</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12.7%</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13.0%</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13.3%</a:t>
                      </a:r>
                      <a:endParaRPr lang="en-US" sz="2500" b="0" i="0" u="none" strike="noStrike" dirty="0">
                        <a:solidFill>
                          <a:srgbClr val="000000"/>
                        </a:solidFill>
                        <a:effectLst/>
                        <a:latin typeface="Calibri" panose="020F0502020204030204" pitchFamily="34" charset="0"/>
                      </a:endParaRPr>
                    </a:p>
                  </a:txBody>
                  <a:tcPr marL="21251" marR="21251" marT="21251" marB="0" anchor="ctr"/>
                </a:tc>
                <a:extLst>
                  <a:ext uri="{0D108BD9-81ED-4DB2-BD59-A6C34878D82A}">
                    <a16:rowId xmlns:a16="http://schemas.microsoft.com/office/drawing/2014/main" val="2390481414"/>
                  </a:ext>
                </a:extLst>
              </a:tr>
              <a:tr h="449874">
                <a:tc>
                  <a:txBody>
                    <a:bodyPr/>
                    <a:lstStyle/>
                    <a:p>
                      <a:pPr algn="l" fontAlgn="b"/>
                      <a:r>
                        <a:rPr lang="en-US" sz="2500" u="none" strike="noStrike" dirty="0">
                          <a:effectLst/>
                        </a:rPr>
                        <a:t>Turnover</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9.0%</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9.3%</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9.8%</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10.1%</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10.3%</a:t>
                      </a:r>
                      <a:endParaRPr lang="en-US" sz="2500" b="0" i="0" u="none" strike="noStrike" dirty="0">
                        <a:solidFill>
                          <a:srgbClr val="000000"/>
                        </a:solidFill>
                        <a:effectLst/>
                        <a:latin typeface="Calibri" panose="020F0502020204030204" pitchFamily="34" charset="0"/>
                      </a:endParaRPr>
                    </a:p>
                  </a:txBody>
                  <a:tcPr marL="21251" marR="21251" marT="21251" marB="0" anchor="ctr"/>
                </a:tc>
                <a:extLst>
                  <a:ext uri="{0D108BD9-81ED-4DB2-BD59-A6C34878D82A}">
                    <a16:rowId xmlns:a16="http://schemas.microsoft.com/office/drawing/2014/main" val="747883131"/>
                  </a:ext>
                </a:extLst>
              </a:tr>
              <a:tr h="830426">
                <a:tc>
                  <a:txBody>
                    <a:bodyPr/>
                    <a:lstStyle/>
                    <a:p>
                      <a:pPr algn="l" fontAlgn="b"/>
                      <a:r>
                        <a:rPr lang="en-US" sz="2500" u="none" strike="noStrike" dirty="0">
                          <a:effectLst/>
                        </a:rPr>
                        <a:t>Avg Monthly Earnings</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 $ 3,814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 $ 3,887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 $ 3,955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 $ 4,088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 $ 4,051 </a:t>
                      </a:r>
                      <a:endParaRPr lang="en-US" sz="2500" b="0" i="0" u="none" strike="noStrike" dirty="0">
                        <a:solidFill>
                          <a:srgbClr val="000000"/>
                        </a:solidFill>
                        <a:effectLst/>
                        <a:latin typeface="Calibri" panose="020F0502020204030204" pitchFamily="34" charset="0"/>
                      </a:endParaRPr>
                    </a:p>
                  </a:txBody>
                  <a:tcPr marL="21251" marR="21251" marT="21251" marB="0" anchor="ctr"/>
                </a:tc>
                <a:extLst>
                  <a:ext uri="{0D108BD9-81ED-4DB2-BD59-A6C34878D82A}">
                    <a16:rowId xmlns:a16="http://schemas.microsoft.com/office/drawing/2014/main" val="524510034"/>
                  </a:ext>
                </a:extLst>
              </a:tr>
              <a:tr h="830426">
                <a:tc>
                  <a:txBody>
                    <a:bodyPr/>
                    <a:lstStyle/>
                    <a:p>
                      <a:pPr algn="l" fontAlgn="b"/>
                      <a:r>
                        <a:rPr lang="en-US" sz="2500" u="none" strike="noStrike" dirty="0">
                          <a:effectLst/>
                        </a:rPr>
                        <a:t>Avg New Higher Earnings</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 $  2,404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 $ 2,412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 $ 2,370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 $ 2,492 </a:t>
                      </a:r>
                      <a:endParaRPr lang="en-US" sz="2500" b="0" i="0" u="none" strike="noStrike" dirty="0">
                        <a:solidFill>
                          <a:srgbClr val="000000"/>
                        </a:solidFill>
                        <a:effectLst/>
                        <a:latin typeface="Calibri" panose="020F0502020204030204" pitchFamily="34" charset="0"/>
                      </a:endParaRPr>
                    </a:p>
                  </a:txBody>
                  <a:tcPr marL="21251" marR="21251" marT="21251" marB="0" anchor="ctr"/>
                </a:tc>
                <a:tc>
                  <a:txBody>
                    <a:bodyPr/>
                    <a:lstStyle/>
                    <a:p>
                      <a:pPr algn="ctr" fontAlgn="b"/>
                      <a:r>
                        <a:rPr lang="en-US" sz="2500" u="none" strike="noStrike" dirty="0">
                          <a:effectLst/>
                        </a:rPr>
                        <a:t> $ 2,577 </a:t>
                      </a:r>
                      <a:endParaRPr lang="en-US" sz="2500" b="0" i="0" u="none" strike="noStrike" dirty="0">
                        <a:solidFill>
                          <a:srgbClr val="000000"/>
                        </a:solidFill>
                        <a:effectLst/>
                        <a:latin typeface="Calibri" panose="020F0502020204030204" pitchFamily="34" charset="0"/>
                      </a:endParaRPr>
                    </a:p>
                  </a:txBody>
                  <a:tcPr marL="21251" marR="21251" marT="21251" marB="0" anchor="ctr"/>
                </a:tc>
                <a:extLst>
                  <a:ext uri="{0D108BD9-81ED-4DB2-BD59-A6C34878D82A}">
                    <a16:rowId xmlns:a16="http://schemas.microsoft.com/office/drawing/2014/main" val="1364214185"/>
                  </a:ext>
                </a:extLst>
              </a:tr>
            </a:tbl>
          </a:graphicData>
        </a:graphic>
      </p:graphicFrame>
    </p:spTree>
    <p:extLst>
      <p:ext uri="{BB962C8B-B14F-4D97-AF65-F5344CB8AC3E}">
        <p14:creationId xmlns:p14="http://schemas.microsoft.com/office/powerpoint/2010/main" val="1573324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3C0C55C-03A1-41B2-95B8-86E13231F672}"/>
              </a:ext>
            </a:extLst>
          </p:cNvPr>
          <p:cNvGraphicFramePr>
            <a:graphicFrameLocks noGrp="1"/>
          </p:cNvGraphicFramePr>
          <p:nvPr>
            <p:extLst>
              <p:ext uri="{D42A27DB-BD31-4B8C-83A1-F6EECF244321}">
                <p14:modId xmlns:p14="http://schemas.microsoft.com/office/powerpoint/2010/main" val="3581030965"/>
              </p:ext>
            </p:extLst>
          </p:nvPr>
        </p:nvGraphicFramePr>
        <p:xfrm>
          <a:off x="643467" y="655762"/>
          <a:ext cx="10905069" cy="5546482"/>
        </p:xfrm>
        <a:graphic>
          <a:graphicData uri="http://schemas.openxmlformats.org/drawingml/2006/table">
            <a:tbl>
              <a:tblPr firstRow="1" bandRow="1">
                <a:tableStyleId>{5C22544A-7EE6-4342-B048-85BDC9FD1C3A}</a:tableStyleId>
              </a:tblPr>
              <a:tblGrid>
                <a:gridCol w="4493118">
                  <a:extLst>
                    <a:ext uri="{9D8B030D-6E8A-4147-A177-3AD203B41FA5}">
                      <a16:colId xmlns:a16="http://schemas.microsoft.com/office/drawing/2014/main" val="2147187823"/>
                    </a:ext>
                  </a:extLst>
                </a:gridCol>
                <a:gridCol w="1593810">
                  <a:extLst>
                    <a:ext uri="{9D8B030D-6E8A-4147-A177-3AD203B41FA5}">
                      <a16:colId xmlns:a16="http://schemas.microsoft.com/office/drawing/2014/main" val="3183039439"/>
                    </a:ext>
                  </a:extLst>
                </a:gridCol>
                <a:gridCol w="1593810">
                  <a:extLst>
                    <a:ext uri="{9D8B030D-6E8A-4147-A177-3AD203B41FA5}">
                      <a16:colId xmlns:a16="http://schemas.microsoft.com/office/drawing/2014/main" val="3015348845"/>
                    </a:ext>
                  </a:extLst>
                </a:gridCol>
                <a:gridCol w="1593810">
                  <a:extLst>
                    <a:ext uri="{9D8B030D-6E8A-4147-A177-3AD203B41FA5}">
                      <a16:colId xmlns:a16="http://schemas.microsoft.com/office/drawing/2014/main" val="631496118"/>
                    </a:ext>
                  </a:extLst>
                </a:gridCol>
                <a:gridCol w="1630521">
                  <a:extLst>
                    <a:ext uri="{9D8B030D-6E8A-4147-A177-3AD203B41FA5}">
                      <a16:colId xmlns:a16="http://schemas.microsoft.com/office/drawing/2014/main" val="880340702"/>
                    </a:ext>
                  </a:extLst>
                </a:gridCol>
              </a:tblGrid>
              <a:tr h="450721">
                <a:tc gridSpan="5">
                  <a:txBody>
                    <a:bodyPr/>
                    <a:lstStyle/>
                    <a:p>
                      <a:pPr algn="ctr" fontAlgn="b">
                        <a:spcBef>
                          <a:spcPts val="0"/>
                        </a:spcBef>
                        <a:spcAft>
                          <a:spcPts val="0"/>
                        </a:spcAft>
                      </a:pPr>
                      <a:r>
                        <a:rPr lang="en-US" sz="1300" u="none" strike="noStrike" dirty="0">
                          <a:effectLst/>
                        </a:rPr>
                        <a:t>New Hires by Industry</a:t>
                      </a:r>
                    </a:p>
                    <a:p>
                      <a:pPr algn="ctr" fontAlgn="b">
                        <a:spcBef>
                          <a:spcPts val="0"/>
                        </a:spcBef>
                        <a:spcAft>
                          <a:spcPts val="0"/>
                        </a:spcAft>
                      </a:pPr>
                      <a:r>
                        <a:rPr lang="en-US" sz="1300" u="none" strike="noStrike" dirty="0">
                          <a:effectLst/>
                        </a:rPr>
                        <a:t>Greenville County, 2017 Quarter 3</a:t>
                      </a:r>
                      <a:endParaRPr lang="en-US" sz="2500" b="0" i="0" u="none" strike="noStrike" dirty="0">
                        <a:effectLst/>
                        <a:latin typeface="Arial" panose="020B0604020202020204" pitchFamily="34" charset="0"/>
                      </a:endParaRPr>
                    </a:p>
                  </a:txBody>
                  <a:tcPr marL="38721" marR="38721" marT="19361" marB="1936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146776"/>
                  </a:ext>
                </a:extLst>
              </a:tr>
              <a:tr h="416033">
                <a:tc>
                  <a:txBody>
                    <a:bodyPr/>
                    <a:lstStyle/>
                    <a:p>
                      <a:pPr algn="l" fontAlgn="b">
                        <a:spcBef>
                          <a:spcPts val="0"/>
                        </a:spcBef>
                        <a:spcAft>
                          <a:spcPts val="0"/>
                        </a:spcAft>
                      </a:pPr>
                      <a:r>
                        <a:rPr lang="en-US" sz="1300" u="none" strike="noStrike" dirty="0">
                          <a:effectLst/>
                        </a:rPr>
                        <a:t> </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b="1" u="none" strike="noStrike" dirty="0">
                          <a:effectLst/>
                        </a:rPr>
                        <a:t>New Hire Counts</a:t>
                      </a:r>
                      <a:endParaRPr lang="en-US" sz="2500" b="1"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b="1" u="none" strike="noStrike" dirty="0">
                          <a:effectLst/>
                        </a:rPr>
                        <a:t>End of Quarter Hiring Rate</a:t>
                      </a:r>
                      <a:endParaRPr lang="en-US" sz="2500" b="1"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b="1" u="none" strike="noStrike" dirty="0">
                          <a:effectLst/>
                        </a:rPr>
                        <a:t>Average Monthly Earnings</a:t>
                      </a:r>
                      <a:endParaRPr lang="en-US" sz="2500" b="1"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b="1" u="none" strike="noStrike" dirty="0">
                          <a:effectLst/>
                        </a:rPr>
                        <a:t>New Hire Average Monthly Earnings</a:t>
                      </a:r>
                      <a:endParaRPr lang="en-US" sz="2500" b="1"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1116493362"/>
                  </a:ext>
                </a:extLst>
              </a:tr>
              <a:tr h="224405">
                <a:tc>
                  <a:txBody>
                    <a:bodyPr/>
                    <a:lstStyle/>
                    <a:p>
                      <a:pPr algn="l" fontAlgn="b">
                        <a:spcBef>
                          <a:spcPts val="0"/>
                        </a:spcBef>
                        <a:spcAft>
                          <a:spcPts val="0"/>
                        </a:spcAft>
                      </a:pPr>
                      <a:r>
                        <a:rPr lang="en-US" sz="1300" u="none" strike="noStrike" dirty="0">
                          <a:effectLst/>
                        </a:rPr>
                        <a:t>Accommodation and Food Services</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9,372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24.2%</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$ 1,656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$ 1,185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516541341"/>
                  </a:ext>
                </a:extLst>
              </a:tr>
              <a:tr h="416033">
                <a:tc>
                  <a:txBody>
                    <a:bodyPr/>
                    <a:lstStyle/>
                    <a:p>
                      <a:pPr algn="l" fontAlgn="b">
                        <a:spcBef>
                          <a:spcPts val="0"/>
                        </a:spcBef>
                        <a:spcAft>
                          <a:spcPts val="0"/>
                        </a:spcAft>
                      </a:pPr>
                      <a:r>
                        <a:rPr lang="en-US" sz="1300" u="none" strike="noStrike" dirty="0">
                          <a:effectLst/>
                        </a:rPr>
                        <a:t>Administrative and Support and Waste Management and Remediation Services</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21,742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34.2%</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$ 2,780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$ 2,191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2216723939"/>
                  </a:ext>
                </a:extLst>
              </a:tr>
              <a:tr h="224405">
                <a:tc>
                  <a:txBody>
                    <a:bodyPr/>
                    <a:lstStyle/>
                    <a:p>
                      <a:pPr algn="l" fontAlgn="b">
                        <a:spcBef>
                          <a:spcPts val="0"/>
                        </a:spcBef>
                        <a:spcAft>
                          <a:spcPts val="0"/>
                        </a:spcAft>
                      </a:pPr>
                      <a:r>
                        <a:rPr lang="en-US" sz="1300" u="none" strike="noStrike" dirty="0">
                          <a:effectLst/>
                        </a:rPr>
                        <a:t>Agriculture, Forestry, Fishing and Hunting</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54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22.4%</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$ 2,484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$ 2,090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1500784691"/>
                  </a:ext>
                </a:extLst>
              </a:tr>
              <a:tr h="224405">
                <a:tc>
                  <a:txBody>
                    <a:bodyPr/>
                    <a:lstStyle/>
                    <a:p>
                      <a:pPr algn="l" fontAlgn="b">
                        <a:spcBef>
                          <a:spcPts val="0"/>
                        </a:spcBef>
                        <a:spcAft>
                          <a:spcPts val="0"/>
                        </a:spcAft>
                      </a:pPr>
                      <a:r>
                        <a:rPr lang="en-US" sz="1300" u="none" strike="noStrike" dirty="0">
                          <a:effectLst/>
                        </a:rPr>
                        <a:t>Arts, Entertainment, and Recreation</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728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13.2%</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$ 2,006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$ 1,171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3425957734"/>
                  </a:ext>
                </a:extLst>
              </a:tr>
              <a:tr h="224405">
                <a:tc>
                  <a:txBody>
                    <a:bodyPr/>
                    <a:lstStyle/>
                    <a:p>
                      <a:pPr algn="l" fontAlgn="b">
                        <a:spcBef>
                          <a:spcPts val="0"/>
                        </a:spcBef>
                        <a:spcAft>
                          <a:spcPts val="0"/>
                        </a:spcAft>
                      </a:pPr>
                      <a:r>
                        <a:rPr lang="en-US" sz="1300" u="none" strike="noStrike" dirty="0">
                          <a:effectLst/>
                        </a:rPr>
                        <a:t>Construction</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2,245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13.6%</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$ 5,013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3,899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1736275749"/>
                  </a:ext>
                </a:extLst>
              </a:tr>
              <a:tr h="224405">
                <a:tc>
                  <a:txBody>
                    <a:bodyPr/>
                    <a:lstStyle/>
                    <a:p>
                      <a:pPr algn="l" fontAlgn="b">
                        <a:spcBef>
                          <a:spcPts val="0"/>
                        </a:spcBef>
                        <a:spcAft>
                          <a:spcPts val="0"/>
                        </a:spcAft>
                      </a:pPr>
                      <a:r>
                        <a:rPr lang="en-US" sz="1300" u="none" strike="noStrike" dirty="0">
                          <a:effectLst/>
                        </a:rPr>
                        <a:t>Educational Services</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1,841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12.0%</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$ 3,497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$ 1,967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3429940292"/>
                  </a:ext>
                </a:extLst>
              </a:tr>
              <a:tr h="224405">
                <a:tc>
                  <a:txBody>
                    <a:bodyPr/>
                    <a:lstStyle/>
                    <a:p>
                      <a:pPr algn="l" fontAlgn="b">
                        <a:spcBef>
                          <a:spcPts val="0"/>
                        </a:spcBef>
                        <a:spcAft>
                          <a:spcPts val="0"/>
                        </a:spcAft>
                      </a:pPr>
                      <a:r>
                        <a:rPr lang="en-US" sz="1300" u="none" strike="noStrike" dirty="0">
                          <a:effectLst/>
                        </a:rPr>
                        <a:t>Finance and Insurance</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922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8.7%</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$ 5,775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$ 4,350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267475044"/>
                  </a:ext>
                </a:extLst>
              </a:tr>
              <a:tr h="224405">
                <a:tc>
                  <a:txBody>
                    <a:bodyPr/>
                    <a:lstStyle/>
                    <a:p>
                      <a:pPr algn="l" fontAlgn="b">
                        <a:spcBef>
                          <a:spcPts val="0"/>
                        </a:spcBef>
                        <a:spcAft>
                          <a:spcPts val="0"/>
                        </a:spcAft>
                      </a:pPr>
                      <a:r>
                        <a:rPr lang="en-US" sz="1300" u="none" strike="noStrike" dirty="0">
                          <a:effectLst/>
                        </a:rPr>
                        <a:t>Health Care and Social Assistance</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4,556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9.3%</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$ 4,669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$ 2,815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1489314303"/>
                  </a:ext>
                </a:extLst>
              </a:tr>
              <a:tr h="224405">
                <a:tc>
                  <a:txBody>
                    <a:bodyPr/>
                    <a:lstStyle/>
                    <a:p>
                      <a:pPr algn="l" fontAlgn="b">
                        <a:spcBef>
                          <a:spcPts val="0"/>
                        </a:spcBef>
                        <a:spcAft>
                          <a:spcPts val="0"/>
                        </a:spcAft>
                      </a:pPr>
                      <a:r>
                        <a:rPr lang="en-US" sz="1300" u="none" strike="noStrike" dirty="0">
                          <a:effectLst/>
                        </a:rPr>
                        <a:t>Information</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581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7.5%</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$ 5,067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$ 3,722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488329686"/>
                  </a:ext>
                </a:extLst>
              </a:tr>
              <a:tr h="224405">
                <a:tc>
                  <a:txBody>
                    <a:bodyPr/>
                    <a:lstStyle/>
                    <a:p>
                      <a:pPr algn="l" fontAlgn="b">
                        <a:spcBef>
                          <a:spcPts val="0"/>
                        </a:spcBef>
                        <a:spcAft>
                          <a:spcPts val="0"/>
                        </a:spcAft>
                      </a:pPr>
                      <a:r>
                        <a:rPr lang="en-US" sz="1300" u="none" strike="noStrike" dirty="0">
                          <a:effectLst/>
                        </a:rPr>
                        <a:t>Management of Companies and Enterprises</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830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12.6%</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$ 5,617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$ 3,152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1713474101"/>
                  </a:ext>
                </a:extLst>
              </a:tr>
              <a:tr h="224405">
                <a:tc>
                  <a:txBody>
                    <a:bodyPr/>
                    <a:lstStyle/>
                    <a:p>
                      <a:pPr algn="l" fontAlgn="b">
                        <a:spcBef>
                          <a:spcPts val="0"/>
                        </a:spcBef>
                        <a:spcAft>
                          <a:spcPts val="0"/>
                        </a:spcAft>
                      </a:pPr>
                      <a:r>
                        <a:rPr lang="en-US" sz="1300" u="none" strike="noStrike" dirty="0">
                          <a:effectLst/>
                        </a:rPr>
                        <a:t>Manufacturing</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3,193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7.8%</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$ 5,363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$ 3,795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2839088747"/>
                  </a:ext>
                </a:extLst>
              </a:tr>
              <a:tr h="224405">
                <a:tc>
                  <a:txBody>
                    <a:bodyPr/>
                    <a:lstStyle/>
                    <a:p>
                      <a:pPr algn="l" fontAlgn="b">
                        <a:spcBef>
                          <a:spcPts val="0"/>
                        </a:spcBef>
                        <a:spcAft>
                          <a:spcPts val="0"/>
                        </a:spcAft>
                      </a:pPr>
                      <a:r>
                        <a:rPr lang="en-US" sz="1300" u="none" strike="noStrike" dirty="0">
                          <a:effectLst/>
                        </a:rPr>
                        <a:t>Mining, Quarrying, and Oil and Gas Extraction</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4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4.3%</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$ 4,981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$ 4,550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577934048"/>
                  </a:ext>
                </a:extLst>
              </a:tr>
              <a:tr h="224405">
                <a:tc>
                  <a:txBody>
                    <a:bodyPr/>
                    <a:lstStyle/>
                    <a:p>
                      <a:pPr algn="l" fontAlgn="b">
                        <a:spcBef>
                          <a:spcPts val="0"/>
                        </a:spcBef>
                        <a:spcAft>
                          <a:spcPts val="0"/>
                        </a:spcAft>
                      </a:pPr>
                      <a:r>
                        <a:rPr lang="en-US" sz="1300" u="none" strike="noStrike" dirty="0">
                          <a:effectLst/>
                        </a:rPr>
                        <a:t>Other Services (except Public Administration)</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1,268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14.8%</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$ 3,096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$ 1,976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836300975"/>
                  </a:ext>
                </a:extLst>
              </a:tr>
              <a:tr h="224405">
                <a:tc>
                  <a:txBody>
                    <a:bodyPr/>
                    <a:lstStyle/>
                    <a:p>
                      <a:pPr algn="l" fontAlgn="b">
                        <a:spcBef>
                          <a:spcPts val="0"/>
                        </a:spcBef>
                        <a:spcAft>
                          <a:spcPts val="0"/>
                        </a:spcAft>
                      </a:pPr>
                      <a:r>
                        <a:rPr lang="en-US" sz="1300" u="none" strike="noStrike" dirty="0">
                          <a:effectLst/>
                        </a:rPr>
                        <a:t>Professional, Scientific, and Technical Services</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2,193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10.6%</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$ 5,952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$ 4,289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1747189121"/>
                  </a:ext>
                </a:extLst>
              </a:tr>
              <a:tr h="224405">
                <a:tc>
                  <a:txBody>
                    <a:bodyPr/>
                    <a:lstStyle/>
                    <a:p>
                      <a:pPr algn="l" fontAlgn="b">
                        <a:spcBef>
                          <a:spcPts val="0"/>
                        </a:spcBef>
                        <a:spcAft>
                          <a:spcPts val="0"/>
                        </a:spcAft>
                      </a:pPr>
                      <a:r>
                        <a:rPr lang="en-US" sz="1300" u="none" strike="noStrike" dirty="0">
                          <a:effectLst/>
                        </a:rPr>
                        <a:t>Public Administration</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362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6.0%</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$ 3,415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$ 2,283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4240128305"/>
                  </a:ext>
                </a:extLst>
              </a:tr>
              <a:tr h="224405">
                <a:tc>
                  <a:txBody>
                    <a:bodyPr/>
                    <a:lstStyle/>
                    <a:p>
                      <a:pPr algn="l" fontAlgn="b">
                        <a:spcBef>
                          <a:spcPts val="0"/>
                        </a:spcBef>
                        <a:spcAft>
                          <a:spcPts val="0"/>
                        </a:spcAft>
                      </a:pPr>
                      <a:r>
                        <a:rPr lang="en-US" sz="1300" u="none" strike="noStrike" dirty="0">
                          <a:effectLst/>
                        </a:rPr>
                        <a:t>Real Estate and Rental and Leasing</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851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12.3%</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$ 4,249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3,136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2094642927"/>
                  </a:ext>
                </a:extLst>
              </a:tr>
              <a:tr h="224405">
                <a:tc>
                  <a:txBody>
                    <a:bodyPr/>
                    <a:lstStyle/>
                    <a:p>
                      <a:pPr algn="l" fontAlgn="b">
                        <a:spcBef>
                          <a:spcPts val="0"/>
                        </a:spcBef>
                        <a:spcAft>
                          <a:spcPts val="0"/>
                        </a:spcAft>
                      </a:pPr>
                      <a:r>
                        <a:rPr lang="en-US" sz="1300" u="none" strike="noStrike" dirty="0">
                          <a:effectLst/>
                        </a:rPr>
                        <a:t>Retail Trade</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6,193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15.3%</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$ 2,635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$ 1,619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4093060977"/>
                  </a:ext>
                </a:extLst>
              </a:tr>
              <a:tr h="224405">
                <a:tc>
                  <a:txBody>
                    <a:bodyPr/>
                    <a:lstStyle/>
                    <a:p>
                      <a:pPr algn="l" fontAlgn="b">
                        <a:spcBef>
                          <a:spcPts val="0"/>
                        </a:spcBef>
                        <a:spcAft>
                          <a:spcPts val="0"/>
                        </a:spcAft>
                      </a:pPr>
                      <a:r>
                        <a:rPr lang="en-US" sz="1300" u="none" strike="noStrike" dirty="0">
                          <a:effectLst/>
                        </a:rPr>
                        <a:t>Transportation and Warehousing</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1,696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15.3%</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$ 3,964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$ 2,703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1308831484"/>
                  </a:ext>
                </a:extLst>
              </a:tr>
              <a:tr h="224405">
                <a:tc>
                  <a:txBody>
                    <a:bodyPr/>
                    <a:lstStyle/>
                    <a:p>
                      <a:pPr algn="l" fontAlgn="b">
                        <a:spcBef>
                          <a:spcPts val="0"/>
                        </a:spcBef>
                        <a:spcAft>
                          <a:spcPts val="0"/>
                        </a:spcAft>
                      </a:pPr>
                      <a:r>
                        <a:rPr lang="en-US" sz="1300" u="none" strike="noStrike" dirty="0">
                          <a:effectLst/>
                        </a:rPr>
                        <a:t>Wholesale Trade</a:t>
                      </a:r>
                      <a:endParaRPr lang="en-US" sz="2500" b="0" i="0"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u="none" strike="noStrike" dirty="0">
                          <a:effectLst/>
                        </a:rPr>
                        <a:t>1,449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7.7%</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$ 5,666 </a:t>
                      </a:r>
                      <a:endParaRPr lang="en-US" sz="2500" b="0" i="0"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u="none" strike="noStrike" dirty="0">
                          <a:effectLst/>
                        </a:rPr>
                        <a:t> $ 3,790 </a:t>
                      </a:r>
                      <a:endParaRPr lang="en-US" sz="2500" b="0" i="0"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3584947907"/>
                  </a:ext>
                </a:extLst>
              </a:tr>
              <a:tr h="224405">
                <a:tc>
                  <a:txBody>
                    <a:bodyPr/>
                    <a:lstStyle/>
                    <a:p>
                      <a:pPr algn="l" fontAlgn="b">
                        <a:spcBef>
                          <a:spcPts val="0"/>
                        </a:spcBef>
                        <a:spcAft>
                          <a:spcPts val="0"/>
                        </a:spcAft>
                      </a:pPr>
                      <a:r>
                        <a:rPr lang="en-US" sz="1300" i="1" u="none" strike="noStrike" dirty="0">
                          <a:effectLst/>
                        </a:rPr>
                        <a:t>All NAICS Sectors</a:t>
                      </a:r>
                      <a:endParaRPr lang="en-US" sz="2500" b="0" i="1" u="none" strike="noStrike" dirty="0">
                        <a:effectLst/>
                        <a:latin typeface="Arial" panose="020B0604020202020204" pitchFamily="34" charset="0"/>
                      </a:endParaRPr>
                    </a:p>
                  </a:txBody>
                  <a:tcPr marL="4033" marR="4033" marT="4033" marB="0" anchor="b"/>
                </a:tc>
                <a:tc>
                  <a:txBody>
                    <a:bodyPr/>
                    <a:lstStyle/>
                    <a:p>
                      <a:pPr algn="ctr" fontAlgn="b">
                        <a:spcBef>
                          <a:spcPts val="0"/>
                        </a:spcBef>
                        <a:spcAft>
                          <a:spcPts val="0"/>
                        </a:spcAft>
                      </a:pPr>
                      <a:r>
                        <a:rPr lang="en-US" sz="1300" i="1" u="none" strike="noStrike" dirty="0">
                          <a:effectLst/>
                        </a:rPr>
                        <a:t>60,095 </a:t>
                      </a:r>
                      <a:endParaRPr lang="en-US" sz="2500" b="0" i="1"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i="1" u="none" strike="noStrike" dirty="0">
                          <a:effectLst/>
                        </a:rPr>
                        <a:t>15.3%</a:t>
                      </a:r>
                      <a:endParaRPr lang="en-US" sz="2500" b="0" i="1"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i="1" u="none" strike="noStrike" dirty="0">
                          <a:effectLst/>
                        </a:rPr>
                        <a:t> $ 4,109 </a:t>
                      </a:r>
                      <a:endParaRPr lang="en-US" sz="2500" b="0" i="1" u="none" strike="noStrike" dirty="0">
                        <a:effectLst/>
                        <a:latin typeface="Arial" panose="020B0604020202020204" pitchFamily="34" charset="0"/>
                      </a:endParaRPr>
                    </a:p>
                  </a:txBody>
                  <a:tcPr marL="4033" marR="4033" marT="4033" marB="0" anchor="ctr"/>
                </a:tc>
                <a:tc>
                  <a:txBody>
                    <a:bodyPr/>
                    <a:lstStyle/>
                    <a:p>
                      <a:pPr algn="ctr" fontAlgn="b">
                        <a:spcBef>
                          <a:spcPts val="0"/>
                        </a:spcBef>
                        <a:spcAft>
                          <a:spcPts val="0"/>
                        </a:spcAft>
                      </a:pPr>
                      <a:r>
                        <a:rPr lang="en-US" sz="1300" i="1" u="none" strike="noStrike" dirty="0">
                          <a:effectLst/>
                        </a:rPr>
                        <a:t> $ 2,487 </a:t>
                      </a:r>
                      <a:endParaRPr lang="en-US" sz="2500" b="0" i="1" u="none" strike="noStrike" dirty="0">
                        <a:effectLst/>
                        <a:latin typeface="Arial" panose="020B0604020202020204" pitchFamily="34" charset="0"/>
                      </a:endParaRPr>
                    </a:p>
                  </a:txBody>
                  <a:tcPr marL="4033" marR="4033" marT="4033" marB="0" anchor="ctr"/>
                </a:tc>
                <a:extLst>
                  <a:ext uri="{0D108BD9-81ED-4DB2-BD59-A6C34878D82A}">
                    <a16:rowId xmlns:a16="http://schemas.microsoft.com/office/drawing/2014/main" val="3711301727"/>
                  </a:ext>
                </a:extLst>
              </a:tr>
            </a:tbl>
          </a:graphicData>
        </a:graphic>
      </p:graphicFrame>
    </p:spTree>
    <p:extLst>
      <p:ext uri="{BB962C8B-B14F-4D97-AF65-F5344CB8AC3E}">
        <p14:creationId xmlns:p14="http://schemas.microsoft.com/office/powerpoint/2010/main" val="1519711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DFB8EFF-3E8C-42C9-A2FB-7C59D4EFDB70}"/>
              </a:ext>
            </a:extLst>
          </p:cNvPr>
          <p:cNvGraphicFramePr>
            <a:graphicFrameLocks/>
          </p:cNvGraphicFramePr>
          <p:nvPr>
            <p:extLst>
              <p:ext uri="{D42A27DB-BD31-4B8C-83A1-F6EECF244321}">
                <p14:modId xmlns:p14="http://schemas.microsoft.com/office/powerpoint/2010/main" val="3975887653"/>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678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2471136-2A77-4531-87E6-EFBCF77B388D}"/>
              </a:ext>
            </a:extLst>
          </p:cNvPr>
          <p:cNvGraphicFramePr>
            <a:graphicFrameLocks/>
          </p:cNvGraphicFramePr>
          <p:nvPr>
            <p:extLst>
              <p:ext uri="{D42A27DB-BD31-4B8C-83A1-F6EECF244321}">
                <p14:modId xmlns:p14="http://schemas.microsoft.com/office/powerpoint/2010/main" val="2585443900"/>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2262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65C6961-A857-48D3-9C27-A59D2E7558E6}"/>
              </a:ext>
            </a:extLst>
          </p:cNvPr>
          <p:cNvGraphicFramePr>
            <a:graphicFrameLocks/>
          </p:cNvGraphicFramePr>
          <p:nvPr>
            <p:extLst>
              <p:ext uri="{D42A27DB-BD31-4B8C-83A1-F6EECF244321}">
                <p14:modId xmlns:p14="http://schemas.microsoft.com/office/powerpoint/2010/main" val="3237904285"/>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6138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BB9D25-2C71-4AB9-9BF8-6B9E24CC9DD0}"/>
              </a:ext>
            </a:extLst>
          </p:cNvPr>
          <p:cNvSpPr>
            <a:spLocks noGrp="1"/>
          </p:cNvSpPr>
          <p:nvPr>
            <p:ph type="title"/>
          </p:nvPr>
        </p:nvSpPr>
        <p:spPr>
          <a:xfrm>
            <a:off x="1158240" y="1122363"/>
            <a:ext cx="6339840" cy="2387600"/>
          </a:xfrm>
        </p:spPr>
        <p:txBody>
          <a:bodyPr vert="horz" lIns="91440" tIns="45720" rIns="91440" bIns="45720" rtlCol="0" anchor="b">
            <a:normAutofit/>
          </a:bodyPr>
          <a:lstStyle/>
          <a:p>
            <a:r>
              <a:rPr lang="en-US" sz="6600" kern="1200" dirty="0">
                <a:solidFill>
                  <a:schemeClr val="tx1">
                    <a:lumMod val="85000"/>
                    <a:lumOff val="15000"/>
                  </a:schemeClr>
                </a:solidFill>
                <a:latin typeface="+mj-lt"/>
                <a:ea typeface="+mj-ea"/>
                <a:cs typeface="+mj-cs"/>
              </a:rPr>
              <a:t>Economic Development</a:t>
            </a:r>
          </a:p>
        </p:txBody>
      </p:sp>
      <p:sp>
        <p:nvSpPr>
          <p:cNvPr id="5" name="Text Placeholder 4">
            <a:extLst>
              <a:ext uri="{FF2B5EF4-FFF2-40B4-BE49-F238E27FC236}">
                <a16:creationId xmlns:a16="http://schemas.microsoft.com/office/drawing/2014/main" id="{5C144242-63F4-4968-8044-8D33C02C2E74}"/>
              </a:ext>
            </a:extLst>
          </p:cNvPr>
          <p:cNvSpPr>
            <a:spLocks noGrp="1"/>
          </p:cNvSpPr>
          <p:nvPr>
            <p:ph type="body" idx="1"/>
          </p:nvPr>
        </p:nvSpPr>
        <p:spPr>
          <a:xfrm>
            <a:off x="1158240" y="4700588"/>
            <a:ext cx="5252288" cy="1655762"/>
          </a:xfrm>
        </p:spPr>
        <p:txBody>
          <a:bodyPr vert="horz" lIns="91440" tIns="45720" rIns="91440" bIns="45720" rtlCol="0">
            <a:normAutofit/>
          </a:bodyPr>
          <a:lstStyle/>
          <a:p>
            <a:endParaRPr lang="en-US" sz="2400" kern="1200" dirty="0">
              <a:solidFill>
                <a:schemeClr val="tx1">
                  <a:lumMod val="85000"/>
                  <a:lumOff val="15000"/>
                </a:schemeClr>
              </a:solidFill>
              <a:latin typeface="+mn-lt"/>
              <a:ea typeface="+mn-ea"/>
              <a:cs typeface="+mn-cs"/>
            </a:endParaRPr>
          </a:p>
        </p:txBody>
      </p:sp>
    </p:spTree>
    <p:extLst>
      <p:ext uri="{BB962C8B-B14F-4D97-AF65-F5344CB8AC3E}">
        <p14:creationId xmlns:p14="http://schemas.microsoft.com/office/powerpoint/2010/main" val="56126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1A29992-99F2-46EF-BB06-A86FBE9D153C}"/>
              </a:ext>
            </a:extLst>
          </p:cNvPr>
          <p:cNvGraphicFramePr>
            <a:graphicFrameLocks/>
          </p:cNvGraphicFramePr>
          <p:nvPr>
            <p:extLst>
              <p:ext uri="{D42A27DB-BD31-4B8C-83A1-F6EECF244321}">
                <p14:modId xmlns:p14="http://schemas.microsoft.com/office/powerpoint/2010/main" val="4241643921"/>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3737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48457A44-E03F-4AF8-B801-672B5D235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1472180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EC3078B-3088-471D-AFB5-6E04BD6C21B5}"/>
              </a:ext>
            </a:extLst>
          </p:cNvPr>
          <p:cNvGraphicFramePr>
            <a:graphicFrameLocks noGrp="1"/>
          </p:cNvGraphicFramePr>
          <p:nvPr>
            <p:extLst>
              <p:ext uri="{D42A27DB-BD31-4B8C-83A1-F6EECF244321}">
                <p14:modId xmlns:p14="http://schemas.microsoft.com/office/powerpoint/2010/main" val="3992037161"/>
              </p:ext>
            </p:extLst>
          </p:nvPr>
        </p:nvGraphicFramePr>
        <p:xfrm>
          <a:off x="643467" y="904318"/>
          <a:ext cx="10905067" cy="5049367"/>
        </p:xfrm>
        <a:graphic>
          <a:graphicData uri="http://schemas.openxmlformats.org/drawingml/2006/table">
            <a:tbl>
              <a:tblPr firstRow="1" bandRow="1">
                <a:tableStyleId>{5C22544A-7EE6-4342-B048-85BDC9FD1C3A}</a:tableStyleId>
              </a:tblPr>
              <a:tblGrid>
                <a:gridCol w="2571715">
                  <a:extLst>
                    <a:ext uri="{9D8B030D-6E8A-4147-A177-3AD203B41FA5}">
                      <a16:colId xmlns:a16="http://schemas.microsoft.com/office/drawing/2014/main" val="1721418835"/>
                    </a:ext>
                  </a:extLst>
                </a:gridCol>
                <a:gridCol w="1388892">
                  <a:extLst>
                    <a:ext uri="{9D8B030D-6E8A-4147-A177-3AD203B41FA5}">
                      <a16:colId xmlns:a16="http://schemas.microsoft.com/office/drawing/2014/main" val="4010193950"/>
                    </a:ext>
                  </a:extLst>
                </a:gridCol>
                <a:gridCol w="1388892">
                  <a:extLst>
                    <a:ext uri="{9D8B030D-6E8A-4147-A177-3AD203B41FA5}">
                      <a16:colId xmlns:a16="http://schemas.microsoft.com/office/drawing/2014/main" val="2659097398"/>
                    </a:ext>
                  </a:extLst>
                </a:gridCol>
                <a:gridCol w="1388892">
                  <a:extLst>
                    <a:ext uri="{9D8B030D-6E8A-4147-A177-3AD203B41FA5}">
                      <a16:colId xmlns:a16="http://schemas.microsoft.com/office/drawing/2014/main" val="1666816876"/>
                    </a:ext>
                  </a:extLst>
                </a:gridCol>
                <a:gridCol w="1388892">
                  <a:extLst>
                    <a:ext uri="{9D8B030D-6E8A-4147-A177-3AD203B41FA5}">
                      <a16:colId xmlns:a16="http://schemas.microsoft.com/office/drawing/2014/main" val="802050558"/>
                    </a:ext>
                  </a:extLst>
                </a:gridCol>
                <a:gridCol w="1388892">
                  <a:extLst>
                    <a:ext uri="{9D8B030D-6E8A-4147-A177-3AD203B41FA5}">
                      <a16:colId xmlns:a16="http://schemas.microsoft.com/office/drawing/2014/main" val="1964281965"/>
                    </a:ext>
                  </a:extLst>
                </a:gridCol>
                <a:gridCol w="1388892">
                  <a:extLst>
                    <a:ext uri="{9D8B030D-6E8A-4147-A177-3AD203B41FA5}">
                      <a16:colId xmlns:a16="http://schemas.microsoft.com/office/drawing/2014/main" val="2720650670"/>
                    </a:ext>
                  </a:extLst>
                </a:gridCol>
              </a:tblGrid>
              <a:tr h="721338">
                <a:tc gridSpan="7">
                  <a:txBody>
                    <a:bodyPr/>
                    <a:lstStyle/>
                    <a:p>
                      <a:pPr algn="ctr" fontAlgn="b"/>
                      <a:r>
                        <a:rPr lang="en-US" sz="2200" u="none" strike="noStrike" dirty="0">
                          <a:effectLst/>
                        </a:rPr>
                        <a:t>Income Estimates </a:t>
                      </a:r>
                    </a:p>
                    <a:p>
                      <a:pPr algn="ctr" fontAlgn="b"/>
                      <a:r>
                        <a:rPr lang="en-US" sz="2200" u="none" strike="noStrike" dirty="0">
                          <a:effectLst/>
                        </a:rPr>
                        <a:t>2013 and 2017</a:t>
                      </a:r>
                      <a:endParaRPr lang="en-US" sz="2200" b="0" i="0" u="none" strike="noStrike" dirty="0">
                        <a:solidFill>
                          <a:srgbClr val="000000"/>
                        </a:solidFill>
                        <a:effectLst/>
                        <a:latin typeface="Calibri" panose="020F0502020204030204" pitchFamily="34" charset="0"/>
                      </a:endParaRPr>
                    </a:p>
                  </a:txBody>
                  <a:tcPr marL="18253" marR="18253" marT="1825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0205894"/>
                  </a:ext>
                </a:extLst>
              </a:tr>
              <a:tr h="389695">
                <a:tc>
                  <a:txBody>
                    <a:bodyPr/>
                    <a:lstStyle/>
                    <a:p>
                      <a:pPr algn="l"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18253" marR="18253" marT="18253" marB="0" anchor="b">
                    <a:lnR w="12700" cap="flat" cmpd="sng" algn="ctr">
                      <a:noFill/>
                      <a:prstDash val="solid"/>
                      <a:round/>
                      <a:headEnd type="none" w="med" len="med"/>
                      <a:tailEnd type="none" w="med" len="med"/>
                    </a:lnR>
                  </a:tcPr>
                </a:tc>
                <a:tc gridSpan="2">
                  <a:txBody>
                    <a:bodyPr/>
                    <a:lstStyle/>
                    <a:p>
                      <a:pPr algn="ctr" fontAlgn="b"/>
                      <a:r>
                        <a:rPr lang="en-US" sz="2200" b="1" u="none" strike="noStrike" dirty="0">
                          <a:solidFill>
                            <a:srgbClr val="C00000"/>
                          </a:solidFill>
                          <a:effectLst/>
                        </a:rPr>
                        <a:t>Greenville County</a:t>
                      </a:r>
                      <a:endParaRPr lang="en-US" sz="2200" b="1" i="0" u="none" strike="noStrike" dirty="0">
                        <a:solidFill>
                          <a:srgbClr val="C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US"/>
                    </a:p>
                  </a:txBody>
                  <a:tcPr/>
                </a:tc>
                <a:tc gridSpan="2">
                  <a:txBody>
                    <a:bodyPr/>
                    <a:lstStyle/>
                    <a:p>
                      <a:pPr algn="ctr" fontAlgn="b"/>
                      <a:r>
                        <a:rPr lang="en-US" sz="2200" b="1" u="none" strike="noStrike" dirty="0">
                          <a:effectLst/>
                        </a:rPr>
                        <a:t>South Carolina</a:t>
                      </a:r>
                      <a:endParaRPr lang="en-US" sz="2200" b="1" i="0" u="none" strike="noStrike" dirty="0">
                        <a:solidFill>
                          <a:srgbClr val="0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tcPr>
                </a:tc>
                <a:tc hMerge="1">
                  <a:txBody>
                    <a:bodyPr/>
                    <a:lstStyle/>
                    <a:p>
                      <a:endParaRPr lang="en-US"/>
                    </a:p>
                  </a:txBody>
                  <a:tcPr/>
                </a:tc>
                <a:tc gridSpan="2">
                  <a:txBody>
                    <a:bodyPr/>
                    <a:lstStyle/>
                    <a:p>
                      <a:pPr algn="ctr" fontAlgn="b"/>
                      <a:r>
                        <a:rPr lang="en-US" sz="2200" b="1" u="none" strike="noStrike" dirty="0">
                          <a:effectLst/>
                        </a:rPr>
                        <a:t>United States</a:t>
                      </a:r>
                      <a:endParaRPr lang="en-US" sz="2200" b="1" i="0" u="none" strike="noStrike" dirty="0">
                        <a:solidFill>
                          <a:srgbClr val="000000"/>
                        </a:solidFill>
                        <a:effectLst/>
                        <a:latin typeface="Calibri" panose="020F0502020204030204" pitchFamily="34" charset="0"/>
                      </a:endParaRPr>
                    </a:p>
                  </a:txBody>
                  <a:tcPr marL="18253" marR="18253" marT="18253" marB="0" anchor="ctr"/>
                </a:tc>
                <a:tc hMerge="1">
                  <a:txBody>
                    <a:bodyPr/>
                    <a:lstStyle/>
                    <a:p>
                      <a:endParaRPr lang="en-US"/>
                    </a:p>
                  </a:txBody>
                  <a:tcPr/>
                </a:tc>
                <a:extLst>
                  <a:ext uri="{0D108BD9-81ED-4DB2-BD59-A6C34878D82A}">
                    <a16:rowId xmlns:a16="http://schemas.microsoft.com/office/drawing/2014/main" val="38014923"/>
                  </a:ext>
                </a:extLst>
              </a:tr>
              <a:tr h="389695">
                <a:tc>
                  <a:txBody>
                    <a:bodyPr/>
                    <a:lstStyle/>
                    <a:p>
                      <a:pPr algn="l"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18253" marR="18253" marT="18253" marB="0" anchor="b">
                    <a:lnR w="12700" cap="flat" cmpd="sng" algn="ctr">
                      <a:noFill/>
                      <a:prstDash val="solid"/>
                      <a:round/>
                      <a:headEnd type="none" w="med" len="med"/>
                      <a:tailEnd type="none" w="med" len="med"/>
                    </a:lnR>
                  </a:tcPr>
                </a:tc>
                <a:tc>
                  <a:txBody>
                    <a:bodyPr/>
                    <a:lstStyle/>
                    <a:p>
                      <a:pPr algn="ctr" fontAlgn="b"/>
                      <a:r>
                        <a:rPr lang="en-US" sz="2200" b="1" u="none" strike="noStrike" dirty="0">
                          <a:solidFill>
                            <a:srgbClr val="C00000"/>
                          </a:solidFill>
                          <a:effectLst/>
                        </a:rPr>
                        <a:t>2013</a:t>
                      </a:r>
                      <a:endParaRPr lang="en-US" sz="2200" b="1" i="0" u="none" strike="noStrike" dirty="0">
                        <a:solidFill>
                          <a:srgbClr val="C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tcPr>
                </a:tc>
                <a:tc>
                  <a:txBody>
                    <a:bodyPr/>
                    <a:lstStyle/>
                    <a:p>
                      <a:pPr algn="ctr" fontAlgn="b"/>
                      <a:r>
                        <a:rPr lang="en-US" sz="2200" b="1" u="none" strike="noStrike" dirty="0">
                          <a:solidFill>
                            <a:srgbClr val="C00000"/>
                          </a:solidFill>
                          <a:effectLst/>
                        </a:rPr>
                        <a:t>2017</a:t>
                      </a:r>
                      <a:endParaRPr lang="en-US" sz="2200" b="1" i="0" u="none" strike="noStrike" dirty="0">
                        <a:solidFill>
                          <a:srgbClr val="C00000"/>
                        </a:solidFill>
                        <a:effectLst/>
                        <a:latin typeface="Calibri" panose="020F0502020204030204" pitchFamily="34" charset="0"/>
                      </a:endParaRPr>
                    </a:p>
                  </a:txBody>
                  <a:tcPr marL="18253" marR="18253" marT="18253" marB="0" anchor="ctr">
                    <a:lnR w="12700" cap="flat" cmpd="sng" algn="ctr">
                      <a:noFill/>
                      <a:prstDash val="solid"/>
                      <a:round/>
                      <a:headEnd type="none" w="med" len="med"/>
                      <a:tailEnd type="none" w="med" len="med"/>
                    </a:lnR>
                  </a:tcPr>
                </a:tc>
                <a:tc>
                  <a:txBody>
                    <a:bodyPr/>
                    <a:lstStyle/>
                    <a:p>
                      <a:pPr algn="ctr" fontAlgn="b"/>
                      <a:r>
                        <a:rPr lang="en-US" sz="2200" b="1" u="none" strike="noStrike" dirty="0">
                          <a:effectLst/>
                        </a:rPr>
                        <a:t>2013</a:t>
                      </a:r>
                      <a:endParaRPr lang="en-US" sz="2200" b="1" i="0" u="none" strike="noStrike" dirty="0">
                        <a:solidFill>
                          <a:srgbClr val="0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tcPr>
                </a:tc>
                <a:tc>
                  <a:txBody>
                    <a:bodyPr/>
                    <a:lstStyle/>
                    <a:p>
                      <a:pPr algn="ctr" fontAlgn="b"/>
                      <a:r>
                        <a:rPr lang="en-US" sz="2200" b="1" u="none" strike="noStrike" dirty="0">
                          <a:effectLst/>
                        </a:rPr>
                        <a:t>2017</a:t>
                      </a:r>
                      <a:endParaRPr lang="en-US" sz="2200" b="1" i="0" u="none" strike="noStrike" dirty="0">
                        <a:solidFill>
                          <a:srgbClr val="000000"/>
                        </a:solidFill>
                        <a:effectLst/>
                        <a:latin typeface="Calibri" panose="020F0502020204030204" pitchFamily="34" charset="0"/>
                      </a:endParaRPr>
                    </a:p>
                  </a:txBody>
                  <a:tcPr marL="18253" marR="18253" marT="18253" marB="0" anchor="ctr"/>
                </a:tc>
                <a:tc>
                  <a:txBody>
                    <a:bodyPr/>
                    <a:lstStyle/>
                    <a:p>
                      <a:pPr algn="ctr" fontAlgn="b"/>
                      <a:r>
                        <a:rPr lang="en-US" sz="2200" b="1" u="none" strike="noStrike" dirty="0">
                          <a:effectLst/>
                        </a:rPr>
                        <a:t>2013</a:t>
                      </a:r>
                      <a:endParaRPr lang="en-US" sz="2200" b="1" i="0" u="none" strike="noStrike" dirty="0">
                        <a:solidFill>
                          <a:srgbClr val="000000"/>
                        </a:solidFill>
                        <a:effectLst/>
                        <a:latin typeface="Calibri" panose="020F0502020204030204" pitchFamily="34" charset="0"/>
                      </a:endParaRPr>
                    </a:p>
                  </a:txBody>
                  <a:tcPr marL="18253" marR="18253" marT="18253" marB="0" anchor="ctr"/>
                </a:tc>
                <a:tc>
                  <a:txBody>
                    <a:bodyPr/>
                    <a:lstStyle/>
                    <a:p>
                      <a:pPr algn="ctr" fontAlgn="b"/>
                      <a:r>
                        <a:rPr lang="en-US" sz="2200" b="1" u="none" strike="noStrike" dirty="0">
                          <a:effectLst/>
                        </a:rPr>
                        <a:t>2017</a:t>
                      </a:r>
                      <a:endParaRPr lang="en-US" sz="2200" b="1" i="0" u="none" strike="noStrike" dirty="0">
                        <a:solidFill>
                          <a:srgbClr val="000000"/>
                        </a:solidFill>
                        <a:effectLst/>
                        <a:latin typeface="Calibri" panose="020F0502020204030204" pitchFamily="34" charset="0"/>
                      </a:endParaRPr>
                    </a:p>
                  </a:txBody>
                  <a:tcPr marL="18253" marR="18253" marT="18253" marB="0" anchor="ctr"/>
                </a:tc>
                <a:extLst>
                  <a:ext uri="{0D108BD9-81ED-4DB2-BD59-A6C34878D82A}">
                    <a16:rowId xmlns:a16="http://schemas.microsoft.com/office/drawing/2014/main" val="2147724367"/>
                  </a:ext>
                </a:extLst>
              </a:tr>
              <a:tr h="1384625">
                <a:tc>
                  <a:txBody>
                    <a:bodyPr/>
                    <a:lstStyle/>
                    <a:p>
                      <a:pPr algn="l" fontAlgn="b"/>
                      <a:r>
                        <a:rPr lang="en-US" sz="2200" u="none" strike="noStrike" dirty="0">
                          <a:effectLst/>
                        </a:rPr>
                        <a:t>Per Capita Income (in 2012 and 2016 Inflation Adjusted Dollars)</a:t>
                      </a:r>
                      <a:endParaRPr lang="en-US" sz="2200" b="0" i="0" u="none" strike="noStrike" dirty="0">
                        <a:solidFill>
                          <a:srgbClr val="000000"/>
                        </a:solidFill>
                        <a:effectLst/>
                        <a:latin typeface="Calibri" panose="020F0502020204030204" pitchFamily="34" charset="0"/>
                      </a:endParaRPr>
                    </a:p>
                  </a:txBody>
                  <a:tcPr marL="18253" marR="18253" marT="18253" marB="0" anchor="ctr">
                    <a:lnR w="12700" cap="flat" cmpd="sng" algn="ctr">
                      <a:noFill/>
                      <a:prstDash val="solid"/>
                      <a:round/>
                      <a:headEnd type="none" w="med" len="med"/>
                      <a:tailEnd type="none" w="med" len="med"/>
                    </a:lnR>
                  </a:tcPr>
                </a:tc>
                <a:tc>
                  <a:txBody>
                    <a:bodyPr/>
                    <a:lstStyle/>
                    <a:p>
                      <a:pPr algn="ctr" fontAlgn="b"/>
                      <a:r>
                        <a:rPr lang="en-US" sz="2200" u="none" strike="noStrike" dirty="0">
                          <a:solidFill>
                            <a:srgbClr val="C00000"/>
                          </a:solidFill>
                          <a:effectLst/>
                        </a:rPr>
                        <a:t> $25,436 </a:t>
                      </a:r>
                      <a:endParaRPr lang="en-US" sz="2200" b="0" i="0" u="none" strike="noStrike" dirty="0">
                        <a:solidFill>
                          <a:srgbClr val="C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tcPr>
                </a:tc>
                <a:tc>
                  <a:txBody>
                    <a:bodyPr/>
                    <a:lstStyle/>
                    <a:p>
                      <a:pPr algn="ctr" fontAlgn="b"/>
                      <a:r>
                        <a:rPr lang="en-US" sz="2200" u="none" strike="noStrike" dirty="0">
                          <a:solidFill>
                            <a:srgbClr val="C00000"/>
                          </a:solidFill>
                          <a:effectLst/>
                        </a:rPr>
                        <a:t> $30,920 </a:t>
                      </a:r>
                      <a:endParaRPr lang="en-US" sz="2200" b="0" i="0" u="none" strike="noStrike" dirty="0">
                        <a:solidFill>
                          <a:srgbClr val="C00000"/>
                        </a:solidFill>
                        <a:effectLst/>
                        <a:latin typeface="Calibri" panose="020F0502020204030204" pitchFamily="34" charset="0"/>
                      </a:endParaRPr>
                    </a:p>
                  </a:txBody>
                  <a:tcPr marL="18253" marR="18253" marT="18253" marB="0" anchor="ctr">
                    <a:lnR w="12700" cap="flat" cmpd="sng" algn="ctr">
                      <a:noFill/>
                      <a:prstDash val="solid"/>
                      <a:round/>
                      <a:headEnd type="none" w="med" len="med"/>
                      <a:tailEnd type="none" w="med" len="med"/>
                    </a:lnR>
                  </a:tcPr>
                </a:tc>
                <a:tc>
                  <a:txBody>
                    <a:bodyPr/>
                    <a:lstStyle/>
                    <a:p>
                      <a:pPr algn="ctr" fontAlgn="b"/>
                      <a:r>
                        <a:rPr lang="en-US" sz="2200" u="none" strike="noStrike" dirty="0">
                          <a:effectLst/>
                        </a:rPr>
                        <a:t> $23,687 </a:t>
                      </a:r>
                      <a:endParaRPr lang="en-US" sz="2200" b="0" i="0" u="none" strike="noStrike" dirty="0">
                        <a:solidFill>
                          <a:srgbClr val="0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tcPr>
                </a:tc>
                <a:tc>
                  <a:txBody>
                    <a:bodyPr/>
                    <a:lstStyle/>
                    <a:p>
                      <a:pPr algn="ctr" fontAlgn="b"/>
                      <a:r>
                        <a:rPr lang="en-US" sz="2200" u="none" strike="noStrike" dirty="0">
                          <a:effectLst/>
                        </a:rPr>
                        <a:t> $ 27,909 </a:t>
                      </a:r>
                      <a:endParaRPr lang="en-US" sz="2200" b="0" i="0" u="none" strike="noStrike" dirty="0">
                        <a:solidFill>
                          <a:srgbClr val="000000"/>
                        </a:solidFill>
                        <a:effectLst/>
                        <a:latin typeface="Calibri" panose="020F0502020204030204" pitchFamily="34" charset="0"/>
                      </a:endParaRPr>
                    </a:p>
                  </a:txBody>
                  <a:tcPr marL="18253" marR="18253" marT="18253" marB="0" anchor="ctr"/>
                </a:tc>
                <a:tc>
                  <a:txBody>
                    <a:bodyPr/>
                    <a:lstStyle/>
                    <a:p>
                      <a:pPr algn="ctr" fontAlgn="b"/>
                      <a:r>
                        <a:rPr lang="en-US" sz="2200" u="none" strike="noStrike" dirty="0">
                          <a:effectLst/>
                        </a:rPr>
                        <a:t> $ 28,184 </a:t>
                      </a:r>
                      <a:endParaRPr lang="en-US" sz="2200" b="0" i="0" u="none" strike="noStrike" dirty="0">
                        <a:solidFill>
                          <a:srgbClr val="000000"/>
                        </a:solidFill>
                        <a:effectLst/>
                        <a:latin typeface="Calibri" panose="020F0502020204030204" pitchFamily="34" charset="0"/>
                      </a:endParaRPr>
                    </a:p>
                  </a:txBody>
                  <a:tcPr marL="18253" marR="18253" marT="18253" marB="0" anchor="ctr"/>
                </a:tc>
                <a:tc>
                  <a:txBody>
                    <a:bodyPr/>
                    <a:lstStyle/>
                    <a:p>
                      <a:pPr algn="ctr" fontAlgn="b"/>
                      <a:r>
                        <a:rPr lang="en-US" sz="2200" u="none" strike="noStrike" dirty="0">
                          <a:effectLst/>
                        </a:rPr>
                        <a:t> $ 32,397 </a:t>
                      </a:r>
                      <a:endParaRPr lang="en-US" sz="2200" b="0" i="0" u="none" strike="noStrike" dirty="0">
                        <a:solidFill>
                          <a:srgbClr val="000000"/>
                        </a:solidFill>
                        <a:effectLst/>
                        <a:latin typeface="Calibri" panose="020F0502020204030204" pitchFamily="34" charset="0"/>
                      </a:endParaRPr>
                    </a:p>
                  </a:txBody>
                  <a:tcPr marL="18253" marR="18253" marT="18253" marB="0" anchor="ctr"/>
                </a:tc>
                <a:extLst>
                  <a:ext uri="{0D108BD9-81ED-4DB2-BD59-A6C34878D82A}">
                    <a16:rowId xmlns:a16="http://schemas.microsoft.com/office/drawing/2014/main" val="3848162198"/>
                  </a:ext>
                </a:extLst>
              </a:tr>
              <a:tr h="721338">
                <a:tc>
                  <a:txBody>
                    <a:bodyPr/>
                    <a:lstStyle/>
                    <a:p>
                      <a:pPr algn="l" fontAlgn="b"/>
                      <a:r>
                        <a:rPr lang="en-US" sz="2200" u="none" strike="noStrike" dirty="0">
                          <a:effectLst/>
                        </a:rPr>
                        <a:t>Median Household Income</a:t>
                      </a:r>
                      <a:endParaRPr lang="en-US" sz="2200" b="0" i="0" u="none" strike="noStrike" dirty="0">
                        <a:solidFill>
                          <a:srgbClr val="000000"/>
                        </a:solidFill>
                        <a:effectLst/>
                        <a:latin typeface="Calibri" panose="020F0502020204030204" pitchFamily="34" charset="0"/>
                      </a:endParaRPr>
                    </a:p>
                  </a:txBody>
                  <a:tcPr marL="18253" marR="18253" marT="18253" marB="0" anchor="ctr">
                    <a:lnR w="12700" cap="flat" cmpd="sng" algn="ctr">
                      <a:noFill/>
                      <a:prstDash val="solid"/>
                      <a:round/>
                      <a:headEnd type="none" w="med" len="med"/>
                      <a:tailEnd type="none" w="med" len="med"/>
                    </a:lnR>
                  </a:tcPr>
                </a:tc>
                <a:tc>
                  <a:txBody>
                    <a:bodyPr/>
                    <a:lstStyle/>
                    <a:p>
                      <a:pPr algn="ctr" fontAlgn="b"/>
                      <a:r>
                        <a:rPr lang="en-US" sz="2200" u="none" strike="noStrike" dirty="0">
                          <a:solidFill>
                            <a:srgbClr val="C00000"/>
                          </a:solidFill>
                          <a:effectLst/>
                        </a:rPr>
                        <a:t> $ 49,330 </a:t>
                      </a:r>
                      <a:endParaRPr lang="en-US" sz="2200" b="0" i="0" u="none" strike="noStrike" dirty="0">
                        <a:solidFill>
                          <a:srgbClr val="C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tcPr>
                </a:tc>
                <a:tc>
                  <a:txBody>
                    <a:bodyPr/>
                    <a:lstStyle/>
                    <a:p>
                      <a:pPr algn="ctr" fontAlgn="b"/>
                      <a:r>
                        <a:rPr lang="en-US" sz="2200" u="none" strike="noStrike" dirty="0">
                          <a:solidFill>
                            <a:srgbClr val="C00000"/>
                          </a:solidFill>
                          <a:effectLst/>
                        </a:rPr>
                        <a:t> $ 55,914 </a:t>
                      </a:r>
                      <a:endParaRPr lang="en-US" sz="2200" b="0" i="0" u="none" strike="noStrike" dirty="0">
                        <a:solidFill>
                          <a:srgbClr val="C00000"/>
                        </a:solidFill>
                        <a:effectLst/>
                        <a:latin typeface="Calibri" panose="020F0502020204030204" pitchFamily="34" charset="0"/>
                      </a:endParaRPr>
                    </a:p>
                  </a:txBody>
                  <a:tcPr marL="18253" marR="18253" marT="18253" marB="0" anchor="ctr">
                    <a:lnR w="12700" cap="flat" cmpd="sng" algn="ctr">
                      <a:noFill/>
                      <a:prstDash val="solid"/>
                      <a:round/>
                      <a:headEnd type="none" w="med" len="med"/>
                      <a:tailEnd type="none" w="med" len="med"/>
                    </a:lnR>
                  </a:tcPr>
                </a:tc>
                <a:tc>
                  <a:txBody>
                    <a:bodyPr/>
                    <a:lstStyle/>
                    <a:p>
                      <a:pPr algn="ctr" fontAlgn="b"/>
                      <a:r>
                        <a:rPr lang="en-US" sz="2200" u="none" strike="noStrike" dirty="0">
                          <a:effectLst/>
                        </a:rPr>
                        <a:t> $ 44,163 </a:t>
                      </a:r>
                      <a:endParaRPr lang="en-US" sz="2200" b="0" i="0" u="none" strike="noStrike" dirty="0">
                        <a:solidFill>
                          <a:srgbClr val="0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tcPr>
                </a:tc>
                <a:tc>
                  <a:txBody>
                    <a:bodyPr/>
                    <a:lstStyle/>
                    <a:p>
                      <a:pPr algn="ctr" fontAlgn="b"/>
                      <a:r>
                        <a:rPr lang="en-US" sz="2200" u="none" strike="noStrike" dirty="0">
                          <a:effectLst/>
                        </a:rPr>
                        <a:t> $ 50,570 </a:t>
                      </a:r>
                      <a:endParaRPr lang="en-US" sz="2200" b="0" i="0" u="none" strike="noStrike" dirty="0">
                        <a:solidFill>
                          <a:srgbClr val="000000"/>
                        </a:solidFill>
                        <a:effectLst/>
                        <a:latin typeface="Calibri" panose="020F0502020204030204" pitchFamily="34" charset="0"/>
                      </a:endParaRPr>
                    </a:p>
                  </a:txBody>
                  <a:tcPr marL="18253" marR="18253" marT="18253" marB="0" anchor="ctr"/>
                </a:tc>
                <a:tc>
                  <a:txBody>
                    <a:bodyPr/>
                    <a:lstStyle/>
                    <a:p>
                      <a:pPr algn="ctr" fontAlgn="b"/>
                      <a:r>
                        <a:rPr lang="en-US" sz="2200" u="none" strike="noStrike" dirty="0">
                          <a:effectLst/>
                        </a:rPr>
                        <a:t> $ 52,250 </a:t>
                      </a:r>
                      <a:endParaRPr lang="en-US" sz="2200" b="0" i="0" u="none" strike="noStrike" dirty="0">
                        <a:solidFill>
                          <a:srgbClr val="000000"/>
                        </a:solidFill>
                        <a:effectLst/>
                        <a:latin typeface="Calibri" panose="020F0502020204030204" pitchFamily="34" charset="0"/>
                      </a:endParaRPr>
                    </a:p>
                  </a:txBody>
                  <a:tcPr marL="18253" marR="18253" marT="18253" marB="0" anchor="ctr"/>
                </a:tc>
                <a:tc>
                  <a:txBody>
                    <a:bodyPr/>
                    <a:lstStyle/>
                    <a:p>
                      <a:pPr algn="ctr" fontAlgn="b"/>
                      <a:r>
                        <a:rPr lang="en-US" sz="2200" u="none" strike="noStrike" dirty="0">
                          <a:effectLst/>
                        </a:rPr>
                        <a:t> $ 60,336 </a:t>
                      </a:r>
                      <a:endParaRPr lang="en-US" sz="2200" b="0" i="0" u="none" strike="noStrike" dirty="0">
                        <a:solidFill>
                          <a:srgbClr val="000000"/>
                        </a:solidFill>
                        <a:effectLst/>
                        <a:latin typeface="Calibri" panose="020F0502020204030204" pitchFamily="34" charset="0"/>
                      </a:endParaRPr>
                    </a:p>
                  </a:txBody>
                  <a:tcPr marL="18253" marR="18253" marT="18253" marB="0" anchor="ctr"/>
                </a:tc>
                <a:extLst>
                  <a:ext uri="{0D108BD9-81ED-4DB2-BD59-A6C34878D82A}">
                    <a16:rowId xmlns:a16="http://schemas.microsoft.com/office/drawing/2014/main" val="2294832144"/>
                  </a:ext>
                </a:extLst>
              </a:tr>
              <a:tr h="721338">
                <a:tc>
                  <a:txBody>
                    <a:bodyPr/>
                    <a:lstStyle/>
                    <a:p>
                      <a:pPr algn="l" fontAlgn="b"/>
                      <a:r>
                        <a:rPr lang="en-US" sz="2200" u="none" strike="noStrike" dirty="0">
                          <a:effectLst/>
                        </a:rPr>
                        <a:t>Median Family Income</a:t>
                      </a:r>
                      <a:endParaRPr lang="en-US" sz="2200" b="0" i="0" u="none" strike="noStrike" dirty="0">
                        <a:solidFill>
                          <a:srgbClr val="000000"/>
                        </a:solidFill>
                        <a:effectLst/>
                        <a:latin typeface="Calibri" panose="020F0502020204030204" pitchFamily="34" charset="0"/>
                      </a:endParaRPr>
                    </a:p>
                  </a:txBody>
                  <a:tcPr marL="18253" marR="18253" marT="18253" marB="0" anchor="ctr">
                    <a:lnR w="12700" cap="flat" cmpd="sng" algn="ctr">
                      <a:noFill/>
                      <a:prstDash val="solid"/>
                      <a:round/>
                      <a:headEnd type="none" w="med" len="med"/>
                      <a:tailEnd type="none" w="med" len="med"/>
                    </a:lnR>
                  </a:tcPr>
                </a:tc>
                <a:tc>
                  <a:txBody>
                    <a:bodyPr/>
                    <a:lstStyle/>
                    <a:p>
                      <a:pPr algn="ctr" fontAlgn="b"/>
                      <a:r>
                        <a:rPr lang="en-US" sz="2200" u="none" strike="noStrike" dirty="0">
                          <a:solidFill>
                            <a:srgbClr val="C00000"/>
                          </a:solidFill>
                          <a:effectLst/>
                        </a:rPr>
                        <a:t> $ 62,355 </a:t>
                      </a:r>
                      <a:endParaRPr lang="en-US" sz="2200" b="0" i="0" u="none" strike="noStrike" dirty="0">
                        <a:solidFill>
                          <a:srgbClr val="C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tcPr>
                </a:tc>
                <a:tc>
                  <a:txBody>
                    <a:bodyPr/>
                    <a:lstStyle/>
                    <a:p>
                      <a:pPr algn="ctr" fontAlgn="b"/>
                      <a:r>
                        <a:rPr lang="en-US" sz="2200" u="none" strike="noStrike" dirty="0">
                          <a:solidFill>
                            <a:srgbClr val="C00000"/>
                          </a:solidFill>
                          <a:effectLst/>
                        </a:rPr>
                        <a:t> $ 72,982 </a:t>
                      </a:r>
                      <a:endParaRPr lang="en-US" sz="2200" b="0" i="0" u="none" strike="noStrike" dirty="0">
                        <a:solidFill>
                          <a:srgbClr val="C00000"/>
                        </a:solidFill>
                        <a:effectLst/>
                        <a:latin typeface="Calibri" panose="020F0502020204030204" pitchFamily="34" charset="0"/>
                      </a:endParaRPr>
                    </a:p>
                  </a:txBody>
                  <a:tcPr marL="18253" marR="18253" marT="18253" marB="0" anchor="ctr">
                    <a:lnR w="12700" cap="flat" cmpd="sng" algn="ctr">
                      <a:noFill/>
                      <a:prstDash val="solid"/>
                      <a:round/>
                      <a:headEnd type="none" w="med" len="med"/>
                      <a:tailEnd type="none" w="med" len="med"/>
                    </a:lnR>
                  </a:tcPr>
                </a:tc>
                <a:tc>
                  <a:txBody>
                    <a:bodyPr/>
                    <a:lstStyle/>
                    <a:p>
                      <a:pPr algn="ctr" fontAlgn="b"/>
                      <a:r>
                        <a:rPr lang="en-US" sz="2200" u="none" strike="noStrike" dirty="0">
                          <a:effectLst/>
                        </a:rPr>
                        <a:t> $ 54,686 </a:t>
                      </a:r>
                      <a:endParaRPr lang="en-US" sz="2200" b="0" i="0" u="none" strike="noStrike" dirty="0">
                        <a:solidFill>
                          <a:srgbClr val="0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tcPr>
                </a:tc>
                <a:tc>
                  <a:txBody>
                    <a:bodyPr/>
                    <a:lstStyle/>
                    <a:p>
                      <a:pPr algn="ctr" fontAlgn="b"/>
                      <a:r>
                        <a:rPr lang="en-US" sz="2200" u="none" strike="noStrike" dirty="0">
                          <a:effectLst/>
                        </a:rPr>
                        <a:t> $ 62,432 </a:t>
                      </a:r>
                      <a:endParaRPr lang="en-US" sz="2200" b="0" i="0" u="none" strike="noStrike" dirty="0">
                        <a:solidFill>
                          <a:srgbClr val="000000"/>
                        </a:solidFill>
                        <a:effectLst/>
                        <a:latin typeface="Calibri" panose="020F0502020204030204" pitchFamily="34" charset="0"/>
                      </a:endParaRPr>
                    </a:p>
                  </a:txBody>
                  <a:tcPr marL="18253" marR="18253" marT="18253" marB="0" anchor="ctr"/>
                </a:tc>
                <a:tc>
                  <a:txBody>
                    <a:bodyPr/>
                    <a:lstStyle/>
                    <a:p>
                      <a:pPr algn="ctr" fontAlgn="b"/>
                      <a:r>
                        <a:rPr lang="en-US" sz="2200" u="none" strike="noStrike" dirty="0">
                          <a:effectLst/>
                        </a:rPr>
                        <a:t> $ 64,030 </a:t>
                      </a:r>
                      <a:endParaRPr lang="en-US" sz="2200" b="0" i="0" u="none" strike="noStrike" dirty="0">
                        <a:solidFill>
                          <a:srgbClr val="000000"/>
                        </a:solidFill>
                        <a:effectLst/>
                        <a:latin typeface="Calibri" panose="020F0502020204030204" pitchFamily="34" charset="0"/>
                      </a:endParaRPr>
                    </a:p>
                  </a:txBody>
                  <a:tcPr marL="18253" marR="18253" marT="18253" marB="0" anchor="ctr"/>
                </a:tc>
                <a:tc>
                  <a:txBody>
                    <a:bodyPr/>
                    <a:lstStyle/>
                    <a:p>
                      <a:pPr algn="ctr" fontAlgn="b"/>
                      <a:r>
                        <a:rPr lang="en-US" sz="2200" u="none" strike="noStrike" dirty="0">
                          <a:effectLst/>
                        </a:rPr>
                        <a:t> $ 73,891 </a:t>
                      </a:r>
                      <a:endParaRPr lang="en-US" sz="2200" b="0" i="0" u="none" strike="noStrike" dirty="0">
                        <a:solidFill>
                          <a:srgbClr val="000000"/>
                        </a:solidFill>
                        <a:effectLst/>
                        <a:latin typeface="Calibri" panose="020F0502020204030204" pitchFamily="34" charset="0"/>
                      </a:endParaRPr>
                    </a:p>
                  </a:txBody>
                  <a:tcPr marL="18253" marR="18253" marT="18253" marB="0" anchor="ctr"/>
                </a:tc>
                <a:extLst>
                  <a:ext uri="{0D108BD9-81ED-4DB2-BD59-A6C34878D82A}">
                    <a16:rowId xmlns:a16="http://schemas.microsoft.com/office/drawing/2014/main" val="1989861471"/>
                  </a:ext>
                </a:extLst>
              </a:tr>
              <a:tr h="721338">
                <a:tc>
                  <a:txBody>
                    <a:bodyPr/>
                    <a:lstStyle/>
                    <a:p>
                      <a:pPr algn="l" fontAlgn="b"/>
                      <a:r>
                        <a:rPr lang="en-US" sz="2200" u="none" strike="noStrike" dirty="0">
                          <a:effectLst/>
                        </a:rPr>
                        <a:t>Median Worker Earnings (16+)</a:t>
                      </a:r>
                      <a:endParaRPr lang="en-US" sz="2200" b="0" i="0" u="none" strike="noStrike" dirty="0">
                        <a:solidFill>
                          <a:srgbClr val="000000"/>
                        </a:solidFill>
                        <a:effectLst/>
                        <a:latin typeface="Calibri" panose="020F0502020204030204" pitchFamily="34" charset="0"/>
                      </a:endParaRPr>
                    </a:p>
                  </a:txBody>
                  <a:tcPr marL="18253" marR="18253" marT="18253" marB="0" anchor="ctr">
                    <a:lnR w="12700" cap="flat" cmpd="sng" algn="ctr">
                      <a:noFill/>
                      <a:prstDash val="solid"/>
                      <a:round/>
                      <a:headEnd type="none" w="med" len="med"/>
                      <a:tailEnd type="none" w="med" len="med"/>
                    </a:lnR>
                  </a:tcPr>
                </a:tc>
                <a:tc>
                  <a:txBody>
                    <a:bodyPr/>
                    <a:lstStyle/>
                    <a:p>
                      <a:pPr algn="ctr" fontAlgn="b"/>
                      <a:r>
                        <a:rPr lang="en-US" sz="2200" u="none" strike="noStrike" dirty="0">
                          <a:solidFill>
                            <a:srgbClr val="C00000"/>
                          </a:solidFill>
                          <a:effectLst/>
                        </a:rPr>
                        <a:t> $ 28,885 </a:t>
                      </a:r>
                      <a:endParaRPr lang="en-US" sz="2200" b="0" i="0" u="none" strike="noStrike" dirty="0">
                        <a:solidFill>
                          <a:srgbClr val="C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fontAlgn="b"/>
                      <a:r>
                        <a:rPr lang="en-US" sz="2200" u="none" strike="noStrike" dirty="0">
                          <a:solidFill>
                            <a:srgbClr val="C00000"/>
                          </a:solidFill>
                          <a:effectLst/>
                        </a:rPr>
                        <a:t> $ 31,767 </a:t>
                      </a:r>
                      <a:endParaRPr lang="en-US" sz="2200" b="0" i="0" u="none" strike="noStrike" dirty="0">
                        <a:solidFill>
                          <a:srgbClr val="C00000"/>
                        </a:solidFill>
                        <a:effectLst/>
                        <a:latin typeface="Calibri" panose="020F0502020204030204" pitchFamily="34" charset="0"/>
                      </a:endParaRPr>
                    </a:p>
                  </a:txBody>
                  <a:tcPr marL="18253" marR="18253" marT="18253"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fontAlgn="b"/>
                      <a:r>
                        <a:rPr lang="en-US" sz="2200" u="none" strike="noStrike" dirty="0">
                          <a:effectLst/>
                        </a:rPr>
                        <a:t> $ 26,559 </a:t>
                      </a:r>
                      <a:endParaRPr lang="en-US" sz="2200" b="0" i="0" u="none" strike="noStrike" dirty="0">
                        <a:solidFill>
                          <a:srgbClr val="000000"/>
                        </a:solidFill>
                        <a:effectLst/>
                        <a:latin typeface="Calibri" panose="020F0502020204030204" pitchFamily="34" charset="0"/>
                      </a:endParaRPr>
                    </a:p>
                  </a:txBody>
                  <a:tcPr marL="18253" marR="18253" marT="18253" marB="0" anchor="ctr">
                    <a:lnL w="12700" cap="flat" cmpd="sng" algn="ctr">
                      <a:noFill/>
                      <a:prstDash val="solid"/>
                      <a:round/>
                      <a:headEnd type="none" w="med" len="med"/>
                      <a:tailEnd type="none" w="med" len="med"/>
                    </a:lnL>
                  </a:tcPr>
                </a:tc>
                <a:tc>
                  <a:txBody>
                    <a:bodyPr/>
                    <a:lstStyle/>
                    <a:p>
                      <a:pPr algn="ctr" fontAlgn="b"/>
                      <a:r>
                        <a:rPr lang="en-US" sz="2200" u="none" strike="noStrike" dirty="0">
                          <a:effectLst/>
                        </a:rPr>
                        <a:t> $ 30,021 </a:t>
                      </a:r>
                      <a:endParaRPr lang="en-US" sz="2200" b="0" i="0" u="none" strike="noStrike" dirty="0">
                        <a:solidFill>
                          <a:srgbClr val="000000"/>
                        </a:solidFill>
                        <a:effectLst/>
                        <a:latin typeface="Calibri" panose="020F0502020204030204" pitchFamily="34" charset="0"/>
                      </a:endParaRPr>
                    </a:p>
                  </a:txBody>
                  <a:tcPr marL="18253" marR="18253" marT="18253" marB="0" anchor="ctr"/>
                </a:tc>
                <a:tc>
                  <a:txBody>
                    <a:bodyPr/>
                    <a:lstStyle/>
                    <a:p>
                      <a:pPr algn="ctr" fontAlgn="b"/>
                      <a:r>
                        <a:rPr lang="en-US" sz="2200" u="none" strike="noStrike" dirty="0">
                          <a:effectLst/>
                        </a:rPr>
                        <a:t> $ 30,454 </a:t>
                      </a:r>
                      <a:endParaRPr lang="en-US" sz="2200" b="0" i="0" u="none" strike="noStrike" dirty="0">
                        <a:solidFill>
                          <a:srgbClr val="000000"/>
                        </a:solidFill>
                        <a:effectLst/>
                        <a:latin typeface="Calibri" panose="020F0502020204030204" pitchFamily="34" charset="0"/>
                      </a:endParaRPr>
                    </a:p>
                  </a:txBody>
                  <a:tcPr marL="18253" marR="18253" marT="18253" marB="0" anchor="ctr"/>
                </a:tc>
                <a:tc>
                  <a:txBody>
                    <a:bodyPr/>
                    <a:lstStyle/>
                    <a:p>
                      <a:pPr algn="ctr" fontAlgn="b"/>
                      <a:r>
                        <a:rPr lang="en-US" sz="2200" u="none" strike="noStrike" dirty="0">
                          <a:effectLst/>
                        </a:rPr>
                        <a:t> $ 33,646 </a:t>
                      </a:r>
                      <a:endParaRPr lang="en-US" sz="2200" b="0" i="0" u="none" strike="noStrike" dirty="0">
                        <a:solidFill>
                          <a:srgbClr val="000000"/>
                        </a:solidFill>
                        <a:effectLst/>
                        <a:latin typeface="Calibri" panose="020F0502020204030204" pitchFamily="34" charset="0"/>
                      </a:endParaRPr>
                    </a:p>
                  </a:txBody>
                  <a:tcPr marL="18253" marR="18253" marT="18253" marB="0" anchor="ctr"/>
                </a:tc>
                <a:extLst>
                  <a:ext uri="{0D108BD9-81ED-4DB2-BD59-A6C34878D82A}">
                    <a16:rowId xmlns:a16="http://schemas.microsoft.com/office/drawing/2014/main" val="1893483863"/>
                  </a:ext>
                </a:extLst>
              </a:tr>
            </a:tbl>
          </a:graphicData>
        </a:graphic>
      </p:graphicFrame>
    </p:spTree>
    <p:extLst>
      <p:ext uri="{BB962C8B-B14F-4D97-AF65-F5344CB8AC3E}">
        <p14:creationId xmlns:p14="http://schemas.microsoft.com/office/powerpoint/2010/main" val="2180801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D5BA0AAE-9C9E-417C-90CE-8AD7FCC0D26E}"/>
              </a:ext>
            </a:extLst>
          </p:cNvPr>
          <p:cNvPicPr>
            <a:picLocks noGrp="1" noChangeAspect="1"/>
          </p:cNvPicPr>
          <p:nvPr>
            <p:ph idx="1"/>
          </p:nvPr>
        </p:nvPicPr>
        <p:blipFill rotWithShape="1">
          <a:blip r:embed="rId3"/>
          <a:srcRect t="7623" b="164"/>
          <a:stretch/>
        </p:blipFill>
        <p:spPr>
          <a:xfrm>
            <a:off x="20" y="10"/>
            <a:ext cx="12191980" cy="6857990"/>
          </a:xfrm>
          <a:prstGeom prst="rect">
            <a:avLst/>
          </a:prstGeom>
        </p:spPr>
      </p:pic>
      <p:sp>
        <p:nvSpPr>
          <p:cNvPr id="2" name="Title 1">
            <a:extLst>
              <a:ext uri="{FF2B5EF4-FFF2-40B4-BE49-F238E27FC236}">
                <a16:creationId xmlns:a16="http://schemas.microsoft.com/office/drawing/2014/main" id="{AFF48030-83BA-4B9E-9BD9-B14BD48BDF92}"/>
              </a:ext>
            </a:extLst>
          </p:cNvPr>
          <p:cNvSpPr>
            <a:spLocks noGrp="1"/>
          </p:cNvSpPr>
          <p:nvPr>
            <p:ph type="title"/>
          </p:nvPr>
        </p:nvSpPr>
        <p:spPr>
          <a:xfrm>
            <a:off x="640080" y="342900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2600">
                <a:solidFill>
                  <a:srgbClr val="FFFFFF"/>
                </a:solidFill>
              </a:rPr>
              <a:t>Median Income Distribution by Census Tract</a:t>
            </a:r>
          </a:p>
        </p:txBody>
      </p:sp>
    </p:spTree>
    <p:extLst>
      <p:ext uri="{BB962C8B-B14F-4D97-AF65-F5344CB8AC3E}">
        <p14:creationId xmlns:p14="http://schemas.microsoft.com/office/powerpoint/2010/main" val="2017085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9CEDD1-39E4-461B-81D7-6574836D4B01}"/>
              </a:ext>
            </a:extLst>
          </p:cNvPr>
          <p:cNvPicPr>
            <a:picLocks noChangeAspect="1"/>
          </p:cNvPicPr>
          <p:nvPr/>
        </p:nvPicPr>
        <p:blipFill rotWithShape="1">
          <a:blip r:embed="rId3"/>
          <a:srcRect t="8163"/>
          <a:stretch/>
        </p:blipFill>
        <p:spPr>
          <a:xfrm>
            <a:off x="20" y="10"/>
            <a:ext cx="12191980" cy="6857990"/>
          </a:xfrm>
          <a:prstGeom prst="rect">
            <a:avLst/>
          </a:prstGeom>
        </p:spPr>
      </p:pic>
      <p:sp>
        <p:nvSpPr>
          <p:cNvPr id="2" name="Title 1">
            <a:extLst>
              <a:ext uri="{FF2B5EF4-FFF2-40B4-BE49-F238E27FC236}">
                <a16:creationId xmlns:a16="http://schemas.microsoft.com/office/drawing/2014/main" id="{EE5B092B-50C9-42C8-A07E-903DF9E32C8F}"/>
              </a:ext>
            </a:extLst>
          </p:cNvPr>
          <p:cNvSpPr>
            <a:spLocks noGrp="1"/>
          </p:cNvSpPr>
          <p:nvPr>
            <p:ph type="title"/>
          </p:nvPr>
        </p:nvSpPr>
        <p:spPr>
          <a:xfrm>
            <a:off x="717572" y="342900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2200">
                <a:solidFill>
                  <a:srgbClr val="FFFFFF"/>
                </a:solidFill>
              </a:rPr>
              <a:t>Median Income Distribution by Census Tract:</a:t>
            </a:r>
            <a:br>
              <a:rPr lang="en-US" sz="2200">
                <a:solidFill>
                  <a:srgbClr val="FFFFFF"/>
                </a:solidFill>
              </a:rPr>
            </a:br>
            <a:r>
              <a:rPr lang="en-US" sz="2200">
                <a:solidFill>
                  <a:srgbClr val="FFFFFF"/>
                </a:solidFill>
              </a:rPr>
              <a:t>City of Greenville</a:t>
            </a:r>
          </a:p>
        </p:txBody>
      </p:sp>
    </p:spTree>
    <p:extLst>
      <p:ext uri="{BB962C8B-B14F-4D97-AF65-F5344CB8AC3E}">
        <p14:creationId xmlns:p14="http://schemas.microsoft.com/office/powerpoint/2010/main" val="3291070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6A21A45-7ED1-4531-A4A1-A3D9E9C26032}"/>
              </a:ext>
            </a:extLst>
          </p:cNvPr>
          <p:cNvGraphicFramePr>
            <a:graphicFrameLocks/>
          </p:cNvGraphicFramePr>
          <p:nvPr>
            <p:extLst>
              <p:ext uri="{D42A27DB-BD31-4B8C-83A1-F6EECF244321}">
                <p14:modId xmlns:p14="http://schemas.microsoft.com/office/powerpoint/2010/main" val="348885303"/>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7366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880B6BF-C2E0-4529-BD48-986B8B2654F1}"/>
              </a:ext>
            </a:extLst>
          </p:cNvPr>
          <p:cNvGraphicFramePr>
            <a:graphicFrameLocks noGrp="1"/>
          </p:cNvGraphicFramePr>
          <p:nvPr>
            <p:extLst>
              <p:ext uri="{D42A27DB-BD31-4B8C-83A1-F6EECF244321}">
                <p14:modId xmlns:p14="http://schemas.microsoft.com/office/powerpoint/2010/main" val="3336772753"/>
              </p:ext>
            </p:extLst>
          </p:nvPr>
        </p:nvGraphicFramePr>
        <p:xfrm>
          <a:off x="643466" y="1097280"/>
          <a:ext cx="10905066" cy="4663440"/>
        </p:xfrm>
        <a:graphic>
          <a:graphicData uri="http://schemas.openxmlformats.org/drawingml/2006/table">
            <a:tbl>
              <a:tblPr firstRow="1" firstCol="1" bandRow="1">
                <a:tableStyleId>{5C22544A-7EE6-4342-B048-85BDC9FD1C3A}</a:tableStyleId>
              </a:tblPr>
              <a:tblGrid>
                <a:gridCol w="1726604">
                  <a:extLst>
                    <a:ext uri="{9D8B030D-6E8A-4147-A177-3AD203B41FA5}">
                      <a16:colId xmlns:a16="http://schemas.microsoft.com/office/drawing/2014/main" val="4283115756"/>
                    </a:ext>
                  </a:extLst>
                </a:gridCol>
                <a:gridCol w="1139953">
                  <a:extLst>
                    <a:ext uri="{9D8B030D-6E8A-4147-A177-3AD203B41FA5}">
                      <a16:colId xmlns:a16="http://schemas.microsoft.com/office/drawing/2014/main" val="2335955888"/>
                    </a:ext>
                  </a:extLst>
                </a:gridCol>
                <a:gridCol w="1139953">
                  <a:extLst>
                    <a:ext uri="{9D8B030D-6E8A-4147-A177-3AD203B41FA5}">
                      <a16:colId xmlns:a16="http://schemas.microsoft.com/office/drawing/2014/main" val="1163709333"/>
                    </a:ext>
                  </a:extLst>
                </a:gridCol>
                <a:gridCol w="939306">
                  <a:extLst>
                    <a:ext uri="{9D8B030D-6E8A-4147-A177-3AD203B41FA5}">
                      <a16:colId xmlns:a16="http://schemas.microsoft.com/office/drawing/2014/main" val="940057811"/>
                    </a:ext>
                  </a:extLst>
                </a:gridCol>
                <a:gridCol w="904641">
                  <a:extLst>
                    <a:ext uri="{9D8B030D-6E8A-4147-A177-3AD203B41FA5}">
                      <a16:colId xmlns:a16="http://schemas.microsoft.com/office/drawing/2014/main" val="1496326186"/>
                    </a:ext>
                  </a:extLst>
                </a:gridCol>
                <a:gridCol w="1139953">
                  <a:extLst>
                    <a:ext uri="{9D8B030D-6E8A-4147-A177-3AD203B41FA5}">
                      <a16:colId xmlns:a16="http://schemas.microsoft.com/office/drawing/2014/main" val="3471623303"/>
                    </a:ext>
                  </a:extLst>
                </a:gridCol>
                <a:gridCol w="1168682">
                  <a:extLst>
                    <a:ext uri="{9D8B030D-6E8A-4147-A177-3AD203B41FA5}">
                      <a16:colId xmlns:a16="http://schemas.microsoft.com/office/drawing/2014/main" val="1371714356"/>
                    </a:ext>
                  </a:extLst>
                </a:gridCol>
                <a:gridCol w="1372987">
                  <a:extLst>
                    <a:ext uri="{9D8B030D-6E8A-4147-A177-3AD203B41FA5}">
                      <a16:colId xmlns:a16="http://schemas.microsoft.com/office/drawing/2014/main" val="2551124393"/>
                    </a:ext>
                  </a:extLst>
                </a:gridCol>
                <a:gridCol w="1372987">
                  <a:extLst>
                    <a:ext uri="{9D8B030D-6E8A-4147-A177-3AD203B41FA5}">
                      <a16:colId xmlns:a16="http://schemas.microsoft.com/office/drawing/2014/main" val="4231720701"/>
                    </a:ext>
                  </a:extLst>
                </a:gridCol>
              </a:tblGrid>
              <a:tr h="461595">
                <a:tc gridSpan="9">
                  <a:txBody>
                    <a:bodyPr/>
                    <a:lstStyle/>
                    <a:p>
                      <a:pPr marL="0" marR="0" algn="ctr">
                        <a:spcBef>
                          <a:spcPts val="0"/>
                        </a:spcBef>
                        <a:spcAft>
                          <a:spcPts val="0"/>
                        </a:spcAft>
                      </a:pPr>
                      <a:r>
                        <a:rPr lang="en-US" sz="1800" dirty="0">
                          <a:effectLst/>
                        </a:rPr>
                        <a:t>Poverty by Upstate County, State, and United States</a:t>
                      </a:r>
                    </a:p>
                    <a:p>
                      <a:pPr marL="0" marR="0" algn="ctr">
                        <a:spcBef>
                          <a:spcPts val="0"/>
                        </a:spcBef>
                        <a:spcAft>
                          <a:spcPts val="0"/>
                        </a:spcAft>
                      </a:pPr>
                      <a:r>
                        <a:rPr lang="en-US" sz="1800" dirty="0">
                          <a:effectLst/>
                        </a:rPr>
                        <a:t>2013 and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9438357"/>
                  </a:ext>
                </a:extLst>
              </a:tr>
              <a:tr h="461595">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tc>
                <a:tc gridSpan="2">
                  <a:txBody>
                    <a:bodyPr/>
                    <a:lstStyle/>
                    <a:p>
                      <a:pPr marL="0" marR="0" algn="ctr">
                        <a:spcBef>
                          <a:spcPts val="0"/>
                        </a:spcBef>
                        <a:spcAft>
                          <a:spcPts val="0"/>
                        </a:spcAft>
                      </a:pPr>
                      <a:r>
                        <a:rPr lang="en-US" sz="1800" b="1" dirty="0">
                          <a:effectLst/>
                        </a:rPr>
                        <a:t>Total People in Poverty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hMerge="1">
                  <a:txBody>
                    <a:bodyPr/>
                    <a:lstStyle/>
                    <a:p>
                      <a:endParaRPr lang="en-US"/>
                    </a:p>
                  </a:txBody>
                  <a:tcPr/>
                </a:tc>
                <a:tc gridSpan="2">
                  <a:txBody>
                    <a:bodyPr/>
                    <a:lstStyle/>
                    <a:p>
                      <a:pPr marL="0" marR="0" algn="ctr">
                        <a:spcBef>
                          <a:spcPts val="0"/>
                        </a:spcBef>
                        <a:spcAft>
                          <a:spcPts val="0"/>
                        </a:spcAft>
                      </a:pPr>
                      <a:r>
                        <a:rPr lang="en-US" sz="1800" b="1" dirty="0">
                          <a:effectLst/>
                        </a:rPr>
                        <a:t>Percent of People in Poverty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hMerge="1">
                  <a:txBody>
                    <a:bodyPr/>
                    <a:lstStyle/>
                    <a:p>
                      <a:endParaRPr lang="en-US"/>
                    </a:p>
                  </a:txBody>
                  <a:tcPr/>
                </a:tc>
                <a:tc gridSpan="2">
                  <a:txBody>
                    <a:bodyPr/>
                    <a:lstStyle/>
                    <a:p>
                      <a:pPr marL="0" marR="0" algn="ctr">
                        <a:spcBef>
                          <a:spcPts val="0"/>
                        </a:spcBef>
                        <a:spcAft>
                          <a:spcPts val="0"/>
                        </a:spcAft>
                      </a:pPr>
                      <a:r>
                        <a:rPr lang="en-US" sz="1800" b="1" dirty="0">
                          <a:effectLst/>
                        </a:rPr>
                        <a:t>Children, 18 and Under in Poverty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hMerge="1">
                  <a:txBody>
                    <a:bodyPr/>
                    <a:lstStyle/>
                    <a:p>
                      <a:endParaRPr lang="en-US"/>
                    </a:p>
                  </a:txBody>
                  <a:tcPr/>
                </a:tc>
                <a:tc gridSpan="2">
                  <a:txBody>
                    <a:bodyPr/>
                    <a:lstStyle/>
                    <a:p>
                      <a:pPr marL="0" marR="0" algn="ctr">
                        <a:spcBef>
                          <a:spcPts val="0"/>
                        </a:spcBef>
                        <a:spcAft>
                          <a:spcPts val="0"/>
                        </a:spcAft>
                      </a:pPr>
                      <a:r>
                        <a:rPr lang="en-US" sz="1800" b="1" dirty="0">
                          <a:effectLst/>
                        </a:rPr>
                        <a:t>Percent Children, 18 and Under in Poverty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hMerge="1">
                  <a:txBody>
                    <a:bodyPr/>
                    <a:lstStyle/>
                    <a:p>
                      <a:endParaRPr lang="en-US"/>
                    </a:p>
                  </a:txBody>
                  <a:tcPr/>
                </a:tc>
                <a:extLst>
                  <a:ext uri="{0D108BD9-81ED-4DB2-BD59-A6C34878D82A}">
                    <a16:rowId xmlns:a16="http://schemas.microsoft.com/office/drawing/2014/main" val="3654052684"/>
                  </a:ext>
                </a:extLst>
              </a:tr>
              <a:tr h="246900">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tc>
                <a:tc>
                  <a:txBody>
                    <a:bodyPr/>
                    <a:lstStyle/>
                    <a:p>
                      <a:pPr marL="0" marR="0" algn="ctr">
                        <a:spcBef>
                          <a:spcPts val="0"/>
                        </a:spcBef>
                        <a:spcAft>
                          <a:spcPts val="0"/>
                        </a:spcAft>
                      </a:pPr>
                      <a:r>
                        <a:rPr lang="en-US" sz="1800" b="1" dirty="0">
                          <a:effectLst/>
                        </a:rPr>
                        <a:t>2013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b="1" dirty="0">
                          <a:effectLst/>
                        </a:rPr>
                        <a:t>2017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b="1" dirty="0">
                          <a:effectLst/>
                        </a:rPr>
                        <a:t>2013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b="1" dirty="0">
                          <a:effectLst/>
                        </a:rPr>
                        <a:t>2017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b="1" dirty="0">
                          <a:effectLst/>
                        </a:rPr>
                        <a:t>2013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b="1" dirty="0">
                          <a:effectLst/>
                        </a:rPr>
                        <a:t>2017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b="1" dirty="0">
                          <a:effectLst/>
                        </a:rPr>
                        <a:t>2013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b="1" dirty="0">
                          <a:effectLst/>
                        </a:rPr>
                        <a:t>2017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extLst>
                  <a:ext uri="{0D108BD9-81ED-4DB2-BD59-A6C34878D82A}">
                    <a16:rowId xmlns:a16="http://schemas.microsoft.com/office/drawing/2014/main" val="775589944"/>
                  </a:ext>
                </a:extLst>
              </a:tr>
              <a:tr h="246900">
                <a:tc>
                  <a:txBody>
                    <a:bodyPr/>
                    <a:lstStyle/>
                    <a:p>
                      <a:pPr marL="0" marR="0">
                        <a:spcBef>
                          <a:spcPts val="0"/>
                        </a:spcBef>
                        <a:spcAft>
                          <a:spcPts val="0"/>
                        </a:spcAft>
                      </a:pPr>
                      <a:r>
                        <a:rPr lang="en-US" sz="1800" dirty="0">
                          <a:effectLst/>
                        </a:rPr>
                        <a:t>Abbeville*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5,272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5,474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1,758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1,678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31.5%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32.1%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extLst>
                  <a:ext uri="{0D108BD9-81ED-4DB2-BD59-A6C34878D82A}">
                    <a16:rowId xmlns:a16="http://schemas.microsoft.com/office/drawing/2014/main" val="340753414"/>
                  </a:ext>
                </a:extLst>
              </a:tr>
              <a:tr h="246900">
                <a:tc>
                  <a:txBody>
                    <a:bodyPr/>
                    <a:lstStyle/>
                    <a:p>
                      <a:pPr marL="0" marR="0">
                        <a:spcBef>
                          <a:spcPts val="0"/>
                        </a:spcBef>
                        <a:spcAft>
                          <a:spcPts val="0"/>
                        </a:spcAft>
                      </a:pPr>
                      <a:r>
                        <a:rPr lang="en-US" sz="1800" dirty="0">
                          <a:effectLst/>
                        </a:rPr>
                        <a:t>Anderson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30,570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28,142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16.2%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10,140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9,452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extLst>
                  <a:ext uri="{0D108BD9-81ED-4DB2-BD59-A6C34878D82A}">
                    <a16:rowId xmlns:a16="http://schemas.microsoft.com/office/drawing/2014/main" val="2671248289"/>
                  </a:ext>
                </a:extLst>
              </a:tr>
              <a:tr h="246900">
                <a:tc>
                  <a:txBody>
                    <a:bodyPr/>
                    <a:lstStyle/>
                    <a:p>
                      <a:pPr marL="0" marR="0">
                        <a:spcBef>
                          <a:spcPts val="0"/>
                        </a:spcBef>
                        <a:spcAft>
                          <a:spcPts val="0"/>
                        </a:spcAft>
                      </a:pPr>
                      <a:r>
                        <a:rPr lang="en-US" sz="1800" dirty="0">
                          <a:effectLst/>
                        </a:rPr>
                        <a:t>Cherokee*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12,550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12,292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23.0%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22.0%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4,578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4,179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34.3%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31.7%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547615"/>
                  </a:ext>
                </a:extLst>
              </a:tr>
              <a:tr h="246900">
                <a:tc>
                  <a:txBody>
                    <a:bodyPr/>
                    <a:lstStyle/>
                    <a:p>
                      <a:pPr marL="0" marR="0">
                        <a:spcBef>
                          <a:spcPts val="0"/>
                        </a:spcBef>
                        <a:spcAft>
                          <a:spcPts val="0"/>
                        </a:spcAft>
                      </a:pPr>
                      <a:r>
                        <a:rPr lang="en-US" sz="1800" dirty="0">
                          <a:solidFill>
                            <a:srgbClr val="C00000"/>
                          </a:solidFill>
                          <a:effectLst/>
                        </a:rPr>
                        <a:t>Greenville</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C00000"/>
                          </a:solidFill>
                          <a:effectLst/>
                        </a:rPr>
                        <a:t>76,809 </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C00000"/>
                          </a:solidFill>
                          <a:effectLst/>
                        </a:rPr>
                        <a:t>61,652 </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C00000"/>
                          </a:solidFill>
                          <a:effectLst/>
                        </a:rPr>
                        <a:t>16.6%</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C00000"/>
                          </a:solidFill>
                          <a:effectLst/>
                        </a:rPr>
                        <a:t>12.5%</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C00000"/>
                          </a:solidFill>
                          <a:effectLst/>
                        </a:rPr>
                        <a:t>29,762 </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C00000"/>
                          </a:solidFill>
                          <a:effectLst/>
                        </a:rPr>
                        <a:t>21,497 </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C00000"/>
                          </a:solidFill>
                          <a:effectLst/>
                        </a:rPr>
                        <a:t>26.8%</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C00000"/>
                          </a:solidFill>
                          <a:effectLst/>
                        </a:rPr>
                        <a:t>18.6%</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412123"/>
                  </a:ext>
                </a:extLst>
              </a:tr>
              <a:tr h="246900">
                <a:tc>
                  <a:txBody>
                    <a:bodyPr/>
                    <a:lstStyle/>
                    <a:p>
                      <a:pPr marL="0" marR="0">
                        <a:spcBef>
                          <a:spcPts val="0"/>
                        </a:spcBef>
                        <a:spcAft>
                          <a:spcPts val="0"/>
                        </a:spcAft>
                      </a:pPr>
                      <a:r>
                        <a:rPr lang="en-US" sz="1800" dirty="0">
                          <a:effectLst/>
                        </a:rPr>
                        <a:t>Greenwood*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15,499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16,297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23.1%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24.2%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5,628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6,192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35.5%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39.9%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7619621"/>
                  </a:ext>
                </a:extLst>
              </a:tr>
              <a:tr h="246900">
                <a:tc>
                  <a:txBody>
                    <a:bodyPr/>
                    <a:lstStyle/>
                    <a:p>
                      <a:pPr marL="0" marR="0">
                        <a:spcBef>
                          <a:spcPts val="0"/>
                        </a:spcBef>
                        <a:spcAft>
                          <a:spcPts val="0"/>
                        </a:spcAft>
                      </a:pPr>
                      <a:r>
                        <a:rPr lang="en-US" sz="1800" dirty="0">
                          <a:effectLst/>
                        </a:rPr>
                        <a:t>Laurens*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13,249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13,280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5,130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4,601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34.3%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31.7%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extLst>
                  <a:ext uri="{0D108BD9-81ED-4DB2-BD59-A6C34878D82A}">
                    <a16:rowId xmlns:a16="http://schemas.microsoft.com/office/drawing/2014/main" val="2967613108"/>
                  </a:ext>
                </a:extLst>
              </a:tr>
              <a:tr h="246900">
                <a:tc>
                  <a:txBody>
                    <a:bodyPr/>
                    <a:lstStyle/>
                    <a:p>
                      <a:pPr marL="0" marR="0">
                        <a:spcBef>
                          <a:spcPts val="0"/>
                        </a:spcBef>
                        <a:spcAft>
                          <a:spcPts val="0"/>
                        </a:spcAft>
                      </a:pPr>
                      <a:r>
                        <a:rPr lang="en-US" sz="1800" dirty="0">
                          <a:effectLst/>
                        </a:rPr>
                        <a:t>Oconee*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14,067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13,993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4,132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4,096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extLst>
                  <a:ext uri="{0D108BD9-81ED-4DB2-BD59-A6C34878D82A}">
                    <a16:rowId xmlns:a16="http://schemas.microsoft.com/office/drawing/2014/main" val="2143348440"/>
                  </a:ext>
                </a:extLst>
              </a:tr>
              <a:tr h="246900">
                <a:tc>
                  <a:txBody>
                    <a:bodyPr/>
                    <a:lstStyle/>
                    <a:p>
                      <a:pPr marL="0" marR="0">
                        <a:spcBef>
                          <a:spcPts val="0"/>
                        </a:spcBef>
                        <a:spcAft>
                          <a:spcPts val="0"/>
                        </a:spcAft>
                      </a:pPr>
                      <a:r>
                        <a:rPr lang="en-US" sz="1800" dirty="0">
                          <a:effectLst/>
                        </a:rPr>
                        <a:t>Pickens*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21,033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20,987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4,616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3,972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extLst>
                  <a:ext uri="{0D108BD9-81ED-4DB2-BD59-A6C34878D82A}">
                    <a16:rowId xmlns:a16="http://schemas.microsoft.com/office/drawing/2014/main" val="1051790161"/>
                  </a:ext>
                </a:extLst>
              </a:tr>
              <a:tr h="246900">
                <a:tc>
                  <a:txBody>
                    <a:bodyPr/>
                    <a:lstStyle/>
                    <a:p>
                      <a:pPr marL="0" marR="0">
                        <a:spcBef>
                          <a:spcPts val="0"/>
                        </a:spcBef>
                        <a:spcAft>
                          <a:spcPts val="0"/>
                        </a:spcAft>
                      </a:pPr>
                      <a:r>
                        <a:rPr lang="en-US" sz="1800" dirty="0">
                          <a:effectLst/>
                        </a:rPr>
                        <a:t>Spartanburg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53,956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40,590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19,296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13,779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extLst>
                  <a:ext uri="{0D108BD9-81ED-4DB2-BD59-A6C34878D82A}">
                    <a16:rowId xmlns:a16="http://schemas.microsoft.com/office/drawing/2014/main" val="1007530199"/>
                  </a:ext>
                </a:extLst>
              </a:tr>
              <a:tr h="246900">
                <a:tc>
                  <a:txBody>
                    <a:bodyPr/>
                    <a:lstStyle/>
                    <a:p>
                      <a:pPr marL="0" marR="0">
                        <a:spcBef>
                          <a:spcPts val="0"/>
                        </a:spcBef>
                        <a:spcAft>
                          <a:spcPts val="0"/>
                        </a:spcAft>
                      </a:pPr>
                      <a:r>
                        <a:rPr lang="en-US" sz="1800" dirty="0">
                          <a:effectLst/>
                        </a:rPr>
                        <a:t>Union*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5,657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5,258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1,919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1,701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30.6%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extLst>
                  <a:ext uri="{0D108BD9-81ED-4DB2-BD59-A6C34878D82A}">
                    <a16:rowId xmlns:a16="http://schemas.microsoft.com/office/drawing/2014/main" val="3400822145"/>
                  </a:ext>
                </a:extLst>
              </a:tr>
              <a:tr h="246900">
                <a:tc>
                  <a:txBody>
                    <a:bodyPr/>
                    <a:lstStyle/>
                    <a:p>
                      <a:pPr marL="0" marR="0">
                        <a:spcBef>
                          <a:spcPts val="0"/>
                        </a:spcBef>
                        <a:spcAft>
                          <a:spcPts val="0"/>
                        </a:spcAft>
                      </a:pPr>
                      <a:r>
                        <a:rPr lang="en-US" sz="1800" dirty="0">
                          <a:effectLst/>
                        </a:rPr>
                        <a:t>South 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860,380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751,907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291,832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245,023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extLst>
                  <a:ext uri="{0D108BD9-81ED-4DB2-BD59-A6C34878D82A}">
                    <a16:rowId xmlns:a16="http://schemas.microsoft.com/office/drawing/2014/main" val="1073500647"/>
                  </a:ext>
                </a:extLst>
              </a:tr>
              <a:tr h="246900">
                <a:tc>
                  <a:txBody>
                    <a:bodyPr/>
                    <a:lstStyle/>
                    <a:p>
                      <a:pPr marL="0" marR="0">
                        <a:spcBef>
                          <a:spcPts val="0"/>
                        </a:spcBef>
                        <a:spcAft>
                          <a:spcPts val="0"/>
                        </a:spcAft>
                      </a:pPr>
                      <a:r>
                        <a:rPr lang="en-US" sz="1800" dirty="0">
                          <a:effectLst/>
                        </a:rPr>
                        <a:t>United States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48,810,868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42,583,651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16,086,960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13,353,202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22.2%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tc>
                  <a:txBody>
                    <a:bodyPr/>
                    <a:lstStyle/>
                    <a:p>
                      <a:pPr marL="0" marR="0" algn="ctr">
                        <a:spcBef>
                          <a:spcPts val="0"/>
                        </a:spcBef>
                        <a:spcAft>
                          <a:spcPts val="0"/>
                        </a:spcAft>
                      </a:pPr>
                      <a:r>
                        <a:rPr lang="en-US" sz="1800" dirty="0">
                          <a:effectLst/>
                        </a:rPr>
                        <a:t>18.4%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41" marR="41241" marT="0" marB="0" anchor="ctr"/>
                </a:tc>
                <a:extLst>
                  <a:ext uri="{0D108BD9-81ED-4DB2-BD59-A6C34878D82A}">
                    <a16:rowId xmlns:a16="http://schemas.microsoft.com/office/drawing/2014/main" val="3915100438"/>
                  </a:ext>
                </a:extLst>
              </a:tr>
            </a:tbl>
          </a:graphicData>
        </a:graphic>
      </p:graphicFrame>
      <p:sp>
        <p:nvSpPr>
          <p:cNvPr id="8" name="TextBox 7">
            <a:extLst>
              <a:ext uri="{FF2B5EF4-FFF2-40B4-BE49-F238E27FC236}">
                <a16:creationId xmlns:a16="http://schemas.microsoft.com/office/drawing/2014/main" id="{05691C5F-0EA9-49FC-BDD3-75E28F66D34C}"/>
              </a:ext>
            </a:extLst>
          </p:cNvPr>
          <p:cNvSpPr txBox="1"/>
          <p:nvPr/>
        </p:nvSpPr>
        <p:spPr>
          <a:xfrm>
            <a:off x="643466" y="6450958"/>
            <a:ext cx="4201667" cy="307777"/>
          </a:xfrm>
          <a:prstGeom prst="rect">
            <a:avLst/>
          </a:prstGeom>
          <a:noFill/>
        </p:spPr>
        <p:txBody>
          <a:bodyPr wrap="square" rtlCol="0">
            <a:spAutoFit/>
          </a:bodyPr>
          <a:lstStyle/>
          <a:p>
            <a:r>
              <a:rPr lang="en-US" sz="1400" i="1" dirty="0"/>
              <a:t>*Smaller counties use 5-year estimates</a:t>
            </a:r>
          </a:p>
        </p:txBody>
      </p:sp>
    </p:spTree>
    <p:extLst>
      <p:ext uri="{BB962C8B-B14F-4D97-AF65-F5344CB8AC3E}">
        <p14:creationId xmlns:p14="http://schemas.microsoft.com/office/powerpoint/2010/main" val="118409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C622414-EA13-437F-B66E-D75FC40628DD}"/>
              </a:ext>
            </a:extLst>
          </p:cNvPr>
          <p:cNvGraphicFramePr>
            <a:graphicFrameLocks/>
          </p:cNvGraphicFramePr>
          <p:nvPr>
            <p:extLst>
              <p:ext uri="{D42A27DB-BD31-4B8C-83A1-F6EECF244321}">
                <p14:modId xmlns:p14="http://schemas.microsoft.com/office/powerpoint/2010/main" val="60424130"/>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8300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0C17BF9-095F-4DEC-B648-3669262132A6}"/>
              </a:ext>
            </a:extLst>
          </p:cNvPr>
          <p:cNvGraphicFramePr>
            <a:graphicFrameLocks noGrp="1"/>
          </p:cNvGraphicFramePr>
          <p:nvPr>
            <p:extLst>
              <p:ext uri="{D42A27DB-BD31-4B8C-83A1-F6EECF244321}">
                <p14:modId xmlns:p14="http://schemas.microsoft.com/office/powerpoint/2010/main" val="1849289362"/>
              </p:ext>
            </p:extLst>
          </p:nvPr>
        </p:nvGraphicFramePr>
        <p:xfrm>
          <a:off x="643467" y="1089060"/>
          <a:ext cx="10905069" cy="4679889"/>
        </p:xfrm>
        <a:graphic>
          <a:graphicData uri="http://schemas.openxmlformats.org/drawingml/2006/table">
            <a:tbl>
              <a:tblPr firstRow="1" bandRow="1">
                <a:tableStyleId>{5C22544A-7EE6-4342-B048-85BDC9FD1C3A}</a:tableStyleId>
              </a:tblPr>
              <a:tblGrid>
                <a:gridCol w="2652275">
                  <a:extLst>
                    <a:ext uri="{9D8B030D-6E8A-4147-A177-3AD203B41FA5}">
                      <a16:colId xmlns:a16="http://schemas.microsoft.com/office/drawing/2014/main" val="521796940"/>
                    </a:ext>
                  </a:extLst>
                </a:gridCol>
                <a:gridCol w="1365927">
                  <a:extLst>
                    <a:ext uri="{9D8B030D-6E8A-4147-A177-3AD203B41FA5}">
                      <a16:colId xmlns:a16="http://schemas.microsoft.com/office/drawing/2014/main" val="8755387"/>
                    </a:ext>
                  </a:extLst>
                </a:gridCol>
                <a:gridCol w="1365927">
                  <a:extLst>
                    <a:ext uri="{9D8B030D-6E8A-4147-A177-3AD203B41FA5}">
                      <a16:colId xmlns:a16="http://schemas.microsoft.com/office/drawing/2014/main" val="2441506861"/>
                    </a:ext>
                  </a:extLst>
                </a:gridCol>
                <a:gridCol w="1207361">
                  <a:extLst>
                    <a:ext uri="{9D8B030D-6E8A-4147-A177-3AD203B41FA5}">
                      <a16:colId xmlns:a16="http://schemas.microsoft.com/office/drawing/2014/main" val="740015197"/>
                    </a:ext>
                  </a:extLst>
                </a:gridCol>
                <a:gridCol w="1207361">
                  <a:extLst>
                    <a:ext uri="{9D8B030D-6E8A-4147-A177-3AD203B41FA5}">
                      <a16:colId xmlns:a16="http://schemas.microsoft.com/office/drawing/2014/main" val="2655670394"/>
                    </a:ext>
                  </a:extLst>
                </a:gridCol>
                <a:gridCol w="1553109">
                  <a:extLst>
                    <a:ext uri="{9D8B030D-6E8A-4147-A177-3AD203B41FA5}">
                      <a16:colId xmlns:a16="http://schemas.microsoft.com/office/drawing/2014/main" val="550861087"/>
                    </a:ext>
                  </a:extLst>
                </a:gridCol>
                <a:gridCol w="1553109">
                  <a:extLst>
                    <a:ext uri="{9D8B030D-6E8A-4147-A177-3AD203B41FA5}">
                      <a16:colId xmlns:a16="http://schemas.microsoft.com/office/drawing/2014/main" val="1271706555"/>
                    </a:ext>
                  </a:extLst>
                </a:gridCol>
              </a:tblGrid>
              <a:tr h="1096116">
                <a:tc gridSpan="7">
                  <a:txBody>
                    <a:bodyPr/>
                    <a:lstStyle/>
                    <a:p>
                      <a:pPr algn="ctr" fontAlgn="b"/>
                      <a:r>
                        <a:rPr lang="en-US" sz="2300" u="none" strike="noStrike" dirty="0">
                          <a:effectLst/>
                        </a:rPr>
                        <a:t>Percent of Families whose Income in the Past 12 Months is Below Poverty Level</a:t>
                      </a:r>
                    </a:p>
                    <a:p>
                      <a:pPr algn="ctr" fontAlgn="b"/>
                      <a:r>
                        <a:rPr lang="en-US" sz="2300" u="none" strike="noStrike" dirty="0">
                          <a:effectLst/>
                        </a:rPr>
                        <a:t>Peer Counties, SC &amp; US</a:t>
                      </a:r>
                    </a:p>
                    <a:p>
                      <a:pPr algn="ctr" fontAlgn="b"/>
                      <a:r>
                        <a:rPr lang="en-US" sz="2300" u="none" strike="noStrike" dirty="0">
                          <a:effectLst/>
                        </a:rPr>
                        <a:t>2013 and 2017</a:t>
                      </a:r>
                      <a:endParaRPr lang="en-US" sz="2300" b="0" i="0" u="none" strike="noStrike" dirty="0">
                        <a:solidFill>
                          <a:srgbClr val="000000"/>
                        </a:solidFill>
                        <a:effectLst/>
                        <a:latin typeface="Calibri" panose="020F0502020204030204" pitchFamily="34" charset="0"/>
                      </a:endParaRPr>
                    </a:p>
                  </a:txBody>
                  <a:tcPr marL="19578" marR="19578" marT="1957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7799861"/>
                  </a:ext>
                </a:extLst>
              </a:tr>
              <a:tr h="750439">
                <a:tc>
                  <a:txBody>
                    <a:bodyPr/>
                    <a:lstStyle/>
                    <a:p>
                      <a:pPr algn="l" fontAlgn="b"/>
                      <a:r>
                        <a:rPr lang="en-US" sz="2300" u="none" strike="noStrike" dirty="0">
                          <a:effectLst/>
                        </a:rPr>
                        <a:t> </a:t>
                      </a:r>
                      <a:endParaRPr lang="en-US" sz="2300" b="0" i="0" u="none" strike="noStrike" dirty="0">
                        <a:solidFill>
                          <a:srgbClr val="000000"/>
                        </a:solidFill>
                        <a:effectLst/>
                        <a:latin typeface="Calibri" panose="020F0502020204030204" pitchFamily="34" charset="0"/>
                      </a:endParaRPr>
                    </a:p>
                  </a:txBody>
                  <a:tcPr marL="19578" marR="19578" marT="19578" marB="0" anchor="b"/>
                </a:tc>
                <a:tc gridSpan="2">
                  <a:txBody>
                    <a:bodyPr/>
                    <a:lstStyle/>
                    <a:p>
                      <a:pPr algn="ctr" fontAlgn="b"/>
                      <a:r>
                        <a:rPr lang="en-US" sz="2300" b="1" u="none" strike="noStrike" dirty="0">
                          <a:effectLst/>
                        </a:rPr>
                        <a:t>All Families</a:t>
                      </a:r>
                      <a:endParaRPr lang="en-US" sz="2300" b="1" i="0" u="none" strike="noStrike" dirty="0">
                        <a:solidFill>
                          <a:srgbClr val="000000"/>
                        </a:solidFill>
                        <a:effectLst/>
                        <a:latin typeface="Calibri" panose="020F0502020204030204" pitchFamily="34" charset="0"/>
                      </a:endParaRPr>
                    </a:p>
                  </a:txBody>
                  <a:tcPr marL="19578" marR="19578" marT="19578" marB="0" anchor="ctr"/>
                </a:tc>
                <a:tc hMerge="1">
                  <a:txBody>
                    <a:bodyPr/>
                    <a:lstStyle/>
                    <a:p>
                      <a:endParaRPr lang="en-US"/>
                    </a:p>
                  </a:txBody>
                  <a:tcPr/>
                </a:tc>
                <a:tc gridSpan="2">
                  <a:txBody>
                    <a:bodyPr/>
                    <a:lstStyle/>
                    <a:p>
                      <a:pPr algn="ctr" fontAlgn="b"/>
                      <a:r>
                        <a:rPr lang="en-US" sz="2300" b="1" u="none" strike="noStrike" dirty="0">
                          <a:effectLst/>
                        </a:rPr>
                        <a:t>Married Couple Families</a:t>
                      </a:r>
                      <a:endParaRPr lang="en-US" sz="2300" b="1" i="0" u="none" strike="noStrike" dirty="0">
                        <a:solidFill>
                          <a:srgbClr val="000000"/>
                        </a:solidFill>
                        <a:effectLst/>
                        <a:latin typeface="Calibri" panose="020F0502020204030204" pitchFamily="34" charset="0"/>
                      </a:endParaRPr>
                    </a:p>
                  </a:txBody>
                  <a:tcPr marL="19578" marR="19578" marT="19578" marB="0" anchor="ctr"/>
                </a:tc>
                <a:tc hMerge="1">
                  <a:txBody>
                    <a:bodyPr/>
                    <a:lstStyle/>
                    <a:p>
                      <a:endParaRPr lang="en-US"/>
                    </a:p>
                  </a:txBody>
                  <a:tcPr/>
                </a:tc>
                <a:tc gridSpan="2">
                  <a:txBody>
                    <a:bodyPr/>
                    <a:lstStyle/>
                    <a:p>
                      <a:pPr algn="ctr" fontAlgn="b"/>
                      <a:r>
                        <a:rPr lang="en-US" sz="2300" b="1" u="none" strike="noStrike" dirty="0">
                          <a:effectLst/>
                        </a:rPr>
                        <a:t>Female Householder (no husband present)</a:t>
                      </a:r>
                      <a:endParaRPr lang="en-US" sz="2300" b="1" i="0" u="none" strike="noStrike" dirty="0">
                        <a:solidFill>
                          <a:srgbClr val="000000"/>
                        </a:solidFill>
                        <a:effectLst/>
                        <a:latin typeface="Calibri" panose="020F0502020204030204" pitchFamily="34" charset="0"/>
                      </a:endParaRPr>
                    </a:p>
                  </a:txBody>
                  <a:tcPr marL="19578" marR="19578" marT="19578" marB="0" anchor="ctr"/>
                </a:tc>
                <a:tc hMerge="1">
                  <a:txBody>
                    <a:bodyPr/>
                    <a:lstStyle/>
                    <a:p>
                      <a:endParaRPr lang="en-US"/>
                    </a:p>
                  </a:txBody>
                  <a:tcPr/>
                </a:tc>
                <a:extLst>
                  <a:ext uri="{0D108BD9-81ED-4DB2-BD59-A6C34878D82A}">
                    <a16:rowId xmlns:a16="http://schemas.microsoft.com/office/drawing/2014/main" val="1103692461"/>
                  </a:ext>
                </a:extLst>
              </a:tr>
              <a:tr h="404762">
                <a:tc>
                  <a:txBody>
                    <a:bodyPr/>
                    <a:lstStyle/>
                    <a:p>
                      <a:pPr algn="l" fontAlgn="b"/>
                      <a:r>
                        <a:rPr lang="en-US" sz="2300" u="none" strike="noStrike" dirty="0">
                          <a:effectLst/>
                        </a:rPr>
                        <a:t> </a:t>
                      </a:r>
                      <a:endParaRPr lang="en-US" sz="2300" b="0" i="0" u="none" strike="noStrike" dirty="0">
                        <a:solidFill>
                          <a:srgbClr val="000000"/>
                        </a:solidFill>
                        <a:effectLst/>
                        <a:latin typeface="Calibri" panose="020F0502020204030204" pitchFamily="34" charset="0"/>
                      </a:endParaRPr>
                    </a:p>
                  </a:txBody>
                  <a:tcPr marL="19578" marR="19578" marT="19578" marB="0" anchor="b">
                    <a:lnB w="12700" cap="flat" cmpd="sng" algn="ctr">
                      <a:noFill/>
                      <a:prstDash val="solid"/>
                      <a:round/>
                      <a:headEnd type="none" w="med" len="med"/>
                      <a:tailEnd type="none" w="med" len="med"/>
                    </a:lnB>
                  </a:tcPr>
                </a:tc>
                <a:tc>
                  <a:txBody>
                    <a:bodyPr/>
                    <a:lstStyle/>
                    <a:p>
                      <a:pPr algn="ctr" fontAlgn="b"/>
                      <a:r>
                        <a:rPr lang="en-US" sz="2300" b="1" u="none" strike="noStrike" dirty="0">
                          <a:effectLst/>
                        </a:rPr>
                        <a:t>2013</a:t>
                      </a:r>
                      <a:endParaRPr lang="en-US" sz="2300" b="1" i="0" u="none" strike="noStrike" dirty="0">
                        <a:solidFill>
                          <a:srgbClr val="000000"/>
                        </a:solidFill>
                        <a:effectLst/>
                        <a:latin typeface="Calibri" panose="020F0502020204030204" pitchFamily="34" charset="0"/>
                      </a:endParaRPr>
                    </a:p>
                  </a:txBody>
                  <a:tcPr marL="19578" marR="19578" marT="19578" marB="0" anchor="ctr">
                    <a:lnB w="12700" cap="flat" cmpd="sng" algn="ctr">
                      <a:noFill/>
                      <a:prstDash val="solid"/>
                      <a:round/>
                      <a:headEnd type="none" w="med" len="med"/>
                      <a:tailEnd type="none" w="med" len="med"/>
                    </a:lnB>
                  </a:tcPr>
                </a:tc>
                <a:tc>
                  <a:txBody>
                    <a:bodyPr/>
                    <a:lstStyle/>
                    <a:p>
                      <a:pPr algn="ctr" fontAlgn="b"/>
                      <a:r>
                        <a:rPr lang="en-US" sz="2300" b="1" u="none" strike="noStrike" dirty="0">
                          <a:effectLst/>
                        </a:rPr>
                        <a:t>2017</a:t>
                      </a:r>
                      <a:endParaRPr lang="en-US" sz="2300" b="1" i="0" u="none" strike="noStrike" dirty="0">
                        <a:solidFill>
                          <a:srgbClr val="000000"/>
                        </a:solidFill>
                        <a:effectLst/>
                        <a:latin typeface="Calibri" panose="020F0502020204030204" pitchFamily="34" charset="0"/>
                      </a:endParaRPr>
                    </a:p>
                  </a:txBody>
                  <a:tcPr marL="19578" marR="19578" marT="19578" marB="0" anchor="ctr">
                    <a:lnB w="12700" cap="flat" cmpd="sng" algn="ctr">
                      <a:noFill/>
                      <a:prstDash val="solid"/>
                      <a:round/>
                      <a:headEnd type="none" w="med" len="med"/>
                      <a:tailEnd type="none" w="med" len="med"/>
                    </a:lnB>
                  </a:tcPr>
                </a:tc>
                <a:tc>
                  <a:txBody>
                    <a:bodyPr/>
                    <a:lstStyle/>
                    <a:p>
                      <a:pPr algn="ctr" fontAlgn="b"/>
                      <a:r>
                        <a:rPr lang="en-US" sz="2300" b="1" u="none" strike="noStrike" dirty="0">
                          <a:effectLst/>
                        </a:rPr>
                        <a:t>2013</a:t>
                      </a:r>
                      <a:endParaRPr lang="en-US" sz="2300" b="1" i="0" u="none" strike="noStrike" dirty="0">
                        <a:solidFill>
                          <a:srgbClr val="000000"/>
                        </a:solidFill>
                        <a:effectLst/>
                        <a:latin typeface="Calibri" panose="020F0502020204030204" pitchFamily="34" charset="0"/>
                      </a:endParaRPr>
                    </a:p>
                  </a:txBody>
                  <a:tcPr marL="19578" marR="19578" marT="19578" marB="0" anchor="ctr">
                    <a:lnB w="12700" cap="flat" cmpd="sng" algn="ctr">
                      <a:noFill/>
                      <a:prstDash val="solid"/>
                      <a:round/>
                      <a:headEnd type="none" w="med" len="med"/>
                      <a:tailEnd type="none" w="med" len="med"/>
                    </a:lnB>
                  </a:tcPr>
                </a:tc>
                <a:tc>
                  <a:txBody>
                    <a:bodyPr/>
                    <a:lstStyle/>
                    <a:p>
                      <a:pPr algn="ctr" fontAlgn="b"/>
                      <a:r>
                        <a:rPr lang="en-US" sz="2300" b="1" u="none" strike="noStrike" dirty="0">
                          <a:effectLst/>
                        </a:rPr>
                        <a:t>2017</a:t>
                      </a:r>
                      <a:endParaRPr lang="en-US" sz="2300" b="1" i="0" u="none" strike="noStrike" dirty="0">
                        <a:solidFill>
                          <a:srgbClr val="000000"/>
                        </a:solidFill>
                        <a:effectLst/>
                        <a:latin typeface="Calibri" panose="020F0502020204030204" pitchFamily="34" charset="0"/>
                      </a:endParaRPr>
                    </a:p>
                  </a:txBody>
                  <a:tcPr marL="19578" marR="19578" marT="19578" marB="0" anchor="ctr">
                    <a:lnB w="12700" cap="flat" cmpd="sng" algn="ctr">
                      <a:noFill/>
                      <a:prstDash val="solid"/>
                      <a:round/>
                      <a:headEnd type="none" w="med" len="med"/>
                      <a:tailEnd type="none" w="med" len="med"/>
                    </a:lnB>
                  </a:tcPr>
                </a:tc>
                <a:tc>
                  <a:txBody>
                    <a:bodyPr/>
                    <a:lstStyle/>
                    <a:p>
                      <a:pPr algn="ctr" fontAlgn="b"/>
                      <a:r>
                        <a:rPr lang="en-US" sz="2300" b="1" u="none" strike="noStrike" dirty="0">
                          <a:effectLst/>
                        </a:rPr>
                        <a:t>2013</a:t>
                      </a:r>
                      <a:endParaRPr lang="en-US" sz="2300" b="1" i="0" u="none" strike="noStrike" dirty="0">
                        <a:solidFill>
                          <a:srgbClr val="000000"/>
                        </a:solidFill>
                        <a:effectLst/>
                        <a:latin typeface="Calibri" panose="020F0502020204030204" pitchFamily="34" charset="0"/>
                      </a:endParaRPr>
                    </a:p>
                  </a:txBody>
                  <a:tcPr marL="19578" marR="19578" marT="19578" marB="0" anchor="ctr">
                    <a:lnB w="12700" cap="flat" cmpd="sng" algn="ctr">
                      <a:noFill/>
                      <a:prstDash val="solid"/>
                      <a:round/>
                      <a:headEnd type="none" w="med" len="med"/>
                      <a:tailEnd type="none" w="med" len="med"/>
                    </a:lnB>
                  </a:tcPr>
                </a:tc>
                <a:tc>
                  <a:txBody>
                    <a:bodyPr/>
                    <a:lstStyle/>
                    <a:p>
                      <a:pPr algn="ctr" fontAlgn="b"/>
                      <a:r>
                        <a:rPr lang="en-US" sz="2300" b="1" u="none" strike="noStrike" dirty="0">
                          <a:effectLst/>
                        </a:rPr>
                        <a:t>2017</a:t>
                      </a:r>
                      <a:endParaRPr lang="en-US" sz="2300" b="1" i="0" u="none" strike="noStrike" dirty="0">
                        <a:solidFill>
                          <a:srgbClr val="000000"/>
                        </a:solidFill>
                        <a:effectLst/>
                        <a:latin typeface="Calibri" panose="020F0502020204030204" pitchFamily="34" charset="0"/>
                      </a:endParaRPr>
                    </a:p>
                  </a:txBody>
                  <a:tcPr marL="19578" marR="19578" marT="19578" marB="0" anchor="ctr">
                    <a:lnB w="12700" cap="flat" cmpd="sng" algn="ctr">
                      <a:noFill/>
                      <a:prstDash val="solid"/>
                      <a:round/>
                      <a:headEnd type="none" w="med" len="med"/>
                      <a:tailEnd type="none" w="med" len="med"/>
                    </a:lnB>
                  </a:tcPr>
                </a:tc>
                <a:extLst>
                  <a:ext uri="{0D108BD9-81ED-4DB2-BD59-A6C34878D82A}">
                    <a16:rowId xmlns:a16="http://schemas.microsoft.com/office/drawing/2014/main" val="405488144"/>
                  </a:ext>
                </a:extLst>
              </a:tr>
              <a:tr h="404762">
                <a:tc>
                  <a:txBody>
                    <a:bodyPr/>
                    <a:lstStyle/>
                    <a:p>
                      <a:pPr algn="l" fontAlgn="b"/>
                      <a:r>
                        <a:rPr lang="en-US" sz="2300" b="0" u="none" strike="noStrike" dirty="0">
                          <a:solidFill>
                            <a:srgbClr val="C00000"/>
                          </a:solidFill>
                          <a:effectLst/>
                        </a:rPr>
                        <a:t>Greenville County</a:t>
                      </a:r>
                      <a:endParaRPr lang="en-US" sz="2300" b="0" i="0" u="none" strike="noStrike" dirty="0">
                        <a:solidFill>
                          <a:srgbClr val="C00000"/>
                        </a:solidFill>
                        <a:effectLst/>
                        <a:latin typeface="Calibri" panose="020F0502020204030204" pitchFamily="34" charset="0"/>
                      </a:endParaRPr>
                    </a:p>
                  </a:txBody>
                  <a:tcPr marL="19578" marR="19578" marT="19578"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fontAlgn="b"/>
                      <a:r>
                        <a:rPr lang="en-US" sz="2300" b="0" u="none" strike="noStrike" dirty="0">
                          <a:solidFill>
                            <a:srgbClr val="C00000"/>
                          </a:solidFill>
                          <a:effectLst/>
                        </a:rPr>
                        <a:t>12.9%</a:t>
                      </a:r>
                      <a:endParaRPr lang="en-US" sz="2300" b="0" i="0" u="none" strike="noStrike" dirty="0">
                        <a:solidFill>
                          <a:srgbClr val="C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tc>
                  <a:txBody>
                    <a:bodyPr/>
                    <a:lstStyle/>
                    <a:p>
                      <a:pPr algn="ctr" fontAlgn="b"/>
                      <a:r>
                        <a:rPr lang="en-US" sz="2300" b="0" u="none" strike="noStrike" dirty="0">
                          <a:solidFill>
                            <a:srgbClr val="C00000"/>
                          </a:solidFill>
                          <a:effectLst/>
                        </a:rPr>
                        <a:t>8.8%</a:t>
                      </a:r>
                      <a:endParaRPr lang="en-US" sz="2300" b="0" i="0" u="none" strike="noStrike" dirty="0">
                        <a:solidFill>
                          <a:srgbClr val="C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tc>
                  <a:txBody>
                    <a:bodyPr/>
                    <a:lstStyle/>
                    <a:p>
                      <a:pPr algn="ctr" fontAlgn="b"/>
                      <a:r>
                        <a:rPr lang="en-US" sz="2300" b="0" u="none" strike="noStrike" dirty="0">
                          <a:solidFill>
                            <a:srgbClr val="C00000"/>
                          </a:solidFill>
                          <a:effectLst/>
                        </a:rPr>
                        <a:t>5.7%</a:t>
                      </a:r>
                      <a:endParaRPr lang="en-US" sz="2300" b="0" i="0" u="none" strike="noStrike" dirty="0">
                        <a:solidFill>
                          <a:srgbClr val="C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tc>
                  <a:txBody>
                    <a:bodyPr/>
                    <a:lstStyle/>
                    <a:p>
                      <a:pPr algn="ctr" fontAlgn="b"/>
                      <a:r>
                        <a:rPr lang="en-US" sz="2300" b="0" u="none" strike="noStrike" dirty="0">
                          <a:solidFill>
                            <a:srgbClr val="C00000"/>
                          </a:solidFill>
                          <a:effectLst/>
                        </a:rPr>
                        <a:t>4.1%</a:t>
                      </a:r>
                      <a:endParaRPr lang="en-US" sz="2300" b="0" i="0" u="none" strike="noStrike" dirty="0">
                        <a:solidFill>
                          <a:srgbClr val="C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tc>
                  <a:txBody>
                    <a:bodyPr/>
                    <a:lstStyle/>
                    <a:p>
                      <a:pPr algn="ctr" fontAlgn="b"/>
                      <a:r>
                        <a:rPr lang="en-US" sz="2300" b="0" u="none" strike="noStrike" dirty="0">
                          <a:solidFill>
                            <a:srgbClr val="C00000"/>
                          </a:solidFill>
                          <a:effectLst/>
                        </a:rPr>
                        <a:t>39.0%</a:t>
                      </a:r>
                      <a:endParaRPr lang="en-US" sz="2300" b="0" i="0" u="none" strike="noStrike" dirty="0">
                        <a:solidFill>
                          <a:srgbClr val="C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tc>
                  <a:txBody>
                    <a:bodyPr/>
                    <a:lstStyle/>
                    <a:p>
                      <a:pPr algn="ctr" fontAlgn="b"/>
                      <a:r>
                        <a:rPr lang="en-US" sz="2300" b="0" u="none" strike="noStrike" dirty="0">
                          <a:solidFill>
                            <a:srgbClr val="C00000"/>
                          </a:solidFill>
                          <a:effectLst/>
                        </a:rPr>
                        <a:t>27.7%</a:t>
                      </a:r>
                      <a:endParaRPr lang="en-US" sz="2300" b="0" i="0" u="none" strike="noStrike" dirty="0">
                        <a:solidFill>
                          <a:srgbClr val="C00000"/>
                        </a:solidFill>
                        <a:effectLst/>
                        <a:latin typeface="Calibri" panose="020F0502020204030204" pitchFamily="34" charset="0"/>
                      </a:endParaRPr>
                    </a:p>
                  </a:txBody>
                  <a:tcPr marL="19578" marR="19578" marT="19578"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3622800126"/>
                  </a:ext>
                </a:extLst>
              </a:tr>
              <a:tr h="404762">
                <a:tc>
                  <a:txBody>
                    <a:bodyPr/>
                    <a:lstStyle/>
                    <a:p>
                      <a:pPr algn="r" fontAlgn="b"/>
                      <a:r>
                        <a:rPr lang="en-US" sz="2300" b="0" u="none" strike="noStrike" dirty="0">
                          <a:solidFill>
                            <a:srgbClr val="C00000"/>
                          </a:solidFill>
                          <a:effectLst/>
                        </a:rPr>
                        <a:t>(with Children)</a:t>
                      </a:r>
                      <a:endParaRPr lang="en-US" sz="2300" b="0" i="0" u="none" strike="noStrike" dirty="0">
                        <a:solidFill>
                          <a:srgbClr val="C00000"/>
                        </a:solidFill>
                        <a:effectLst/>
                        <a:latin typeface="Calibri" panose="020F0502020204030204" pitchFamily="34" charset="0"/>
                      </a:endParaRPr>
                    </a:p>
                  </a:txBody>
                  <a:tcPr marL="19578" marR="19578" marT="19578"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fontAlgn="b"/>
                      <a:r>
                        <a:rPr lang="en-US" sz="2300" b="0" u="none" strike="noStrike" dirty="0">
                          <a:solidFill>
                            <a:srgbClr val="C00000"/>
                          </a:solidFill>
                          <a:effectLst/>
                        </a:rPr>
                        <a:t>21.2%</a:t>
                      </a:r>
                      <a:endParaRPr lang="en-US" sz="2300" b="0" i="0" u="none" strike="noStrike" dirty="0">
                        <a:solidFill>
                          <a:srgbClr val="C00000"/>
                        </a:solidFill>
                        <a:effectLst/>
                        <a:latin typeface="Calibri" panose="020F0502020204030204" pitchFamily="34" charset="0"/>
                      </a:endParaRPr>
                    </a:p>
                  </a:txBody>
                  <a:tcPr marL="19578" marR="19578" marT="19578" marB="0" anchor="ctr">
                    <a:lnB w="12700" cap="flat" cmpd="sng" algn="ctr">
                      <a:noFill/>
                      <a:prstDash val="solid"/>
                      <a:round/>
                      <a:headEnd type="none" w="med" len="med"/>
                      <a:tailEnd type="none" w="med" len="med"/>
                    </a:lnB>
                  </a:tcPr>
                </a:tc>
                <a:tc>
                  <a:txBody>
                    <a:bodyPr/>
                    <a:lstStyle/>
                    <a:p>
                      <a:pPr algn="ctr" fontAlgn="b"/>
                      <a:r>
                        <a:rPr lang="en-US" sz="2300" b="0" u="none" strike="noStrike" dirty="0">
                          <a:solidFill>
                            <a:srgbClr val="C00000"/>
                          </a:solidFill>
                          <a:effectLst/>
                        </a:rPr>
                        <a:t>15.0%</a:t>
                      </a:r>
                      <a:endParaRPr lang="en-US" sz="2300" b="0" i="0" u="none" strike="noStrike" dirty="0">
                        <a:solidFill>
                          <a:srgbClr val="C00000"/>
                        </a:solidFill>
                        <a:effectLst/>
                        <a:latin typeface="Calibri" panose="020F0502020204030204" pitchFamily="34" charset="0"/>
                      </a:endParaRPr>
                    </a:p>
                  </a:txBody>
                  <a:tcPr marL="19578" marR="19578" marT="19578" marB="0" anchor="ctr">
                    <a:lnB w="12700" cap="flat" cmpd="sng" algn="ctr">
                      <a:noFill/>
                      <a:prstDash val="solid"/>
                      <a:round/>
                      <a:headEnd type="none" w="med" len="med"/>
                      <a:tailEnd type="none" w="med" len="med"/>
                    </a:lnB>
                  </a:tcPr>
                </a:tc>
                <a:tc>
                  <a:txBody>
                    <a:bodyPr/>
                    <a:lstStyle/>
                    <a:p>
                      <a:pPr algn="ctr" fontAlgn="b"/>
                      <a:r>
                        <a:rPr lang="en-US" sz="2300" b="0" u="none" strike="noStrike" dirty="0">
                          <a:solidFill>
                            <a:srgbClr val="C00000"/>
                          </a:solidFill>
                          <a:effectLst/>
                        </a:rPr>
                        <a:t>8.3%</a:t>
                      </a:r>
                      <a:endParaRPr lang="en-US" sz="2300" b="0" i="0" u="none" strike="noStrike" dirty="0">
                        <a:solidFill>
                          <a:srgbClr val="C00000"/>
                        </a:solidFill>
                        <a:effectLst/>
                        <a:latin typeface="Calibri" panose="020F0502020204030204" pitchFamily="34" charset="0"/>
                      </a:endParaRPr>
                    </a:p>
                  </a:txBody>
                  <a:tcPr marL="19578" marR="19578" marT="19578" marB="0" anchor="ctr">
                    <a:lnB w="12700" cap="flat" cmpd="sng" algn="ctr">
                      <a:noFill/>
                      <a:prstDash val="solid"/>
                      <a:round/>
                      <a:headEnd type="none" w="med" len="med"/>
                      <a:tailEnd type="none" w="med" len="med"/>
                    </a:lnB>
                  </a:tcPr>
                </a:tc>
                <a:tc>
                  <a:txBody>
                    <a:bodyPr/>
                    <a:lstStyle/>
                    <a:p>
                      <a:pPr algn="ctr" fontAlgn="b"/>
                      <a:r>
                        <a:rPr lang="en-US" sz="2300" b="0" u="none" strike="noStrike" dirty="0">
                          <a:solidFill>
                            <a:srgbClr val="C00000"/>
                          </a:solidFill>
                          <a:effectLst/>
                        </a:rPr>
                        <a:t>6.0%</a:t>
                      </a:r>
                      <a:endParaRPr lang="en-US" sz="2300" b="0" i="0" u="none" strike="noStrike" dirty="0">
                        <a:solidFill>
                          <a:srgbClr val="C00000"/>
                        </a:solidFill>
                        <a:effectLst/>
                        <a:latin typeface="Calibri" panose="020F0502020204030204" pitchFamily="34" charset="0"/>
                      </a:endParaRPr>
                    </a:p>
                  </a:txBody>
                  <a:tcPr marL="19578" marR="19578" marT="19578" marB="0" anchor="ctr">
                    <a:lnB w="12700" cap="flat" cmpd="sng" algn="ctr">
                      <a:noFill/>
                      <a:prstDash val="solid"/>
                      <a:round/>
                      <a:headEnd type="none" w="med" len="med"/>
                      <a:tailEnd type="none" w="med" len="med"/>
                    </a:lnB>
                  </a:tcPr>
                </a:tc>
                <a:tc>
                  <a:txBody>
                    <a:bodyPr/>
                    <a:lstStyle/>
                    <a:p>
                      <a:pPr algn="ctr" fontAlgn="b"/>
                      <a:r>
                        <a:rPr lang="en-US" sz="2300" b="0" u="none" strike="noStrike" dirty="0">
                          <a:solidFill>
                            <a:srgbClr val="C00000"/>
                          </a:solidFill>
                          <a:effectLst/>
                        </a:rPr>
                        <a:t>53.6%</a:t>
                      </a:r>
                      <a:endParaRPr lang="en-US" sz="2300" b="0" i="0" u="none" strike="noStrike" dirty="0">
                        <a:solidFill>
                          <a:srgbClr val="C00000"/>
                        </a:solidFill>
                        <a:effectLst/>
                        <a:latin typeface="Calibri" panose="020F0502020204030204" pitchFamily="34" charset="0"/>
                      </a:endParaRPr>
                    </a:p>
                  </a:txBody>
                  <a:tcPr marL="19578" marR="19578" marT="19578" marB="0" anchor="ctr">
                    <a:lnB w="12700" cap="flat" cmpd="sng" algn="ctr">
                      <a:noFill/>
                      <a:prstDash val="solid"/>
                      <a:round/>
                      <a:headEnd type="none" w="med" len="med"/>
                      <a:tailEnd type="none" w="med" len="med"/>
                    </a:lnB>
                  </a:tcPr>
                </a:tc>
                <a:tc>
                  <a:txBody>
                    <a:bodyPr/>
                    <a:lstStyle/>
                    <a:p>
                      <a:pPr algn="ctr" fontAlgn="b"/>
                      <a:r>
                        <a:rPr lang="en-US" sz="2300" b="0" u="none" strike="noStrike" dirty="0">
                          <a:solidFill>
                            <a:srgbClr val="C00000"/>
                          </a:solidFill>
                          <a:effectLst/>
                        </a:rPr>
                        <a:t>40.6%</a:t>
                      </a:r>
                      <a:endParaRPr lang="en-US" sz="2300" b="0" i="0" u="none" strike="noStrike" dirty="0">
                        <a:solidFill>
                          <a:srgbClr val="C00000"/>
                        </a:solidFill>
                        <a:effectLst/>
                        <a:latin typeface="Calibri" panose="020F0502020204030204" pitchFamily="34" charset="0"/>
                      </a:endParaRPr>
                    </a:p>
                  </a:txBody>
                  <a:tcPr marL="19578" marR="19578" marT="19578"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232585296"/>
                  </a:ext>
                </a:extLst>
              </a:tr>
              <a:tr h="404762">
                <a:tc>
                  <a:txBody>
                    <a:bodyPr/>
                    <a:lstStyle/>
                    <a:p>
                      <a:pPr algn="l" fontAlgn="b"/>
                      <a:r>
                        <a:rPr lang="en-US" sz="2300" u="none" strike="noStrike" dirty="0">
                          <a:effectLst/>
                        </a:rPr>
                        <a:t>Charleston County</a:t>
                      </a:r>
                      <a:endParaRPr lang="en-US" sz="2300" b="0" i="0" u="none" strike="noStrike" dirty="0">
                        <a:solidFill>
                          <a:srgbClr val="0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tc>
                  <a:txBody>
                    <a:bodyPr/>
                    <a:lstStyle/>
                    <a:p>
                      <a:pPr algn="ctr" fontAlgn="b"/>
                      <a:r>
                        <a:rPr lang="en-US" sz="2300" u="none" strike="noStrike" dirty="0">
                          <a:effectLst/>
                        </a:rPr>
                        <a:t>12.8%</a:t>
                      </a:r>
                      <a:endParaRPr lang="en-US" sz="2300" b="0" i="0" u="none" strike="noStrike" dirty="0">
                        <a:solidFill>
                          <a:srgbClr val="0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tc>
                  <a:txBody>
                    <a:bodyPr/>
                    <a:lstStyle/>
                    <a:p>
                      <a:pPr algn="ctr" fontAlgn="b"/>
                      <a:r>
                        <a:rPr lang="en-US" sz="2300" u="none" strike="noStrike" dirty="0">
                          <a:effectLst/>
                        </a:rPr>
                        <a:t>6.8%</a:t>
                      </a:r>
                      <a:endParaRPr lang="en-US" sz="2300" b="0" i="0" u="none" strike="noStrike" dirty="0">
                        <a:solidFill>
                          <a:srgbClr val="0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tc>
                  <a:txBody>
                    <a:bodyPr/>
                    <a:lstStyle/>
                    <a:p>
                      <a:pPr algn="ctr" fontAlgn="b"/>
                      <a:r>
                        <a:rPr lang="en-US" sz="2300" u="none" strike="noStrike" dirty="0">
                          <a:effectLst/>
                        </a:rPr>
                        <a:t>5.1%</a:t>
                      </a:r>
                      <a:endParaRPr lang="en-US" sz="2300" b="0" i="0" u="none" strike="noStrike" dirty="0">
                        <a:solidFill>
                          <a:srgbClr val="0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tc>
                  <a:txBody>
                    <a:bodyPr/>
                    <a:lstStyle/>
                    <a:p>
                      <a:pPr algn="ctr" fontAlgn="b"/>
                      <a:r>
                        <a:rPr lang="en-US" sz="2300" u="none" strike="noStrike" dirty="0">
                          <a:effectLst/>
                        </a:rPr>
                        <a:t>2.4%</a:t>
                      </a:r>
                      <a:endParaRPr lang="en-US" sz="2300" b="0" i="0" u="none" strike="noStrike" dirty="0">
                        <a:solidFill>
                          <a:srgbClr val="0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tc>
                  <a:txBody>
                    <a:bodyPr/>
                    <a:lstStyle/>
                    <a:p>
                      <a:pPr algn="ctr" fontAlgn="b"/>
                      <a:r>
                        <a:rPr lang="en-US" sz="2300" u="none" strike="noStrike" dirty="0">
                          <a:effectLst/>
                        </a:rPr>
                        <a:t>38.9%</a:t>
                      </a:r>
                      <a:endParaRPr lang="en-US" sz="2300" b="0" i="0" u="none" strike="noStrike" dirty="0">
                        <a:solidFill>
                          <a:srgbClr val="0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tc>
                  <a:txBody>
                    <a:bodyPr/>
                    <a:lstStyle/>
                    <a:p>
                      <a:pPr algn="ctr" fontAlgn="b"/>
                      <a:r>
                        <a:rPr lang="en-US" sz="2300" u="none" strike="noStrike" dirty="0">
                          <a:effectLst/>
                        </a:rPr>
                        <a:t>20.8%</a:t>
                      </a:r>
                      <a:endParaRPr lang="en-US" sz="2300" b="0" i="0" u="none" strike="noStrike" dirty="0">
                        <a:solidFill>
                          <a:srgbClr val="000000"/>
                        </a:solidFill>
                        <a:effectLst/>
                        <a:latin typeface="Calibri" panose="020F0502020204030204" pitchFamily="34" charset="0"/>
                      </a:endParaRPr>
                    </a:p>
                  </a:txBody>
                  <a:tcPr marL="19578" marR="19578" marT="19578" marB="0" anchor="ctr">
                    <a:lnT w="12700" cap="flat" cmpd="sng" algn="ctr">
                      <a:noFill/>
                      <a:prstDash val="solid"/>
                      <a:round/>
                      <a:headEnd type="none" w="med" len="med"/>
                      <a:tailEnd type="none" w="med" len="med"/>
                    </a:lnT>
                  </a:tcPr>
                </a:tc>
                <a:extLst>
                  <a:ext uri="{0D108BD9-81ED-4DB2-BD59-A6C34878D82A}">
                    <a16:rowId xmlns:a16="http://schemas.microsoft.com/office/drawing/2014/main" val="3415394565"/>
                  </a:ext>
                </a:extLst>
              </a:tr>
              <a:tr h="404762">
                <a:tc>
                  <a:txBody>
                    <a:bodyPr/>
                    <a:lstStyle/>
                    <a:p>
                      <a:pPr algn="l" fontAlgn="b"/>
                      <a:r>
                        <a:rPr lang="en-US" sz="2300" u="none" strike="noStrike" dirty="0">
                          <a:effectLst/>
                        </a:rPr>
                        <a:t>Richland County</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13.8%</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12.3%</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4.4%</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4.3%</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36.5%</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32.9%</a:t>
                      </a:r>
                      <a:endParaRPr lang="en-US" sz="2300" b="0" i="0" u="none" strike="noStrike" dirty="0">
                        <a:solidFill>
                          <a:srgbClr val="000000"/>
                        </a:solidFill>
                        <a:effectLst/>
                        <a:latin typeface="Calibri" panose="020F0502020204030204" pitchFamily="34" charset="0"/>
                      </a:endParaRPr>
                    </a:p>
                  </a:txBody>
                  <a:tcPr marL="19578" marR="19578" marT="19578" marB="0" anchor="ctr"/>
                </a:tc>
                <a:extLst>
                  <a:ext uri="{0D108BD9-81ED-4DB2-BD59-A6C34878D82A}">
                    <a16:rowId xmlns:a16="http://schemas.microsoft.com/office/drawing/2014/main" val="1863503415"/>
                  </a:ext>
                </a:extLst>
              </a:tr>
              <a:tr h="404762">
                <a:tc>
                  <a:txBody>
                    <a:bodyPr/>
                    <a:lstStyle/>
                    <a:p>
                      <a:pPr algn="l" fontAlgn="b"/>
                      <a:r>
                        <a:rPr lang="en-US" sz="2300" u="none" strike="noStrike" dirty="0">
                          <a:effectLst/>
                        </a:rPr>
                        <a:t>South Carolina</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14.4%</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11.3%</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6.4%</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4.8%</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36.0%</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30.7%</a:t>
                      </a:r>
                      <a:endParaRPr lang="en-US" sz="2300" b="0" i="0" u="none" strike="noStrike" dirty="0">
                        <a:solidFill>
                          <a:srgbClr val="000000"/>
                        </a:solidFill>
                        <a:effectLst/>
                        <a:latin typeface="Calibri" panose="020F0502020204030204" pitchFamily="34" charset="0"/>
                      </a:endParaRPr>
                    </a:p>
                  </a:txBody>
                  <a:tcPr marL="19578" marR="19578" marT="19578" marB="0" anchor="ctr"/>
                </a:tc>
                <a:extLst>
                  <a:ext uri="{0D108BD9-81ED-4DB2-BD59-A6C34878D82A}">
                    <a16:rowId xmlns:a16="http://schemas.microsoft.com/office/drawing/2014/main" val="316088444"/>
                  </a:ext>
                </a:extLst>
              </a:tr>
              <a:tr h="404762">
                <a:tc>
                  <a:txBody>
                    <a:bodyPr/>
                    <a:lstStyle/>
                    <a:p>
                      <a:pPr algn="l" fontAlgn="b"/>
                      <a:r>
                        <a:rPr lang="en-US" sz="2300" u="none" strike="noStrike" dirty="0">
                          <a:effectLst/>
                        </a:rPr>
                        <a:t>United States</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11.6%</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9.5%</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5.8%</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4.8%</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30.9%</a:t>
                      </a:r>
                      <a:endParaRPr lang="en-US" sz="2300" b="0" i="0" u="none" strike="noStrike" dirty="0">
                        <a:solidFill>
                          <a:srgbClr val="000000"/>
                        </a:solidFill>
                        <a:effectLst/>
                        <a:latin typeface="Calibri" panose="020F0502020204030204" pitchFamily="34" charset="0"/>
                      </a:endParaRPr>
                    </a:p>
                  </a:txBody>
                  <a:tcPr marL="19578" marR="19578" marT="19578" marB="0" anchor="ctr"/>
                </a:tc>
                <a:tc>
                  <a:txBody>
                    <a:bodyPr/>
                    <a:lstStyle/>
                    <a:p>
                      <a:pPr algn="ctr" fontAlgn="b"/>
                      <a:r>
                        <a:rPr lang="en-US" sz="2300" u="none" strike="noStrike" dirty="0">
                          <a:effectLst/>
                        </a:rPr>
                        <a:t>26.2%</a:t>
                      </a:r>
                      <a:endParaRPr lang="en-US" sz="2300" b="0" i="0" u="none" strike="noStrike" dirty="0">
                        <a:solidFill>
                          <a:srgbClr val="000000"/>
                        </a:solidFill>
                        <a:effectLst/>
                        <a:latin typeface="Calibri" panose="020F0502020204030204" pitchFamily="34" charset="0"/>
                      </a:endParaRPr>
                    </a:p>
                  </a:txBody>
                  <a:tcPr marL="19578" marR="19578" marT="19578" marB="0" anchor="ctr"/>
                </a:tc>
                <a:extLst>
                  <a:ext uri="{0D108BD9-81ED-4DB2-BD59-A6C34878D82A}">
                    <a16:rowId xmlns:a16="http://schemas.microsoft.com/office/drawing/2014/main" val="1329081346"/>
                  </a:ext>
                </a:extLst>
              </a:tr>
            </a:tbl>
          </a:graphicData>
        </a:graphic>
      </p:graphicFrame>
    </p:spTree>
    <p:extLst>
      <p:ext uri="{BB962C8B-B14F-4D97-AF65-F5344CB8AC3E}">
        <p14:creationId xmlns:p14="http://schemas.microsoft.com/office/powerpoint/2010/main" val="841871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7B2C-84D9-48A4-BAD0-815C9D730533}"/>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latin typeface="+mj-lt"/>
                <a:ea typeface="+mj-ea"/>
                <a:cs typeface="+mj-cs"/>
              </a:rPr>
              <a:t>Distribution of Total Population in Poverty</a:t>
            </a:r>
          </a:p>
        </p:txBody>
      </p:sp>
      <p:pic>
        <p:nvPicPr>
          <p:cNvPr id="7" name="Content Placeholder 3">
            <a:extLst>
              <a:ext uri="{FF2B5EF4-FFF2-40B4-BE49-F238E27FC236}">
                <a16:creationId xmlns:a16="http://schemas.microsoft.com/office/drawing/2014/main" id="{7C442E2B-F4A2-40A8-B8F8-949A4DF2397C}"/>
              </a:ext>
            </a:extLst>
          </p:cNvPr>
          <p:cNvPicPr>
            <a:picLocks noGrp="1" noChangeAspect="1"/>
          </p:cNvPicPr>
          <p:nvPr>
            <p:ph idx="1"/>
          </p:nvPr>
        </p:nvPicPr>
        <p:blipFill rotWithShape="1">
          <a:blip r:embed="rId3"/>
          <a:srcRect t="1584" r="-2" b="4078"/>
          <a:stretch/>
        </p:blipFill>
        <p:spPr>
          <a:xfrm>
            <a:off x="5192217" y="492573"/>
            <a:ext cx="6476754" cy="5880796"/>
          </a:xfrm>
          <a:prstGeom prst="rect">
            <a:avLst/>
          </a:prstGeom>
        </p:spPr>
      </p:pic>
    </p:spTree>
    <p:extLst>
      <p:ext uri="{BB962C8B-B14F-4D97-AF65-F5344CB8AC3E}">
        <p14:creationId xmlns:p14="http://schemas.microsoft.com/office/powerpoint/2010/main" val="2628237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4550-F4D9-4519-BA6B-8EDB3D955F7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dirty="0"/>
              <a:t>Distribution of Total Population in Poverty</a:t>
            </a:r>
            <a:endParaRPr lang="en-US" sz="4800" kern="1200" dirty="0"/>
          </a:p>
        </p:txBody>
      </p:sp>
      <p:pic>
        <p:nvPicPr>
          <p:cNvPr id="7" name="Content Placeholder 3">
            <a:extLst>
              <a:ext uri="{FF2B5EF4-FFF2-40B4-BE49-F238E27FC236}">
                <a16:creationId xmlns:a16="http://schemas.microsoft.com/office/drawing/2014/main" id="{44594B66-AED7-4898-8AF1-C344FEAADC12}"/>
              </a:ext>
            </a:extLst>
          </p:cNvPr>
          <p:cNvPicPr>
            <a:picLocks noGrp="1" noChangeAspect="1"/>
          </p:cNvPicPr>
          <p:nvPr>
            <p:ph idx="1"/>
          </p:nvPr>
        </p:nvPicPr>
        <p:blipFill>
          <a:blip r:embed="rId3"/>
          <a:stretch>
            <a:fillRect/>
          </a:stretch>
        </p:blipFill>
        <p:spPr>
          <a:xfrm>
            <a:off x="5673971" y="492573"/>
            <a:ext cx="5513246" cy="5880796"/>
          </a:xfrm>
          <a:prstGeom prst="rect">
            <a:avLst/>
          </a:prstGeom>
        </p:spPr>
      </p:pic>
      <p:sp>
        <p:nvSpPr>
          <p:cNvPr id="8" name="TextBox 7">
            <a:extLst>
              <a:ext uri="{FF2B5EF4-FFF2-40B4-BE49-F238E27FC236}">
                <a16:creationId xmlns:a16="http://schemas.microsoft.com/office/drawing/2014/main" id="{24748A0F-809E-411C-A447-38DCA84FE12E}"/>
              </a:ext>
            </a:extLst>
          </p:cNvPr>
          <p:cNvSpPr txBox="1"/>
          <p:nvPr/>
        </p:nvSpPr>
        <p:spPr>
          <a:xfrm>
            <a:off x="914400" y="4184542"/>
            <a:ext cx="3208149" cy="369332"/>
          </a:xfrm>
          <a:prstGeom prst="rect">
            <a:avLst/>
          </a:prstGeom>
          <a:noFill/>
        </p:spPr>
        <p:txBody>
          <a:bodyPr wrap="square" rtlCol="0">
            <a:spAutoFit/>
          </a:bodyPr>
          <a:lstStyle/>
          <a:p>
            <a:pPr algn="ctr"/>
            <a:r>
              <a:rPr lang="en-US" dirty="0"/>
              <a:t>City of Greenville Area</a:t>
            </a:r>
          </a:p>
        </p:txBody>
      </p:sp>
    </p:spTree>
    <p:extLst>
      <p:ext uri="{BB962C8B-B14F-4D97-AF65-F5344CB8AC3E}">
        <p14:creationId xmlns:p14="http://schemas.microsoft.com/office/powerpoint/2010/main" val="2085641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146450E-8768-408F-9CD4-B4217EC998AE}"/>
              </a:ext>
            </a:extLst>
          </p:cNvPr>
          <p:cNvGraphicFramePr>
            <a:graphicFrameLocks/>
          </p:cNvGraphicFramePr>
          <p:nvPr>
            <p:extLst>
              <p:ext uri="{D42A27DB-BD31-4B8C-83A1-F6EECF244321}">
                <p14:modId xmlns:p14="http://schemas.microsoft.com/office/powerpoint/2010/main" val="634073635"/>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4443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0995-5778-44E6-A64E-92976CF7147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latin typeface="+mj-lt"/>
                <a:ea typeface="+mj-ea"/>
                <a:cs typeface="+mj-cs"/>
              </a:rPr>
              <a:t>Distribution of Children under 18 </a:t>
            </a:r>
            <a:r>
              <a:rPr lang="en-US" sz="4800" dirty="0"/>
              <a:t>in Poverty</a:t>
            </a:r>
            <a:endParaRPr lang="en-US" sz="4800" kern="1200" dirty="0"/>
          </a:p>
        </p:txBody>
      </p:sp>
      <p:pic>
        <p:nvPicPr>
          <p:cNvPr id="7" name="Content Placeholder 3">
            <a:extLst>
              <a:ext uri="{FF2B5EF4-FFF2-40B4-BE49-F238E27FC236}">
                <a16:creationId xmlns:a16="http://schemas.microsoft.com/office/drawing/2014/main" id="{B45FE499-0A3B-48FD-912C-A200987636A5}"/>
              </a:ext>
            </a:extLst>
          </p:cNvPr>
          <p:cNvPicPr>
            <a:picLocks noGrp="1" noChangeAspect="1"/>
          </p:cNvPicPr>
          <p:nvPr>
            <p:ph idx="1"/>
          </p:nvPr>
        </p:nvPicPr>
        <p:blipFill>
          <a:blip r:embed="rId3"/>
          <a:stretch>
            <a:fillRect/>
          </a:stretch>
        </p:blipFill>
        <p:spPr>
          <a:xfrm>
            <a:off x="5644567" y="492573"/>
            <a:ext cx="5572054" cy="5880796"/>
          </a:xfrm>
          <a:prstGeom prst="rect">
            <a:avLst/>
          </a:prstGeom>
        </p:spPr>
      </p:pic>
    </p:spTree>
    <p:extLst>
      <p:ext uri="{BB962C8B-B14F-4D97-AF65-F5344CB8AC3E}">
        <p14:creationId xmlns:p14="http://schemas.microsoft.com/office/powerpoint/2010/main" val="15844135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4466-ECCD-4526-ADAE-0A349283AEA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dirty="0"/>
              <a:t>Distribution of Children in Poverty</a:t>
            </a:r>
            <a:endParaRPr lang="en-US" sz="4800" kern="1200" dirty="0"/>
          </a:p>
        </p:txBody>
      </p:sp>
      <p:pic>
        <p:nvPicPr>
          <p:cNvPr id="7" name="Content Placeholder 3">
            <a:extLst>
              <a:ext uri="{FF2B5EF4-FFF2-40B4-BE49-F238E27FC236}">
                <a16:creationId xmlns:a16="http://schemas.microsoft.com/office/drawing/2014/main" id="{1079BD33-113B-4F8B-8F51-589828942CBA}"/>
              </a:ext>
            </a:extLst>
          </p:cNvPr>
          <p:cNvPicPr>
            <a:picLocks noGrp="1" noChangeAspect="1"/>
          </p:cNvPicPr>
          <p:nvPr>
            <p:ph idx="1"/>
          </p:nvPr>
        </p:nvPicPr>
        <p:blipFill>
          <a:blip r:embed="rId3"/>
          <a:stretch>
            <a:fillRect/>
          </a:stretch>
        </p:blipFill>
        <p:spPr>
          <a:xfrm>
            <a:off x="5637216" y="492573"/>
            <a:ext cx="5586756" cy="5880796"/>
          </a:xfrm>
          <a:prstGeom prst="rect">
            <a:avLst/>
          </a:prstGeom>
        </p:spPr>
      </p:pic>
      <p:sp>
        <p:nvSpPr>
          <p:cNvPr id="5" name="TextBox 4">
            <a:extLst>
              <a:ext uri="{FF2B5EF4-FFF2-40B4-BE49-F238E27FC236}">
                <a16:creationId xmlns:a16="http://schemas.microsoft.com/office/drawing/2014/main" id="{C8CD25E4-EE33-4B28-AD97-3F4DD0556435}"/>
              </a:ext>
            </a:extLst>
          </p:cNvPr>
          <p:cNvSpPr txBox="1"/>
          <p:nvPr/>
        </p:nvSpPr>
        <p:spPr>
          <a:xfrm>
            <a:off x="914400" y="4184542"/>
            <a:ext cx="3208149" cy="369332"/>
          </a:xfrm>
          <a:prstGeom prst="rect">
            <a:avLst/>
          </a:prstGeom>
          <a:noFill/>
        </p:spPr>
        <p:txBody>
          <a:bodyPr wrap="square" rtlCol="0">
            <a:spAutoFit/>
          </a:bodyPr>
          <a:lstStyle/>
          <a:p>
            <a:pPr algn="ctr"/>
            <a:r>
              <a:rPr lang="en-US" dirty="0"/>
              <a:t>City of Greenville Area</a:t>
            </a:r>
          </a:p>
        </p:txBody>
      </p:sp>
    </p:spTree>
    <p:extLst>
      <p:ext uri="{BB962C8B-B14F-4D97-AF65-F5344CB8AC3E}">
        <p14:creationId xmlns:p14="http://schemas.microsoft.com/office/powerpoint/2010/main" val="153025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83673C7-78A9-4577-9714-4D64ADFADFB0}"/>
              </a:ext>
            </a:extLst>
          </p:cNvPr>
          <p:cNvGraphicFramePr>
            <a:graphicFrameLocks/>
          </p:cNvGraphicFramePr>
          <p:nvPr>
            <p:extLst>
              <p:ext uri="{D42A27DB-BD31-4B8C-83A1-F6EECF244321}">
                <p14:modId xmlns:p14="http://schemas.microsoft.com/office/powerpoint/2010/main" val="3684504131"/>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508C066-0A9E-47B2-A663-B7F2DA1EDD8B}"/>
              </a:ext>
            </a:extLst>
          </p:cNvPr>
          <p:cNvSpPr txBox="1"/>
          <p:nvPr/>
        </p:nvSpPr>
        <p:spPr>
          <a:xfrm>
            <a:off x="477012" y="6488668"/>
            <a:ext cx="7005828" cy="369332"/>
          </a:xfrm>
          <a:prstGeom prst="rect">
            <a:avLst/>
          </a:prstGeom>
          <a:noFill/>
        </p:spPr>
        <p:txBody>
          <a:bodyPr wrap="square" rtlCol="0">
            <a:spAutoFit/>
          </a:bodyPr>
          <a:lstStyle/>
          <a:p>
            <a:r>
              <a:rPr lang="en-US" i="1" dirty="0"/>
              <a:t>Percentages on graph represent Greenville County unemployment rates</a:t>
            </a:r>
          </a:p>
        </p:txBody>
      </p:sp>
    </p:spTree>
    <p:extLst>
      <p:ext uri="{BB962C8B-B14F-4D97-AF65-F5344CB8AC3E}">
        <p14:creationId xmlns:p14="http://schemas.microsoft.com/office/powerpoint/2010/main" val="3955525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5A4169B-9B5D-4916-9282-773010042994}"/>
              </a:ext>
            </a:extLst>
          </p:cNvPr>
          <p:cNvGraphicFramePr>
            <a:graphicFrameLocks noGrp="1"/>
          </p:cNvGraphicFramePr>
          <p:nvPr>
            <p:extLst>
              <p:ext uri="{D42A27DB-BD31-4B8C-83A1-F6EECF244321}">
                <p14:modId xmlns:p14="http://schemas.microsoft.com/office/powerpoint/2010/main" val="674530523"/>
              </p:ext>
            </p:extLst>
          </p:nvPr>
        </p:nvGraphicFramePr>
        <p:xfrm>
          <a:off x="643463" y="399456"/>
          <a:ext cx="10905073" cy="6059088"/>
        </p:xfrm>
        <a:graphic>
          <a:graphicData uri="http://schemas.openxmlformats.org/drawingml/2006/table">
            <a:tbl>
              <a:tblPr firstRow="1" bandRow="1">
                <a:tableStyleId>{5C22544A-7EE6-4342-B048-85BDC9FD1C3A}</a:tableStyleId>
              </a:tblPr>
              <a:tblGrid>
                <a:gridCol w="1810021">
                  <a:extLst>
                    <a:ext uri="{9D8B030D-6E8A-4147-A177-3AD203B41FA5}">
                      <a16:colId xmlns:a16="http://schemas.microsoft.com/office/drawing/2014/main" val="972869345"/>
                    </a:ext>
                  </a:extLst>
                </a:gridCol>
                <a:gridCol w="2259978">
                  <a:extLst>
                    <a:ext uri="{9D8B030D-6E8A-4147-A177-3AD203B41FA5}">
                      <a16:colId xmlns:a16="http://schemas.microsoft.com/office/drawing/2014/main" val="1887309557"/>
                    </a:ext>
                  </a:extLst>
                </a:gridCol>
                <a:gridCol w="1139179">
                  <a:extLst>
                    <a:ext uri="{9D8B030D-6E8A-4147-A177-3AD203B41FA5}">
                      <a16:colId xmlns:a16="http://schemas.microsoft.com/office/drawing/2014/main" val="1544430847"/>
                    </a:ext>
                  </a:extLst>
                </a:gridCol>
                <a:gridCol w="1139179">
                  <a:extLst>
                    <a:ext uri="{9D8B030D-6E8A-4147-A177-3AD203B41FA5}">
                      <a16:colId xmlns:a16="http://schemas.microsoft.com/office/drawing/2014/main" val="1948653514"/>
                    </a:ext>
                  </a:extLst>
                </a:gridCol>
                <a:gridCol w="1139179">
                  <a:extLst>
                    <a:ext uri="{9D8B030D-6E8A-4147-A177-3AD203B41FA5}">
                      <a16:colId xmlns:a16="http://schemas.microsoft.com/office/drawing/2014/main" val="3607391862"/>
                    </a:ext>
                  </a:extLst>
                </a:gridCol>
                <a:gridCol w="1139179">
                  <a:extLst>
                    <a:ext uri="{9D8B030D-6E8A-4147-A177-3AD203B41FA5}">
                      <a16:colId xmlns:a16="http://schemas.microsoft.com/office/drawing/2014/main" val="2762273288"/>
                    </a:ext>
                  </a:extLst>
                </a:gridCol>
                <a:gridCol w="1139179">
                  <a:extLst>
                    <a:ext uri="{9D8B030D-6E8A-4147-A177-3AD203B41FA5}">
                      <a16:colId xmlns:a16="http://schemas.microsoft.com/office/drawing/2014/main" val="2713091688"/>
                    </a:ext>
                  </a:extLst>
                </a:gridCol>
                <a:gridCol w="1139179">
                  <a:extLst>
                    <a:ext uri="{9D8B030D-6E8A-4147-A177-3AD203B41FA5}">
                      <a16:colId xmlns:a16="http://schemas.microsoft.com/office/drawing/2014/main" val="277078430"/>
                    </a:ext>
                  </a:extLst>
                </a:gridCol>
              </a:tblGrid>
              <a:tr h="365878">
                <a:tc gridSpan="8">
                  <a:txBody>
                    <a:bodyPr/>
                    <a:lstStyle/>
                    <a:p>
                      <a:pPr algn="ctr" fontAlgn="b"/>
                      <a:r>
                        <a:rPr lang="en-US" sz="1400" u="none" strike="noStrike" dirty="0">
                          <a:effectLst/>
                        </a:rPr>
                        <a:t>Greenville County Employment and Wages by Industry, Annual Average</a:t>
                      </a:r>
                    </a:p>
                    <a:p>
                      <a:pPr algn="ctr" fontAlgn="b"/>
                      <a:r>
                        <a:rPr lang="en-US" sz="1400" u="none" strike="noStrike" dirty="0">
                          <a:effectLst/>
                        </a:rPr>
                        <a:t> 2013 &amp; 2017</a:t>
                      </a:r>
                      <a:endParaRPr lang="en-US" sz="1400" b="0" i="0" u="none" strike="noStrike" dirty="0">
                        <a:solidFill>
                          <a:srgbClr val="000000"/>
                        </a:solidFill>
                        <a:effectLst/>
                        <a:latin typeface="Calibri" panose="020F0502020204030204" pitchFamily="34" charset="0"/>
                      </a:endParaRPr>
                    </a:p>
                  </a:txBody>
                  <a:tcPr marL="3542" marR="3542" marT="3542"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5308553"/>
                  </a:ext>
                </a:extLst>
              </a:tr>
              <a:tr h="19901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gridSpan="2">
                  <a:txBody>
                    <a:bodyPr/>
                    <a:lstStyle/>
                    <a:p>
                      <a:pPr algn="ctr" fontAlgn="b"/>
                      <a:r>
                        <a:rPr lang="en-US" sz="1400" b="1" u="none" strike="noStrike" dirty="0">
                          <a:effectLst/>
                        </a:rPr>
                        <a:t>Number of Companies</a:t>
                      </a:r>
                      <a:endParaRPr lang="en-US" sz="1400" b="1" i="0" u="none" strike="noStrike" dirty="0">
                        <a:solidFill>
                          <a:srgbClr val="000000"/>
                        </a:solidFill>
                        <a:effectLst/>
                        <a:latin typeface="Calibri" panose="020F0502020204030204" pitchFamily="34" charset="0"/>
                      </a:endParaRPr>
                    </a:p>
                  </a:txBody>
                  <a:tcPr marL="3542" marR="3542" marT="3542" marB="0" anchor="b"/>
                </a:tc>
                <a:tc hMerge="1">
                  <a:txBody>
                    <a:bodyPr/>
                    <a:lstStyle/>
                    <a:p>
                      <a:endParaRPr lang="en-US"/>
                    </a:p>
                  </a:txBody>
                  <a:tcPr/>
                </a:tc>
                <a:tc gridSpan="2">
                  <a:txBody>
                    <a:bodyPr/>
                    <a:lstStyle/>
                    <a:p>
                      <a:pPr algn="ctr" fontAlgn="b"/>
                      <a:r>
                        <a:rPr lang="en-US" sz="1400" b="1" u="none" strike="noStrike" dirty="0">
                          <a:effectLst/>
                        </a:rPr>
                        <a:t>Average Weekly Wage</a:t>
                      </a:r>
                      <a:endParaRPr lang="en-US" sz="1400" b="1" i="0" u="none" strike="noStrike" dirty="0">
                        <a:solidFill>
                          <a:srgbClr val="000000"/>
                        </a:solidFill>
                        <a:effectLst/>
                        <a:latin typeface="Calibri" panose="020F0502020204030204" pitchFamily="34" charset="0"/>
                      </a:endParaRPr>
                    </a:p>
                  </a:txBody>
                  <a:tcPr marL="3542" marR="3542" marT="3542" marB="0" anchor="b"/>
                </a:tc>
                <a:tc hMerge="1">
                  <a:txBody>
                    <a:bodyPr/>
                    <a:lstStyle/>
                    <a:p>
                      <a:endParaRPr lang="en-US"/>
                    </a:p>
                  </a:txBody>
                  <a:tcPr/>
                </a:tc>
                <a:tc gridSpan="2">
                  <a:txBody>
                    <a:bodyPr/>
                    <a:lstStyle/>
                    <a:p>
                      <a:pPr algn="ctr" fontAlgn="b"/>
                      <a:r>
                        <a:rPr lang="en-US" sz="1400" b="1" u="none" strike="noStrike" dirty="0">
                          <a:effectLst/>
                        </a:rPr>
                        <a:t>Average Annual Pay</a:t>
                      </a:r>
                      <a:endParaRPr lang="en-US" sz="1400" b="1" i="0" u="none" strike="noStrike" dirty="0">
                        <a:solidFill>
                          <a:srgbClr val="000000"/>
                        </a:solidFill>
                        <a:effectLst/>
                        <a:latin typeface="Calibri" panose="020F0502020204030204" pitchFamily="34" charset="0"/>
                      </a:endParaRPr>
                    </a:p>
                  </a:txBody>
                  <a:tcPr marL="3542" marR="3542" marT="3542" marB="0" anchor="b"/>
                </a:tc>
                <a:tc hMerge="1">
                  <a:txBody>
                    <a:bodyPr/>
                    <a:lstStyle/>
                    <a:p>
                      <a:endParaRPr lang="en-US"/>
                    </a:p>
                  </a:txBody>
                  <a:tcPr/>
                </a:tc>
                <a:extLst>
                  <a:ext uri="{0D108BD9-81ED-4DB2-BD59-A6C34878D82A}">
                    <a16:rowId xmlns:a16="http://schemas.microsoft.com/office/drawing/2014/main" val="3874728577"/>
                  </a:ext>
                </a:extLst>
              </a:tr>
              <a:tr h="19901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b="1" u="none" strike="noStrike" dirty="0">
                          <a:effectLst/>
                        </a:rPr>
                        <a:t>2013</a:t>
                      </a:r>
                      <a:endParaRPr lang="en-US" sz="1400" b="1"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b="1" u="none" strike="noStrike" dirty="0">
                          <a:effectLst/>
                        </a:rPr>
                        <a:t>2017</a:t>
                      </a:r>
                      <a:endParaRPr lang="en-US" sz="1400" b="1"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b="1" u="none" strike="noStrike" dirty="0">
                          <a:effectLst/>
                        </a:rPr>
                        <a:t>2013</a:t>
                      </a:r>
                      <a:endParaRPr lang="en-US" sz="1400" b="1"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b="1" u="none" strike="noStrike" dirty="0">
                          <a:effectLst/>
                        </a:rPr>
                        <a:t>2017</a:t>
                      </a:r>
                      <a:endParaRPr lang="en-US" sz="1400" b="1"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b="1" u="none" strike="noStrike" dirty="0">
                          <a:effectLst/>
                        </a:rPr>
                        <a:t>2013</a:t>
                      </a:r>
                      <a:endParaRPr lang="en-US" sz="1400" b="1"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b="1" u="none" strike="noStrike" dirty="0">
                          <a:effectLst/>
                        </a:rPr>
                        <a:t>2017</a:t>
                      </a:r>
                      <a:endParaRPr lang="en-US" sz="1400" b="1" i="0" u="none" strike="noStrike" dirty="0">
                        <a:solidFill>
                          <a:srgbClr val="000000"/>
                        </a:solidFill>
                        <a:effectLst/>
                        <a:latin typeface="Calibri" panose="020F0502020204030204" pitchFamily="34" charset="0"/>
                      </a:endParaRPr>
                    </a:p>
                  </a:txBody>
                  <a:tcPr marL="3542" marR="3542" marT="3542" marB="0" anchor="b"/>
                </a:tc>
                <a:extLst>
                  <a:ext uri="{0D108BD9-81ED-4DB2-BD59-A6C34878D82A}">
                    <a16:rowId xmlns:a16="http://schemas.microsoft.com/office/drawing/2014/main" val="885604759"/>
                  </a:ext>
                </a:extLst>
              </a:tr>
              <a:tr h="199013">
                <a:tc>
                  <a:txBody>
                    <a:bodyPr/>
                    <a:lstStyle/>
                    <a:p>
                      <a:pPr algn="l" fontAlgn="b"/>
                      <a:r>
                        <a:rPr lang="en-US" sz="1400" u="none" strike="noStrike" dirty="0">
                          <a:effectLst/>
                        </a:rPr>
                        <a:t>Private, Goods-Producing</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1,779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1,930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$ 1,059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$ 1,224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$ 55,048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$ 63,643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2218679752"/>
                  </a:ext>
                </a:extLst>
              </a:tr>
              <a:tr h="19901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Natural Resources and Mining</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19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36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$ 510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$ 663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$ 26,495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$ 34,491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2890757437"/>
                  </a:ext>
                </a:extLst>
              </a:tr>
              <a:tr h="19901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Construction</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1,072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1,190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$ 898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$ 1,246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$ 46,689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$ 64,796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2664633372"/>
                  </a:ext>
                </a:extLst>
              </a:tr>
              <a:tr h="19901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Manufacturing</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688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704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$ 1,111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$ 1,218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$ 57,795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$ 63,353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2260893390"/>
                  </a:ext>
                </a:extLst>
              </a:tr>
              <a:tr h="199013">
                <a:tc>
                  <a:txBody>
                    <a:bodyPr/>
                    <a:lstStyle/>
                    <a:p>
                      <a:pPr algn="l" fontAlgn="b"/>
                      <a:r>
                        <a:rPr lang="en-US" sz="1400" u="none" strike="noStrike" dirty="0">
                          <a:effectLst/>
                        </a:rPr>
                        <a:t>Private, Service-Providing</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10,135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11,602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$ 770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$ 842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$ 40,024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$ 43,799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3990408403"/>
                  </a:ext>
                </a:extLst>
              </a:tr>
              <a:tr h="199013">
                <a:tc gridSpan="2">
                  <a:txBody>
                    <a:bodyPr/>
                    <a:lstStyle/>
                    <a:p>
                      <a:pPr algn="ctr" fontAlgn="b"/>
                      <a:r>
                        <a:rPr lang="en-US" sz="1400" u="none" strike="noStrike" dirty="0">
                          <a:effectLst/>
                        </a:rPr>
                        <a:t>Trade, Transportation, &amp; Utilities</a:t>
                      </a:r>
                      <a:endParaRPr lang="en-US" sz="1400" b="0" i="0" u="none" strike="noStrike" dirty="0">
                        <a:solidFill>
                          <a:srgbClr val="000000"/>
                        </a:solidFill>
                        <a:effectLst/>
                        <a:latin typeface="Calibri" panose="020F0502020204030204" pitchFamily="34" charset="0"/>
                      </a:endParaRPr>
                    </a:p>
                  </a:txBody>
                  <a:tcPr marL="3542" marR="3542" marT="3542" marB="0" anchor="b"/>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4529" marR="4529" marT="4529" marB="0" anchor="b"/>
                </a:tc>
                <a:tc>
                  <a:txBody>
                    <a:bodyPr/>
                    <a:lstStyle/>
                    <a:p>
                      <a:pPr algn="ctr" fontAlgn="b"/>
                      <a:r>
                        <a:rPr lang="en-US" sz="1400" u="none" strike="noStrike" dirty="0">
                          <a:effectLst/>
                        </a:rPr>
                        <a:t>2,931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2,984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$ 744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$ 809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$ 38,714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$ 42,083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2277429944"/>
                  </a:ext>
                </a:extLst>
              </a:tr>
              <a:tr h="19901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Wholesale Trade</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921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928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$ 1,145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$ 1,258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$ 59,544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$ 65,413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4171183826"/>
                  </a:ext>
                </a:extLst>
              </a:tr>
              <a:tr h="19901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Retail Trade</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1,698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1,721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$ 514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$ 569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$ 26,711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$ 29,573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2330811639"/>
                  </a:ext>
                </a:extLst>
              </a:tr>
              <a:tr h="19901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Transportation &amp; Warehouse</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296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311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$ 885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$ 903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$ 46,000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$ 46,936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287685941"/>
                  </a:ext>
                </a:extLst>
              </a:tr>
              <a:tr h="19901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Utilities</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17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25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$ 1,385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$ 1,470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$ 72,015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$ 76,436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2578835477"/>
                  </a:ext>
                </a:extLst>
              </a:tr>
              <a:tr h="199013">
                <a:tc gridSpan="2">
                  <a:txBody>
                    <a:bodyPr/>
                    <a:lstStyle/>
                    <a:p>
                      <a:pPr algn="ctr" fontAlgn="b"/>
                      <a:r>
                        <a:rPr lang="en-US" sz="1400" u="none" strike="noStrike" dirty="0">
                          <a:effectLst/>
                        </a:rPr>
                        <a:t>Information</a:t>
                      </a:r>
                      <a:endParaRPr lang="en-US" sz="1400" b="0" i="0" u="none" strike="noStrike" dirty="0">
                        <a:solidFill>
                          <a:srgbClr val="000000"/>
                        </a:solidFill>
                        <a:effectLst/>
                        <a:latin typeface="Calibri" panose="020F0502020204030204" pitchFamily="34" charset="0"/>
                      </a:endParaRPr>
                    </a:p>
                  </a:txBody>
                  <a:tcPr marL="3542" marR="3542" marT="3542" marB="0" anchor="b"/>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4529" marR="4529" marT="4529" marB="0" anchor="b"/>
                </a:tc>
                <a:tc>
                  <a:txBody>
                    <a:bodyPr/>
                    <a:lstStyle/>
                    <a:p>
                      <a:pPr algn="ctr" fontAlgn="b"/>
                      <a:r>
                        <a:rPr lang="en-US" sz="1400" u="none" strike="noStrike" dirty="0">
                          <a:effectLst/>
                        </a:rPr>
                        <a:t>215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255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$ 1,027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$ 1,201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$ 53,409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$ 62,466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312618901"/>
                  </a:ext>
                </a:extLst>
              </a:tr>
              <a:tr h="199013">
                <a:tc gridSpan="2">
                  <a:txBody>
                    <a:bodyPr/>
                    <a:lstStyle/>
                    <a:p>
                      <a:pPr algn="ctr" fontAlgn="b"/>
                      <a:r>
                        <a:rPr lang="en-US" sz="1400" u="none" strike="noStrike" dirty="0">
                          <a:effectLst/>
                        </a:rPr>
                        <a:t>Financial Activities</a:t>
                      </a:r>
                      <a:endParaRPr lang="en-US" sz="1400" b="0" i="0" u="none" strike="noStrike" dirty="0">
                        <a:solidFill>
                          <a:srgbClr val="000000"/>
                        </a:solidFill>
                        <a:effectLst/>
                        <a:latin typeface="Calibri" panose="020F0502020204030204" pitchFamily="34" charset="0"/>
                      </a:endParaRPr>
                    </a:p>
                  </a:txBody>
                  <a:tcPr marL="3542" marR="3542" marT="3542" marB="0" anchor="b"/>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4529" marR="4529" marT="4529" marB="0" anchor="b"/>
                </a:tc>
                <a:tc>
                  <a:txBody>
                    <a:bodyPr/>
                    <a:lstStyle/>
                    <a:p>
                      <a:pPr algn="ctr" fontAlgn="b"/>
                      <a:r>
                        <a:rPr lang="en-US" sz="1400" u="none" strike="noStrike" dirty="0">
                          <a:effectLst/>
                        </a:rPr>
                        <a:t>1,358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1,550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$ 1,100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$ 1,210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$ 57,219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$ 62,906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2866790130"/>
                  </a:ext>
                </a:extLst>
              </a:tr>
              <a:tr h="199013">
                <a:tc gridSpan="2">
                  <a:txBody>
                    <a:bodyPr/>
                    <a:lstStyle/>
                    <a:p>
                      <a:pPr algn="ctr" fontAlgn="b"/>
                      <a:r>
                        <a:rPr lang="en-US" sz="1400" u="none" strike="noStrike" dirty="0">
                          <a:effectLst/>
                        </a:rPr>
                        <a:t>Professional &amp; Business Services</a:t>
                      </a:r>
                      <a:endParaRPr lang="en-US" sz="1400" b="0" i="0" u="none" strike="noStrike" dirty="0">
                        <a:solidFill>
                          <a:srgbClr val="000000"/>
                        </a:solidFill>
                        <a:effectLst/>
                        <a:latin typeface="Calibri" panose="020F0502020204030204" pitchFamily="34" charset="0"/>
                      </a:endParaRPr>
                    </a:p>
                  </a:txBody>
                  <a:tcPr marL="3542" marR="3542" marT="3542" marB="0" anchor="b"/>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4529" marR="4529" marT="4529" marB="0" anchor="b"/>
                </a:tc>
                <a:tc>
                  <a:txBody>
                    <a:bodyPr/>
                    <a:lstStyle/>
                    <a:p>
                      <a:pPr algn="ctr" fontAlgn="b"/>
                      <a:r>
                        <a:rPr lang="en-US" sz="1400" u="none" strike="noStrike" dirty="0">
                          <a:effectLst/>
                        </a:rPr>
                        <a:t>2,495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2,899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$ 864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$ 922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$ 44,930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$ 47,955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4200609460"/>
                  </a:ext>
                </a:extLst>
              </a:tr>
              <a:tr h="199013">
                <a:tc gridSpan="2">
                  <a:txBody>
                    <a:bodyPr/>
                    <a:lstStyle/>
                    <a:p>
                      <a:pPr algn="ctr" fontAlgn="b"/>
                      <a:r>
                        <a:rPr lang="en-US" sz="1400" u="none" strike="noStrike" dirty="0">
                          <a:effectLst/>
                        </a:rPr>
                        <a:t>Education &amp; Health Services</a:t>
                      </a:r>
                      <a:endParaRPr lang="en-US" sz="1400" b="0" i="0" u="none" strike="noStrike" dirty="0">
                        <a:solidFill>
                          <a:srgbClr val="000000"/>
                        </a:solidFill>
                        <a:effectLst/>
                        <a:latin typeface="Calibri" panose="020F0502020204030204" pitchFamily="34" charset="0"/>
                      </a:endParaRPr>
                    </a:p>
                  </a:txBody>
                  <a:tcPr marL="3542" marR="3542" marT="3542" marB="0" anchor="b"/>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4529" marR="4529" marT="4529" marB="0" anchor="b"/>
                </a:tc>
                <a:tc>
                  <a:txBody>
                    <a:bodyPr/>
                    <a:lstStyle/>
                    <a:p>
                      <a:pPr algn="ctr" fontAlgn="b"/>
                      <a:r>
                        <a:rPr lang="en-US" sz="1400" u="none" strike="noStrike" dirty="0">
                          <a:effectLst/>
                        </a:rPr>
                        <a:t>1,112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1,343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$ 928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$ 1,001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$ 48,274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$ 52,071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4059711200"/>
                  </a:ext>
                </a:extLst>
              </a:tr>
              <a:tr h="199013">
                <a:tc gridSpan="2">
                  <a:txBody>
                    <a:bodyPr/>
                    <a:lstStyle/>
                    <a:p>
                      <a:pPr algn="ctr" fontAlgn="b"/>
                      <a:r>
                        <a:rPr lang="en-US" sz="1400" u="none" strike="noStrike" dirty="0">
                          <a:effectLst/>
                        </a:rPr>
                        <a:t>Leisure &amp; Hospitality</a:t>
                      </a:r>
                      <a:endParaRPr lang="en-US" sz="1400" b="0" i="0" u="none" strike="noStrike" dirty="0">
                        <a:solidFill>
                          <a:srgbClr val="000000"/>
                        </a:solidFill>
                        <a:effectLst/>
                        <a:latin typeface="Calibri" panose="020F0502020204030204" pitchFamily="34" charset="0"/>
                      </a:endParaRPr>
                    </a:p>
                  </a:txBody>
                  <a:tcPr marL="3542" marR="3542" marT="3542" marB="0" anchor="b"/>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4529" marR="4529" marT="4529" marB="0" anchor="b"/>
                </a:tc>
                <a:tc>
                  <a:txBody>
                    <a:bodyPr/>
                    <a:lstStyle/>
                    <a:p>
                      <a:pPr algn="ctr" fontAlgn="b"/>
                      <a:r>
                        <a:rPr lang="en-US" sz="1400" u="none" strike="noStrike" dirty="0">
                          <a:effectLst/>
                        </a:rPr>
                        <a:t>1,252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1,350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$ 292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$ 340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$ 15,182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$ 17,684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905757824"/>
                  </a:ext>
                </a:extLst>
              </a:tr>
              <a:tr h="199013">
                <a:tc gridSpan="2">
                  <a:txBody>
                    <a:bodyPr/>
                    <a:lstStyle/>
                    <a:p>
                      <a:pPr algn="ctr" fontAlgn="b"/>
                      <a:r>
                        <a:rPr lang="en-US" sz="1400" u="none" strike="noStrike" dirty="0">
                          <a:effectLst/>
                        </a:rPr>
                        <a:t>Other Services</a:t>
                      </a:r>
                      <a:endParaRPr lang="en-US" sz="1400" b="0" i="0" u="none" strike="noStrike" dirty="0">
                        <a:solidFill>
                          <a:srgbClr val="000000"/>
                        </a:solidFill>
                        <a:effectLst/>
                        <a:latin typeface="Calibri" panose="020F0502020204030204" pitchFamily="34" charset="0"/>
                      </a:endParaRPr>
                    </a:p>
                  </a:txBody>
                  <a:tcPr marL="3542" marR="3542" marT="3542" marB="0" anchor="b"/>
                </a:tc>
                <a:tc hMerge="1">
                  <a:txBody>
                    <a:bodyPr/>
                    <a:lstStyle/>
                    <a:p>
                      <a:pPr algn="ctr" fontAlgn="b"/>
                      <a:endParaRPr lang="en-US" sz="1600" b="0" i="0" u="none" strike="noStrike">
                        <a:solidFill>
                          <a:srgbClr val="000000"/>
                        </a:solidFill>
                        <a:effectLst/>
                        <a:latin typeface="Calibri" panose="020F0502020204030204" pitchFamily="34" charset="0"/>
                      </a:endParaRPr>
                    </a:p>
                  </a:txBody>
                  <a:tcPr marL="4529" marR="4529" marT="4529" marB="0" anchor="b"/>
                </a:tc>
                <a:tc>
                  <a:txBody>
                    <a:bodyPr/>
                    <a:lstStyle/>
                    <a:p>
                      <a:pPr algn="ctr" fontAlgn="b"/>
                      <a:r>
                        <a:rPr lang="en-US" sz="1400" u="none" strike="noStrike" dirty="0">
                          <a:effectLst/>
                        </a:rPr>
                        <a:t>1,180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1,221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$ 543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$ 635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$ 28,261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$ 32,994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3672499820"/>
                  </a:ext>
                </a:extLst>
              </a:tr>
              <a:tr h="199013">
                <a:tc>
                  <a:txBody>
                    <a:bodyPr/>
                    <a:lstStyle/>
                    <a:p>
                      <a:pPr algn="l" fontAlgn="b"/>
                      <a:r>
                        <a:rPr lang="en-US" sz="1400" u="none" strike="noStrike" dirty="0">
                          <a:effectLst/>
                        </a:rPr>
                        <a:t>Total Federal Government</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54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52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$ 1,265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$ 1,302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$ 65,783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$ 67,724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2954569724"/>
                  </a:ext>
                </a:extLst>
              </a:tr>
              <a:tr h="199013">
                <a:tc>
                  <a:txBody>
                    <a:bodyPr/>
                    <a:lstStyle/>
                    <a:p>
                      <a:pPr algn="l" fontAlgn="b"/>
                      <a:r>
                        <a:rPr lang="en-US" sz="1400" u="none" strike="noStrike" dirty="0">
                          <a:effectLst/>
                        </a:rPr>
                        <a:t>Total State Government</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23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32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$ 692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$ 745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$ 35,756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$ 38,738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3740047727"/>
                  </a:ext>
                </a:extLst>
              </a:tr>
              <a:tr h="199013">
                <a:tc>
                  <a:txBody>
                    <a:bodyPr/>
                    <a:lstStyle/>
                    <a:p>
                      <a:pPr algn="l" fontAlgn="b"/>
                      <a:r>
                        <a:rPr lang="en-US" sz="1400" u="none" strike="noStrike" dirty="0">
                          <a:effectLst/>
                        </a:rPr>
                        <a:t>Total Local Government</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196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222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$ 818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$ 894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$ 42,515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$ 46,466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1865417890"/>
                  </a:ext>
                </a:extLst>
              </a:tr>
              <a:tr h="199013">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Education &amp; Health Services</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140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163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$ 833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$ 892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$ 43,330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$ 46,401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1958186854"/>
                  </a:ext>
                </a:extLst>
              </a:tr>
              <a:tr h="199013">
                <a:tc>
                  <a:txBody>
                    <a:bodyPr/>
                    <a:lstStyle/>
                    <a:p>
                      <a:pPr algn="l" fontAlgn="b"/>
                      <a:r>
                        <a:rPr lang="en-US" sz="1400" u="none" strike="noStrike" dirty="0">
                          <a:effectLst/>
                        </a:rPr>
                        <a:t>Total All Industries</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3542" marR="3542" marT="3542" marB="0" anchor="b"/>
                </a:tc>
                <a:tc>
                  <a:txBody>
                    <a:bodyPr/>
                    <a:lstStyle/>
                    <a:p>
                      <a:pPr algn="ctr" fontAlgn="b"/>
                      <a:r>
                        <a:rPr lang="en-US" sz="1400" u="none" strike="noStrike" dirty="0">
                          <a:effectLst/>
                        </a:rPr>
                        <a:t>12,595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13,837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$ 823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$ 911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$ 42,804 </a:t>
                      </a:r>
                      <a:endParaRPr lang="en-US" sz="1400" b="0" i="0" u="none" strike="noStrike" dirty="0">
                        <a:solidFill>
                          <a:srgbClr val="000000"/>
                        </a:solidFill>
                        <a:effectLst/>
                        <a:latin typeface="Calibri" panose="020F0502020204030204" pitchFamily="34" charset="0"/>
                      </a:endParaRPr>
                    </a:p>
                  </a:txBody>
                  <a:tcPr marL="3542" marR="3542" marT="3542" marB="0" anchor="ctr"/>
                </a:tc>
                <a:tc>
                  <a:txBody>
                    <a:bodyPr/>
                    <a:lstStyle/>
                    <a:p>
                      <a:pPr algn="ctr" fontAlgn="b"/>
                      <a:r>
                        <a:rPr lang="en-US" sz="1400" u="none" strike="noStrike" dirty="0">
                          <a:effectLst/>
                        </a:rPr>
                        <a:t> $47,348 </a:t>
                      </a:r>
                      <a:endParaRPr lang="en-US" sz="1400" b="0" i="0" u="none" strike="noStrike" dirty="0">
                        <a:solidFill>
                          <a:srgbClr val="000000"/>
                        </a:solidFill>
                        <a:effectLst/>
                        <a:latin typeface="Calibri" panose="020F0502020204030204" pitchFamily="34" charset="0"/>
                      </a:endParaRPr>
                    </a:p>
                  </a:txBody>
                  <a:tcPr marL="3542" marR="3542" marT="3542" marB="0" anchor="ctr"/>
                </a:tc>
                <a:extLst>
                  <a:ext uri="{0D108BD9-81ED-4DB2-BD59-A6C34878D82A}">
                    <a16:rowId xmlns:a16="http://schemas.microsoft.com/office/drawing/2014/main" val="2138694398"/>
                  </a:ext>
                </a:extLst>
              </a:tr>
            </a:tbl>
          </a:graphicData>
        </a:graphic>
      </p:graphicFrame>
    </p:spTree>
    <p:extLst>
      <p:ext uri="{BB962C8B-B14F-4D97-AF65-F5344CB8AC3E}">
        <p14:creationId xmlns:p14="http://schemas.microsoft.com/office/powerpoint/2010/main" val="167452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3167B7B-D2D2-4FC0-A2B4-F01429E470C2}"/>
              </a:ext>
            </a:extLst>
          </p:cNvPr>
          <p:cNvGraphicFramePr>
            <a:graphicFrameLocks/>
          </p:cNvGraphicFramePr>
          <p:nvPr>
            <p:extLst>
              <p:ext uri="{D42A27DB-BD31-4B8C-83A1-F6EECF244321}">
                <p14:modId xmlns:p14="http://schemas.microsoft.com/office/powerpoint/2010/main" val="1271420410"/>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7172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446E689-FFAD-4DDF-A420-C74474F0C9D0}"/>
              </a:ext>
            </a:extLst>
          </p:cNvPr>
          <p:cNvGraphicFramePr>
            <a:graphicFrameLocks noGrp="1"/>
          </p:cNvGraphicFramePr>
          <p:nvPr>
            <p:extLst>
              <p:ext uri="{D42A27DB-BD31-4B8C-83A1-F6EECF244321}">
                <p14:modId xmlns:p14="http://schemas.microsoft.com/office/powerpoint/2010/main" val="2385284238"/>
              </p:ext>
            </p:extLst>
          </p:nvPr>
        </p:nvGraphicFramePr>
        <p:xfrm>
          <a:off x="6440488" y="1038361"/>
          <a:ext cx="4989511" cy="5076411"/>
        </p:xfrm>
        <a:graphic>
          <a:graphicData uri="http://schemas.openxmlformats.org/drawingml/2006/table">
            <a:tbl>
              <a:tblPr firstRow="1" firstCol="1" bandRow="1">
                <a:tableStyleId>{5C22544A-7EE6-4342-B048-85BDC9FD1C3A}</a:tableStyleId>
              </a:tblPr>
              <a:tblGrid>
                <a:gridCol w="2173483">
                  <a:extLst>
                    <a:ext uri="{9D8B030D-6E8A-4147-A177-3AD203B41FA5}">
                      <a16:colId xmlns:a16="http://schemas.microsoft.com/office/drawing/2014/main" val="3213421709"/>
                    </a:ext>
                  </a:extLst>
                </a:gridCol>
                <a:gridCol w="1408014">
                  <a:extLst>
                    <a:ext uri="{9D8B030D-6E8A-4147-A177-3AD203B41FA5}">
                      <a16:colId xmlns:a16="http://schemas.microsoft.com/office/drawing/2014/main" val="1493619950"/>
                    </a:ext>
                  </a:extLst>
                </a:gridCol>
                <a:gridCol w="1408014">
                  <a:extLst>
                    <a:ext uri="{9D8B030D-6E8A-4147-A177-3AD203B41FA5}">
                      <a16:colId xmlns:a16="http://schemas.microsoft.com/office/drawing/2014/main" val="641273576"/>
                    </a:ext>
                  </a:extLst>
                </a:gridCol>
              </a:tblGrid>
              <a:tr h="991444">
                <a:tc gridSpan="3">
                  <a:txBody>
                    <a:bodyPr/>
                    <a:lstStyle/>
                    <a:p>
                      <a:pPr marL="0" marR="0" algn="ctr">
                        <a:spcBef>
                          <a:spcPts val="0"/>
                        </a:spcBef>
                        <a:spcAft>
                          <a:spcPts val="0"/>
                        </a:spcAft>
                      </a:pPr>
                      <a:r>
                        <a:rPr lang="en-US" sz="1600" dirty="0">
                          <a:effectLst/>
                        </a:rPr>
                        <a:t>Tax Returns Filed with Earned Income Tax Credit  Greenville County </a:t>
                      </a:r>
                    </a:p>
                    <a:p>
                      <a:pPr marL="0" marR="0" algn="ctr">
                        <a:spcBef>
                          <a:spcPts val="0"/>
                        </a:spcBef>
                        <a:spcAft>
                          <a:spcPts val="0"/>
                        </a:spcAft>
                      </a:pPr>
                      <a:r>
                        <a:rPr lang="en-US" sz="1600" dirty="0">
                          <a:effectLst/>
                        </a:rPr>
                        <a:t>2016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6589871"/>
                  </a:ext>
                </a:extLst>
              </a:tr>
              <a:tr h="541381">
                <a:tc>
                  <a:txBody>
                    <a:bodyPr/>
                    <a:lstStyle/>
                    <a:p>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Number of returns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Amount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7148150"/>
                  </a:ext>
                </a:extLst>
              </a:tr>
              <a:tr h="307603">
                <a:tc>
                  <a:txBody>
                    <a:bodyPr/>
                    <a:lstStyle/>
                    <a:p>
                      <a:pPr marL="0" marR="0">
                        <a:spcBef>
                          <a:spcPts val="0"/>
                        </a:spcBef>
                        <a:spcAft>
                          <a:spcPts val="0"/>
                        </a:spcAft>
                      </a:pPr>
                      <a:r>
                        <a:rPr lang="en-US" sz="1600" i="1" dirty="0">
                          <a:solidFill>
                            <a:srgbClr val="C00000"/>
                          </a:solidFill>
                          <a:effectLst/>
                        </a:rPr>
                        <a:t>County Total</a:t>
                      </a:r>
                      <a:endParaRPr lang="en-US" sz="16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i="1" dirty="0">
                          <a:solidFill>
                            <a:srgbClr val="C00000"/>
                          </a:solidFill>
                          <a:effectLst/>
                        </a:rPr>
                        <a:t>41,410</a:t>
                      </a:r>
                      <a:endParaRPr lang="en-US" sz="16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i="1" dirty="0">
                          <a:solidFill>
                            <a:srgbClr val="C00000"/>
                          </a:solidFill>
                          <a:effectLst/>
                        </a:rPr>
                        <a:t>$ 100,153</a:t>
                      </a:r>
                      <a:endParaRPr lang="en-US" sz="16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3870085"/>
                  </a:ext>
                </a:extLst>
              </a:tr>
              <a:tr h="307603">
                <a:tc gridSpan="3">
                  <a:txBody>
                    <a:bodyPr/>
                    <a:lstStyle/>
                    <a:p>
                      <a:pPr marL="0" marR="0" algn="ctr">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 Adjusted Gross Income</a:t>
                      </a:r>
                    </a:p>
                  </a:txBody>
                  <a:tcPr marL="68580" marR="68580" marT="0" marB="0" anchor="ctr"/>
                </a:tc>
                <a:tc hMerge="1">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4656935"/>
                  </a:ext>
                </a:extLst>
              </a:tr>
              <a:tr h="307603">
                <a:tc>
                  <a:txBody>
                    <a:bodyPr/>
                    <a:lstStyle/>
                    <a:p>
                      <a:pPr marL="0" marR="0">
                        <a:spcBef>
                          <a:spcPts val="0"/>
                        </a:spcBef>
                        <a:spcAft>
                          <a:spcPts val="0"/>
                        </a:spcAft>
                      </a:pPr>
                      <a:r>
                        <a:rPr lang="en-US" sz="1600" dirty="0">
                          <a:effectLst/>
                        </a:rPr>
                        <a:t>Under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296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8784535"/>
                  </a:ext>
                </a:extLst>
              </a:tr>
              <a:tr h="307603">
                <a:tc>
                  <a:txBody>
                    <a:bodyPr/>
                    <a:lstStyle/>
                    <a:p>
                      <a:pPr marL="0" marR="0">
                        <a:spcBef>
                          <a:spcPts val="0"/>
                        </a:spcBef>
                        <a:spcAft>
                          <a:spcPts val="0"/>
                        </a:spcAft>
                      </a:pPr>
                      <a:r>
                        <a:rPr lang="en-US" sz="1600" dirty="0">
                          <a:effectLst/>
                        </a:rPr>
                        <a:t>$1 under $10,000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9,530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$ 11,314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650894"/>
                  </a:ext>
                </a:extLst>
              </a:tr>
              <a:tr h="307603">
                <a:tc>
                  <a:txBody>
                    <a:bodyPr/>
                    <a:lstStyle/>
                    <a:p>
                      <a:pPr marL="0" marR="0">
                        <a:spcBef>
                          <a:spcPts val="0"/>
                        </a:spcBef>
                        <a:spcAft>
                          <a:spcPts val="0"/>
                        </a:spcAft>
                      </a:pPr>
                      <a:r>
                        <a:rPr lang="en-US" sz="1600" dirty="0">
                          <a:effectLst/>
                        </a:rPr>
                        <a:t>$10,000 under $25,000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18,480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$ 61,147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6273379"/>
                  </a:ext>
                </a:extLst>
              </a:tr>
              <a:tr h="307603">
                <a:tc>
                  <a:txBody>
                    <a:bodyPr/>
                    <a:lstStyle/>
                    <a:p>
                      <a:pPr marL="0" marR="0">
                        <a:spcBef>
                          <a:spcPts val="0"/>
                        </a:spcBef>
                        <a:spcAft>
                          <a:spcPts val="0"/>
                        </a:spcAft>
                      </a:pPr>
                      <a:r>
                        <a:rPr lang="en-US" sz="1600" dirty="0">
                          <a:effectLst/>
                        </a:rPr>
                        <a:t>$25,000 under $50,000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12,930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$ 27,316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9834676"/>
                  </a:ext>
                </a:extLst>
              </a:tr>
              <a:tr h="307603">
                <a:tc>
                  <a:txBody>
                    <a:bodyPr/>
                    <a:lstStyle/>
                    <a:p>
                      <a:pPr marL="0" marR="0">
                        <a:spcBef>
                          <a:spcPts val="0"/>
                        </a:spcBef>
                        <a:spcAft>
                          <a:spcPts val="0"/>
                        </a:spcAft>
                      </a:pPr>
                      <a:r>
                        <a:rPr lang="en-US" sz="1600" dirty="0">
                          <a:effectLst/>
                        </a:rPr>
                        <a:t>$50,000 under $75,000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230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3556345"/>
                  </a:ext>
                </a:extLst>
              </a:tr>
              <a:tr h="541381">
                <a:tc>
                  <a:txBody>
                    <a:bodyPr/>
                    <a:lstStyle/>
                    <a:p>
                      <a:pPr marL="0" marR="0">
                        <a:spcBef>
                          <a:spcPts val="0"/>
                        </a:spcBef>
                        <a:spcAft>
                          <a:spcPts val="0"/>
                        </a:spcAft>
                      </a:pPr>
                      <a:r>
                        <a:rPr lang="en-US" sz="1600" dirty="0">
                          <a:effectLst/>
                        </a:rPr>
                        <a:t>$75,000 under $100,000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7700230"/>
                  </a:ext>
                </a:extLst>
              </a:tr>
              <a:tr h="541381">
                <a:tc>
                  <a:txBody>
                    <a:bodyPr/>
                    <a:lstStyle/>
                    <a:p>
                      <a:pPr marL="0" marR="0">
                        <a:spcBef>
                          <a:spcPts val="0"/>
                        </a:spcBef>
                        <a:spcAft>
                          <a:spcPts val="0"/>
                        </a:spcAft>
                      </a:pPr>
                      <a:r>
                        <a:rPr lang="en-US" sz="1600" dirty="0">
                          <a:effectLst/>
                        </a:rPr>
                        <a:t>$100,000 under $200,000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75480"/>
                  </a:ext>
                </a:extLst>
              </a:tr>
              <a:tr h="307603">
                <a:tc>
                  <a:txBody>
                    <a:bodyPr/>
                    <a:lstStyle/>
                    <a:p>
                      <a:pPr marL="0" marR="0">
                        <a:spcBef>
                          <a:spcPts val="0"/>
                        </a:spcBef>
                        <a:spcAft>
                          <a:spcPts val="0"/>
                        </a:spcAft>
                      </a:pPr>
                      <a:r>
                        <a:rPr lang="en-US" sz="1600" dirty="0">
                          <a:effectLst/>
                        </a:rPr>
                        <a:t>$200,000 or more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6698135"/>
                  </a:ext>
                </a:extLst>
              </a:tr>
            </a:tbl>
          </a:graphicData>
        </a:graphic>
      </p:graphicFrame>
      <p:graphicFrame>
        <p:nvGraphicFramePr>
          <p:cNvPr id="6" name="Table 5">
            <a:extLst>
              <a:ext uri="{FF2B5EF4-FFF2-40B4-BE49-F238E27FC236}">
                <a16:creationId xmlns:a16="http://schemas.microsoft.com/office/drawing/2014/main" id="{709C18D2-6477-4CF2-90AF-478004B27DB1}"/>
              </a:ext>
            </a:extLst>
          </p:cNvPr>
          <p:cNvGraphicFramePr>
            <a:graphicFrameLocks noGrp="1"/>
          </p:cNvGraphicFramePr>
          <p:nvPr>
            <p:extLst>
              <p:ext uri="{D42A27DB-BD31-4B8C-83A1-F6EECF244321}">
                <p14:modId xmlns:p14="http://schemas.microsoft.com/office/powerpoint/2010/main" val="2477668485"/>
              </p:ext>
            </p:extLst>
          </p:nvPr>
        </p:nvGraphicFramePr>
        <p:xfrm>
          <a:off x="584200" y="1038360"/>
          <a:ext cx="4900611" cy="5063190"/>
        </p:xfrm>
        <a:graphic>
          <a:graphicData uri="http://schemas.openxmlformats.org/drawingml/2006/table">
            <a:tbl>
              <a:tblPr firstRow="1" firstCol="1" bandRow="1">
                <a:tableStyleId>{5C22544A-7EE6-4342-B048-85BDC9FD1C3A}</a:tableStyleId>
              </a:tblPr>
              <a:tblGrid>
                <a:gridCol w="2141160">
                  <a:extLst>
                    <a:ext uri="{9D8B030D-6E8A-4147-A177-3AD203B41FA5}">
                      <a16:colId xmlns:a16="http://schemas.microsoft.com/office/drawing/2014/main" val="2407466035"/>
                    </a:ext>
                  </a:extLst>
                </a:gridCol>
                <a:gridCol w="1379269">
                  <a:extLst>
                    <a:ext uri="{9D8B030D-6E8A-4147-A177-3AD203B41FA5}">
                      <a16:colId xmlns:a16="http://schemas.microsoft.com/office/drawing/2014/main" val="4007206394"/>
                    </a:ext>
                  </a:extLst>
                </a:gridCol>
                <a:gridCol w="1380182">
                  <a:extLst>
                    <a:ext uri="{9D8B030D-6E8A-4147-A177-3AD203B41FA5}">
                      <a16:colId xmlns:a16="http://schemas.microsoft.com/office/drawing/2014/main" val="4003026478"/>
                    </a:ext>
                  </a:extLst>
                </a:gridCol>
              </a:tblGrid>
              <a:tr h="962135">
                <a:tc gridSpan="3">
                  <a:txBody>
                    <a:bodyPr/>
                    <a:lstStyle/>
                    <a:p>
                      <a:pPr marL="0" marR="0" algn="ctr">
                        <a:spcBef>
                          <a:spcPts val="0"/>
                        </a:spcBef>
                        <a:spcAft>
                          <a:spcPts val="0"/>
                        </a:spcAft>
                      </a:pPr>
                      <a:r>
                        <a:rPr lang="en-US" sz="1600" dirty="0">
                          <a:effectLst/>
                        </a:rPr>
                        <a:t>Tax Returns Filed with Earned Income Credit </a:t>
                      </a:r>
                    </a:p>
                    <a:p>
                      <a:pPr marL="0" marR="0" algn="ctr">
                        <a:spcBef>
                          <a:spcPts val="0"/>
                        </a:spcBef>
                        <a:spcAft>
                          <a:spcPts val="0"/>
                        </a:spcAft>
                      </a:pPr>
                      <a:r>
                        <a:rPr lang="en-US" sz="1600" dirty="0">
                          <a:effectLst/>
                        </a:rPr>
                        <a:t>Greenville County </a:t>
                      </a:r>
                    </a:p>
                    <a:p>
                      <a:pPr marL="0" marR="0" algn="ctr">
                        <a:spcBef>
                          <a:spcPts val="0"/>
                        </a:spcBef>
                        <a:spcAft>
                          <a:spcPts val="0"/>
                        </a:spcAft>
                      </a:pPr>
                      <a:r>
                        <a:rPr lang="en-US" sz="1600" dirty="0">
                          <a:effectLst/>
                        </a:rPr>
                        <a:t>2012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049995"/>
                  </a:ext>
                </a:extLst>
              </a:tr>
              <a:tr h="581460">
                <a:tc>
                  <a:txBody>
                    <a:bodyPr/>
                    <a:lstStyle/>
                    <a:p>
                      <a:endParaRPr lang="en-US" sz="16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Number of returns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Amount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6005849"/>
                  </a:ext>
                </a:extLst>
              </a:tr>
              <a:tr h="295135">
                <a:tc>
                  <a:txBody>
                    <a:bodyPr/>
                    <a:lstStyle/>
                    <a:p>
                      <a:pPr marL="0" marR="0">
                        <a:spcBef>
                          <a:spcPts val="0"/>
                        </a:spcBef>
                        <a:spcAft>
                          <a:spcPts val="0"/>
                        </a:spcAft>
                      </a:pPr>
                      <a:r>
                        <a:rPr lang="en-US" sz="1600" i="1" dirty="0">
                          <a:solidFill>
                            <a:srgbClr val="C00000"/>
                          </a:solidFill>
                          <a:effectLst/>
                        </a:rPr>
                        <a:t>County Total</a:t>
                      </a:r>
                      <a:endParaRPr lang="en-US" sz="16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i="1" dirty="0">
                          <a:solidFill>
                            <a:srgbClr val="C00000"/>
                          </a:solidFill>
                          <a:effectLst/>
                        </a:rPr>
                        <a:t>35,400</a:t>
                      </a:r>
                      <a:endParaRPr lang="en-US" sz="16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i="1" dirty="0">
                          <a:solidFill>
                            <a:srgbClr val="C00000"/>
                          </a:solidFill>
                          <a:effectLst/>
                        </a:rPr>
                        <a:t>$ 86,034</a:t>
                      </a:r>
                      <a:endParaRPr lang="en-US" sz="16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5342116"/>
                  </a:ext>
                </a:extLst>
              </a:tr>
              <a:tr h="295135">
                <a:tc gridSpan="3">
                  <a:txBody>
                    <a:bodyPr/>
                    <a:lstStyle/>
                    <a:p>
                      <a:pPr marL="0" marR="0" algn="ctr">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 Adjusted Gross Income</a:t>
                      </a:r>
                    </a:p>
                  </a:txBody>
                  <a:tcPr marL="68580" marR="68580" marT="0" marB="0" anchor="ctr"/>
                </a:tc>
                <a:tc hMerge="1">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9498941"/>
                  </a:ext>
                </a:extLst>
              </a:tr>
              <a:tr h="295135">
                <a:tc>
                  <a:txBody>
                    <a:bodyPr/>
                    <a:lstStyle/>
                    <a:p>
                      <a:pPr marL="0" marR="0">
                        <a:spcBef>
                          <a:spcPts val="0"/>
                        </a:spcBef>
                        <a:spcAft>
                          <a:spcPts val="0"/>
                        </a:spcAft>
                      </a:pPr>
                      <a:r>
                        <a:rPr lang="en-US" sz="1600" dirty="0">
                          <a:effectLst/>
                        </a:rPr>
                        <a:t>Under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$ 190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445385"/>
                  </a:ext>
                </a:extLst>
              </a:tr>
              <a:tr h="295135">
                <a:tc>
                  <a:txBody>
                    <a:bodyPr/>
                    <a:lstStyle/>
                    <a:p>
                      <a:pPr marL="0" marR="0">
                        <a:spcBef>
                          <a:spcPts val="0"/>
                        </a:spcBef>
                        <a:spcAft>
                          <a:spcPts val="0"/>
                        </a:spcAft>
                      </a:pPr>
                      <a:r>
                        <a:rPr lang="en-US" sz="1600" dirty="0">
                          <a:effectLst/>
                        </a:rPr>
                        <a:t>$1 under $10,000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8,390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$ 9,853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4193233"/>
                  </a:ext>
                </a:extLst>
              </a:tr>
              <a:tr h="295135">
                <a:tc>
                  <a:txBody>
                    <a:bodyPr/>
                    <a:lstStyle/>
                    <a:p>
                      <a:pPr marL="0" marR="0">
                        <a:spcBef>
                          <a:spcPts val="0"/>
                        </a:spcBef>
                        <a:spcAft>
                          <a:spcPts val="0"/>
                        </a:spcAft>
                      </a:pPr>
                      <a:r>
                        <a:rPr lang="en-US" sz="1600" dirty="0">
                          <a:effectLst/>
                        </a:rPr>
                        <a:t>$10,000 under $25,000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16,210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$ 53,773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7038356"/>
                  </a:ext>
                </a:extLst>
              </a:tr>
              <a:tr h="295135">
                <a:tc>
                  <a:txBody>
                    <a:bodyPr/>
                    <a:lstStyle/>
                    <a:p>
                      <a:pPr marL="0" marR="0">
                        <a:spcBef>
                          <a:spcPts val="0"/>
                        </a:spcBef>
                        <a:spcAft>
                          <a:spcPts val="0"/>
                        </a:spcAft>
                      </a:pPr>
                      <a:r>
                        <a:rPr lang="en-US" sz="1600" dirty="0">
                          <a:effectLst/>
                        </a:rPr>
                        <a:t>$25,000 under $50,000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10,490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$ 22,169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6612506"/>
                  </a:ext>
                </a:extLst>
              </a:tr>
              <a:tr h="295135">
                <a:tc>
                  <a:txBody>
                    <a:bodyPr/>
                    <a:lstStyle/>
                    <a:p>
                      <a:pPr marL="0" marR="0">
                        <a:spcBef>
                          <a:spcPts val="0"/>
                        </a:spcBef>
                        <a:spcAft>
                          <a:spcPts val="0"/>
                        </a:spcAft>
                      </a:pPr>
                      <a:r>
                        <a:rPr lang="en-US" sz="1600" dirty="0">
                          <a:effectLst/>
                        </a:rPr>
                        <a:t>$50,000 under $75,000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$ 49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1673760"/>
                  </a:ext>
                </a:extLst>
              </a:tr>
              <a:tr h="581460">
                <a:tc>
                  <a:txBody>
                    <a:bodyPr/>
                    <a:lstStyle/>
                    <a:p>
                      <a:pPr marL="0" marR="0">
                        <a:spcBef>
                          <a:spcPts val="0"/>
                        </a:spcBef>
                        <a:spcAft>
                          <a:spcPts val="0"/>
                        </a:spcAft>
                      </a:pPr>
                      <a:r>
                        <a:rPr lang="en-US" sz="1600" dirty="0">
                          <a:effectLst/>
                        </a:rPr>
                        <a:t>$75,000 under $100,000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6692126"/>
                  </a:ext>
                </a:extLst>
              </a:tr>
              <a:tr h="581460">
                <a:tc>
                  <a:txBody>
                    <a:bodyPr/>
                    <a:lstStyle/>
                    <a:p>
                      <a:pPr marL="0" marR="0">
                        <a:spcBef>
                          <a:spcPts val="0"/>
                        </a:spcBef>
                        <a:spcAft>
                          <a:spcPts val="0"/>
                        </a:spcAft>
                      </a:pPr>
                      <a:r>
                        <a:rPr lang="en-US" sz="1600" dirty="0">
                          <a:effectLst/>
                        </a:rPr>
                        <a:t>$100,000 under $200,000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8804947"/>
                  </a:ext>
                </a:extLst>
              </a:tr>
              <a:tr h="290730">
                <a:tc>
                  <a:txBody>
                    <a:bodyPr/>
                    <a:lstStyle/>
                    <a:p>
                      <a:pPr marL="0" marR="0">
                        <a:spcBef>
                          <a:spcPts val="0"/>
                        </a:spcBef>
                        <a:spcAft>
                          <a:spcPts val="0"/>
                        </a:spcAft>
                      </a:pPr>
                      <a:r>
                        <a:rPr lang="en-US" sz="1600" dirty="0">
                          <a:effectLst/>
                        </a:rPr>
                        <a:t>$200,000 or more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2758568"/>
                  </a:ext>
                </a:extLst>
              </a:tr>
            </a:tbl>
          </a:graphicData>
        </a:graphic>
      </p:graphicFrame>
    </p:spTree>
    <p:extLst>
      <p:ext uri="{BB962C8B-B14F-4D97-AF65-F5344CB8AC3E}">
        <p14:creationId xmlns:p14="http://schemas.microsoft.com/office/powerpoint/2010/main" val="980579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F7E346-1987-4BE0-BEF8-137CBE4CFCB5}"/>
              </a:ext>
            </a:extLst>
          </p:cNvPr>
          <p:cNvSpPr txBox="1"/>
          <p:nvPr/>
        </p:nvSpPr>
        <p:spPr>
          <a:xfrm>
            <a:off x="643468" y="2638044"/>
            <a:ext cx="3363974" cy="3415622"/>
          </a:xfrm>
          <a:prstGeom prst="rect">
            <a:avLst/>
          </a:prstGeom>
        </p:spPr>
        <p:txBody>
          <a:bodyPr vert="horz" lIns="91440" tIns="45720" rIns="91440" bIns="45720" rtlCol="0">
            <a:normAutofit/>
          </a:bodyPr>
          <a:lstStyle/>
          <a:p>
            <a:pPr defTabSz="914400">
              <a:lnSpc>
                <a:spcPct val="90000"/>
              </a:lnSpc>
              <a:spcAft>
                <a:spcPts val="600"/>
              </a:spcAft>
            </a:pPr>
            <a:r>
              <a:rPr lang="en-US" sz="2000" dirty="0"/>
              <a:t>Greenville MSA: Greenville-Anderson-Mauldin</a:t>
            </a:r>
          </a:p>
          <a:p>
            <a:pPr defTabSz="914400">
              <a:lnSpc>
                <a:spcPct val="90000"/>
              </a:lnSpc>
              <a:spcAft>
                <a:spcPts val="600"/>
              </a:spcAft>
            </a:pPr>
            <a:endParaRPr lang="en-US" sz="2000" dirty="0"/>
          </a:p>
          <a:p>
            <a:pPr defTabSz="914400">
              <a:lnSpc>
                <a:spcPct val="90000"/>
              </a:lnSpc>
              <a:spcAft>
                <a:spcPts val="600"/>
              </a:spcAft>
            </a:pPr>
            <a:r>
              <a:rPr lang="en-US" sz="2000" i="1" dirty="0"/>
              <a:t>Greenville MSA boundaries changed between 2015 and 2017 survey. Unable to report historical data.</a:t>
            </a:r>
          </a:p>
        </p:txBody>
      </p:sp>
      <p:graphicFrame>
        <p:nvGraphicFramePr>
          <p:cNvPr id="4" name="Chart 3">
            <a:extLst>
              <a:ext uri="{FF2B5EF4-FFF2-40B4-BE49-F238E27FC236}">
                <a16:creationId xmlns:a16="http://schemas.microsoft.com/office/drawing/2014/main" id="{E374444D-001B-48A3-A6DD-EDEF2FBD7C08}"/>
              </a:ext>
            </a:extLst>
          </p:cNvPr>
          <p:cNvGraphicFramePr>
            <a:graphicFrameLocks/>
          </p:cNvGraphicFramePr>
          <p:nvPr>
            <p:extLst>
              <p:ext uri="{D42A27DB-BD31-4B8C-83A1-F6EECF244321}">
                <p14:modId xmlns:p14="http://schemas.microsoft.com/office/powerpoint/2010/main" val="2815745253"/>
              </p:ext>
            </p:extLst>
          </p:nvPr>
        </p:nvGraphicFramePr>
        <p:xfrm>
          <a:off x="5297763" y="643467"/>
          <a:ext cx="6250769" cy="5410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4676302"/>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45F14B-3FD3-4D41-A40C-56D38A482871}"/>
              </a:ext>
            </a:extLst>
          </p:cNvPr>
          <p:cNvSpPr>
            <a:spLocks noGrp="1"/>
          </p:cNvSpPr>
          <p:nvPr>
            <p:ph type="title"/>
          </p:nvPr>
        </p:nvSpPr>
        <p:spPr>
          <a:xfrm>
            <a:off x="1158240" y="1122363"/>
            <a:ext cx="6339840" cy="2387600"/>
          </a:xfrm>
        </p:spPr>
        <p:txBody>
          <a:bodyPr vert="horz" lIns="91440" tIns="45720" rIns="91440" bIns="45720" rtlCol="0" anchor="b">
            <a:normAutofit/>
          </a:bodyPr>
          <a:lstStyle/>
          <a:p>
            <a:r>
              <a:rPr lang="en-US" sz="5100" kern="1200" dirty="0">
                <a:solidFill>
                  <a:schemeClr val="tx1">
                    <a:lumMod val="85000"/>
                    <a:lumOff val="15000"/>
                  </a:schemeClr>
                </a:solidFill>
                <a:latin typeface="+mj-lt"/>
                <a:ea typeface="+mj-ea"/>
                <a:cs typeface="+mj-cs"/>
              </a:rPr>
              <a:t>Family and Youth</a:t>
            </a:r>
            <a:br>
              <a:rPr lang="en-US" sz="5100" kern="1200" dirty="0">
                <a:solidFill>
                  <a:schemeClr val="tx1">
                    <a:lumMod val="85000"/>
                    <a:lumOff val="15000"/>
                  </a:schemeClr>
                </a:solidFill>
                <a:latin typeface="+mj-lt"/>
                <a:ea typeface="+mj-ea"/>
                <a:cs typeface="+mj-cs"/>
              </a:rPr>
            </a:br>
            <a:r>
              <a:rPr lang="en-US" sz="5100" kern="1200" dirty="0">
                <a:solidFill>
                  <a:schemeClr val="tx1">
                    <a:lumMod val="85000"/>
                    <a:lumOff val="15000"/>
                  </a:schemeClr>
                </a:solidFill>
                <a:latin typeface="+mj-lt"/>
                <a:ea typeface="+mj-ea"/>
                <a:cs typeface="+mj-cs"/>
              </a:rPr>
              <a:t>&amp;</a:t>
            </a:r>
            <a:br>
              <a:rPr lang="en-US" sz="5100" kern="1200" dirty="0">
                <a:solidFill>
                  <a:schemeClr val="tx1">
                    <a:lumMod val="85000"/>
                    <a:lumOff val="15000"/>
                  </a:schemeClr>
                </a:solidFill>
                <a:latin typeface="+mj-lt"/>
                <a:ea typeface="+mj-ea"/>
                <a:cs typeface="+mj-cs"/>
              </a:rPr>
            </a:br>
            <a:r>
              <a:rPr lang="en-US" sz="5100" kern="1200" dirty="0">
                <a:solidFill>
                  <a:schemeClr val="tx1">
                    <a:lumMod val="85000"/>
                    <a:lumOff val="15000"/>
                  </a:schemeClr>
                </a:solidFill>
                <a:latin typeface="+mj-lt"/>
                <a:ea typeface="+mj-ea"/>
                <a:cs typeface="+mj-cs"/>
              </a:rPr>
              <a:t>Crime and Safety</a:t>
            </a:r>
          </a:p>
        </p:txBody>
      </p:sp>
      <p:sp>
        <p:nvSpPr>
          <p:cNvPr id="5" name="Text Placeholder 4">
            <a:extLst>
              <a:ext uri="{FF2B5EF4-FFF2-40B4-BE49-F238E27FC236}">
                <a16:creationId xmlns:a16="http://schemas.microsoft.com/office/drawing/2014/main" id="{AFBCCF16-3194-4F7E-98AD-3CE25E83E2F0}"/>
              </a:ext>
            </a:extLst>
          </p:cNvPr>
          <p:cNvSpPr>
            <a:spLocks noGrp="1"/>
          </p:cNvSpPr>
          <p:nvPr>
            <p:ph type="body" idx="1"/>
          </p:nvPr>
        </p:nvSpPr>
        <p:spPr>
          <a:xfrm>
            <a:off x="1158240" y="4700588"/>
            <a:ext cx="5252288" cy="1655762"/>
          </a:xfrm>
        </p:spPr>
        <p:txBody>
          <a:bodyPr vert="horz" lIns="91440" tIns="45720" rIns="91440" bIns="45720" rtlCol="0">
            <a:normAutofit/>
          </a:bodyPr>
          <a:lstStyle/>
          <a:p>
            <a:endParaRPr lang="en-US" sz="2400" kern="1200" dirty="0">
              <a:solidFill>
                <a:schemeClr val="tx1">
                  <a:lumMod val="85000"/>
                  <a:lumOff val="15000"/>
                </a:schemeClr>
              </a:solidFill>
              <a:latin typeface="+mn-lt"/>
              <a:ea typeface="+mn-ea"/>
              <a:cs typeface="+mn-cs"/>
            </a:endParaRPr>
          </a:p>
        </p:txBody>
      </p:sp>
    </p:spTree>
    <p:extLst>
      <p:ext uri="{BB962C8B-B14F-4D97-AF65-F5344CB8AC3E}">
        <p14:creationId xmlns:p14="http://schemas.microsoft.com/office/powerpoint/2010/main" val="1604698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0B91F0-2619-4095-8E13-D339D59B6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213" y="643467"/>
            <a:ext cx="7119573" cy="5571066"/>
          </a:xfrm>
          <a:prstGeom prst="rect">
            <a:avLst/>
          </a:prstGeom>
        </p:spPr>
      </p:pic>
    </p:spTree>
    <p:extLst>
      <p:ext uri="{BB962C8B-B14F-4D97-AF65-F5344CB8AC3E}">
        <p14:creationId xmlns:p14="http://schemas.microsoft.com/office/powerpoint/2010/main" val="29796822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35BE9D4-5A04-4806-B097-37D614EE11D9}"/>
              </a:ext>
            </a:extLst>
          </p:cNvPr>
          <p:cNvGraphicFramePr>
            <a:graphicFrameLocks noGrp="1"/>
          </p:cNvGraphicFramePr>
          <p:nvPr>
            <p:extLst>
              <p:ext uri="{D42A27DB-BD31-4B8C-83A1-F6EECF244321}">
                <p14:modId xmlns:p14="http://schemas.microsoft.com/office/powerpoint/2010/main" val="4222809259"/>
              </p:ext>
            </p:extLst>
          </p:nvPr>
        </p:nvGraphicFramePr>
        <p:xfrm>
          <a:off x="389466" y="623364"/>
          <a:ext cx="6151034" cy="4996105"/>
        </p:xfrm>
        <a:graphic>
          <a:graphicData uri="http://schemas.openxmlformats.org/drawingml/2006/table">
            <a:tbl>
              <a:tblPr firstRow="1" firstCol="1" bandRow="1">
                <a:tableStyleId>{5C22544A-7EE6-4342-B048-85BDC9FD1C3A}</a:tableStyleId>
              </a:tblPr>
              <a:tblGrid>
                <a:gridCol w="1088642">
                  <a:extLst>
                    <a:ext uri="{9D8B030D-6E8A-4147-A177-3AD203B41FA5}">
                      <a16:colId xmlns:a16="http://schemas.microsoft.com/office/drawing/2014/main" val="3006778839"/>
                    </a:ext>
                  </a:extLst>
                </a:gridCol>
                <a:gridCol w="1421503">
                  <a:extLst>
                    <a:ext uri="{9D8B030D-6E8A-4147-A177-3AD203B41FA5}">
                      <a16:colId xmlns:a16="http://schemas.microsoft.com/office/drawing/2014/main" val="2332615756"/>
                    </a:ext>
                  </a:extLst>
                </a:gridCol>
                <a:gridCol w="950494">
                  <a:extLst>
                    <a:ext uri="{9D8B030D-6E8A-4147-A177-3AD203B41FA5}">
                      <a16:colId xmlns:a16="http://schemas.microsoft.com/office/drawing/2014/main" val="2207093863"/>
                    </a:ext>
                  </a:extLst>
                </a:gridCol>
                <a:gridCol w="914400">
                  <a:extLst>
                    <a:ext uri="{9D8B030D-6E8A-4147-A177-3AD203B41FA5}">
                      <a16:colId xmlns:a16="http://schemas.microsoft.com/office/drawing/2014/main" val="1149816551"/>
                    </a:ext>
                  </a:extLst>
                </a:gridCol>
                <a:gridCol w="950495">
                  <a:extLst>
                    <a:ext uri="{9D8B030D-6E8A-4147-A177-3AD203B41FA5}">
                      <a16:colId xmlns:a16="http://schemas.microsoft.com/office/drawing/2014/main" val="632565013"/>
                    </a:ext>
                  </a:extLst>
                </a:gridCol>
                <a:gridCol w="825500">
                  <a:extLst>
                    <a:ext uri="{9D8B030D-6E8A-4147-A177-3AD203B41FA5}">
                      <a16:colId xmlns:a16="http://schemas.microsoft.com/office/drawing/2014/main" val="3908008356"/>
                    </a:ext>
                  </a:extLst>
                </a:gridCol>
              </a:tblGrid>
              <a:tr h="646510">
                <a:tc gridSpan="6">
                  <a:txBody>
                    <a:bodyPr/>
                    <a:lstStyle/>
                    <a:p>
                      <a:pPr marL="0" marR="0" algn="ctr">
                        <a:spcBef>
                          <a:spcPts val="0"/>
                        </a:spcBef>
                        <a:spcAft>
                          <a:spcPts val="0"/>
                        </a:spcAft>
                      </a:pPr>
                      <a:r>
                        <a:rPr lang="en-US" sz="1600" dirty="0">
                          <a:effectLst/>
                        </a:rPr>
                        <a:t>Greenville County Poverty Data</a:t>
                      </a:r>
                    </a:p>
                    <a:p>
                      <a:pPr marL="0" marR="0" algn="ctr">
                        <a:spcBef>
                          <a:spcPts val="0"/>
                        </a:spcBef>
                        <a:spcAft>
                          <a:spcPts val="0"/>
                        </a:spcAft>
                      </a:pPr>
                      <a:r>
                        <a:rPr lang="en-US" sz="1600" dirty="0">
                          <a:effectLst/>
                        </a:rPr>
                        <a:t> 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0086546"/>
                  </a:ext>
                </a:extLst>
              </a:tr>
              <a:tr h="1131393">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tc>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b="1" dirty="0">
                          <a:solidFill>
                            <a:srgbClr val="C00000"/>
                          </a:solidFill>
                          <a:effectLst/>
                        </a:rPr>
                        <a:t>Number Below Poverty</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b="1" dirty="0">
                          <a:solidFill>
                            <a:srgbClr val="C00000"/>
                          </a:solidFill>
                          <a:effectLst/>
                        </a:rPr>
                        <a:t>Percent Below Poverty</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b="1" dirty="0">
                          <a:effectLst/>
                        </a:rPr>
                        <a:t>South Carolina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b="1" dirty="0">
                          <a:effectLst/>
                        </a:rPr>
                        <a:t>United States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tc>
                <a:extLst>
                  <a:ext uri="{0D108BD9-81ED-4DB2-BD59-A6C34878D82A}">
                    <a16:rowId xmlns:a16="http://schemas.microsoft.com/office/drawing/2014/main" val="2435575663"/>
                  </a:ext>
                </a:extLst>
              </a:tr>
              <a:tr h="331724">
                <a:tc gridSpan="2">
                  <a:txBody>
                    <a:bodyPr/>
                    <a:lstStyle/>
                    <a:p>
                      <a:pPr marL="0" marR="0">
                        <a:spcBef>
                          <a:spcPts val="0"/>
                        </a:spcBef>
                        <a:spcAft>
                          <a:spcPts val="0"/>
                        </a:spcAft>
                      </a:pPr>
                      <a:r>
                        <a:rPr lang="en-US" sz="1600" dirty="0">
                          <a:effectLst/>
                        </a:rPr>
                        <a:t>All Residents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lnR w="12700" cap="flat" cmpd="sng" algn="ctr">
                      <a:solidFill>
                        <a:schemeClr val="tx1"/>
                      </a:solidFill>
                      <a:prstDash val="solid"/>
                      <a:round/>
                      <a:headEnd type="none" w="med" len="med"/>
                      <a:tailEnd type="none" w="med" len="med"/>
                    </a:lnR>
                  </a:tcPr>
                </a:tc>
                <a:tc hMerge="1">
                  <a:txBody>
                    <a:bodyPr/>
                    <a:lstStyle/>
                    <a:p>
                      <a:endParaRPr lang="en-US"/>
                    </a:p>
                  </a:txBody>
                  <a:tcPr/>
                </a:tc>
                <a:tc>
                  <a:txBody>
                    <a:bodyPr/>
                    <a:lstStyle/>
                    <a:p>
                      <a:pPr marL="0" marR="0" algn="ctr">
                        <a:spcBef>
                          <a:spcPts val="0"/>
                        </a:spcBef>
                        <a:spcAft>
                          <a:spcPts val="0"/>
                        </a:spcAft>
                      </a:pPr>
                      <a:r>
                        <a:rPr lang="en-US" sz="1600" dirty="0">
                          <a:solidFill>
                            <a:srgbClr val="C00000"/>
                          </a:solidFill>
                          <a:effectLst/>
                        </a:rPr>
                        <a:t>61,652</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solidFill>
                            <a:srgbClr val="C00000"/>
                          </a:solidFill>
                          <a:effectLst/>
                        </a:rPr>
                        <a:t>12.5%</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15.4%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13.4%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tc>
                <a:extLst>
                  <a:ext uri="{0D108BD9-81ED-4DB2-BD59-A6C34878D82A}">
                    <a16:rowId xmlns:a16="http://schemas.microsoft.com/office/drawing/2014/main" val="2624299684"/>
                  </a:ext>
                </a:extLst>
              </a:tr>
              <a:tr h="452557">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tc>
                <a:tc>
                  <a:txBody>
                    <a:bodyPr/>
                    <a:lstStyle/>
                    <a:p>
                      <a:pPr marL="0" marR="0">
                        <a:spcBef>
                          <a:spcPts val="0"/>
                        </a:spcBef>
                        <a:spcAft>
                          <a:spcPts val="0"/>
                        </a:spcAft>
                      </a:pPr>
                      <a:r>
                        <a:rPr lang="en-US" sz="1600" dirty="0">
                          <a:effectLst/>
                        </a:rPr>
                        <a:t>Children under age 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solidFill>
                            <a:srgbClr val="C00000"/>
                          </a:solidFill>
                          <a:effectLst/>
                        </a:rPr>
                        <a:t>21,497</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solidFill>
                            <a:srgbClr val="C00000"/>
                          </a:solidFill>
                          <a:effectLst/>
                        </a:rPr>
                        <a:t>18.6%</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22.6%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18.4%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tc>
                <a:extLst>
                  <a:ext uri="{0D108BD9-81ED-4DB2-BD59-A6C34878D82A}">
                    <a16:rowId xmlns:a16="http://schemas.microsoft.com/office/drawing/2014/main" val="2368019890"/>
                  </a:ext>
                </a:extLst>
              </a:tr>
              <a:tr h="331724">
                <a:tc gridSpan="2">
                  <a:txBody>
                    <a:bodyPr/>
                    <a:lstStyle/>
                    <a:p>
                      <a:pPr marL="0" marR="0">
                        <a:spcBef>
                          <a:spcPts val="0"/>
                        </a:spcBef>
                        <a:spcAft>
                          <a:spcPts val="0"/>
                        </a:spcAft>
                      </a:pPr>
                      <a:r>
                        <a:rPr lang="en-US" sz="1600" dirty="0">
                          <a:effectLst/>
                        </a:rPr>
                        <a:t>Families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lnR w="12700" cap="flat" cmpd="sng" algn="ctr">
                      <a:solidFill>
                        <a:schemeClr val="tx1"/>
                      </a:solidFill>
                      <a:prstDash val="solid"/>
                      <a:round/>
                      <a:headEnd type="none" w="med" len="med"/>
                      <a:tailEnd type="none" w="med" len="med"/>
                    </a:lnR>
                  </a:tcPr>
                </a:tc>
                <a:tc hMerge="1">
                  <a:txBody>
                    <a:bodyPr/>
                    <a:lstStyle/>
                    <a:p>
                      <a:endParaRPr lang="en-US"/>
                    </a:p>
                  </a:txBody>
                  <a:tcPr/>
                </a:tc>
                <a:tc>
                  <a:txBody>
                    <a:bodyPr/>
                    <a:lstStyle/>
                    <a:p>
                      <a:endParaRPr lang="en-US" sz="1600" dirty="0">
                        <a:solidFill>
                          <a:srgbClr val="C00000"/>
                        </a:solidFill>
                        <a:effectLst/>
                        <a:latin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solidFill>
                            <a:srgbClr val="C00000"/>
                          </a:solidFill>
                          <a:effectLst/>
                        </a:rPr>
                        <a:t>8.8%</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11.3%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tc>
                <a:extLst>
                  <a:ext uri="{0D108BD9-81ED-4DB2-BD59-A6C34878D82A}">
                    <a16:rowId xmlns:a16="http://schemas.microsoft.com/office/drawing/2014/main" val="3270081144"/>
                  </a:ext>
                </a:extLst>
              </a:tr>
              <a:tr h="331724">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tc>
                <a:tc>
                  <a:txBody>
                    <a:bodyPr/>
                    <a:lstStyle/>
                    <a:p>
                      <a:pPr marL="0" marR="0">
                        <a:spcBef>
                          <a:spcPts val="0"/>
                        </a:spcBef>
                        <a:spcAft>
                          <a:spcPts val="0"/>
                        </a:spcAft>
                      </a:pPr>
                      <a:r>
                        <a:rPr lang="en-US" sz="1600" dirty="0">
                          <a:effectLst/>
                        </a:rPr>
                        <a:t>Married Couples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lnR w="12700" cap="flat" cmpd="sng" algn="ctr">
                      <a:solidFill>
                        <a:schemeClr val="tx1"/>
                      </a:solidFill>
                      <a:prstDash val="solid"/>
                      <a:round/>
                      <a:headEnd type="none" w="med" len="med"/>
                      <a:tailEnd type="none" w="med" len="med"/>
                    </a:lnR>
                  </a:tcPr>
                </a:tc>
                <a:tc>
                  <a:txBody>
                    <a:bodyPr/>
                    <a:lstStyle/>
                    <a:p>
                      <a:endParaRPr lang="en-US" sz="1600" dirty="0">
                        <a:solidFill>
                          <a:srgbClr val="C00000"/>
                        </a:solidFill>
                        <a:effectLst/>
                        <a:latin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solidFill>
                            <a:srgbClr val="C00000"/>
                          </a:solidFill>
                          <a:effectLst/>
                        </a:rPr>
                        <a:t>4.1%</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tc>
                <a:extLst>
                  <a:ext uri="{0D108BD9-81ED-4DB2-BD59-A6C34878D82A}">
                    <a16:rowId xmlns:a16="http://schemas.microsoft.com/office/drawing/2014/main" val="3905136953"/>
                  </a:ext>
                </a:extLst>
              </a:tr>
              <a:tr h="678836">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tc>
                <a:tc>
                  <a:txBody>
                    <a:bodyPr/>
                    <a:lstStyle/>
                    <a:p>
                      <a:pPr marL="0" marR="0">
                        <a:spcBef>
                          <a:spcPts val="0"/>
                        </a:spcBef>
                        <a:spcAft>
                          <a:spcPts val="0"/>
                        </a:spcAft>
                      </a:pPr>
                      <a:r>
                        <a:rPr lang="en-US" sz="1600" dirty="0">
                          <a:effectLst/>
                        </a:rPr>
                        <a:t>Female Householder, no husband present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lnR w="12700" cap="flat" cmpd="sng" algn="ctr">
                      <a:solidFill>
                        <a:schemeClr val="tx1"/>
                      </a:solidFill>
                      <a:prstDash val="solid"/>
                      <a:round/>
                      <a:headEnd type="none" w="med" len="med"/>
                      <a:tailEnd type="none" w="med" len="med"/>
                    </a:lnR>
                  </a:tcPr>
                </a:tc>
                <a:tc>
                  <a:txBody>
                    <a:bodyPr/>
                    <a:lstStyle/>
                    <a:p>
                      <a:endParaRPr lang="en-US" sz="1600" dirty="0">
                        <a:solidFill>
                          <a:srgbClr val="C00000"/>
                        </a:solidFill>
                        <a:effectLst/>
                        <a:latin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solidFill>
                            <a:srgbClr val="C00000"/>
                          </a:solidFill>
                          <a:effectLst/>
                        </a:rPr>
                        <a:t>27.7%</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30.7%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26.2%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tc>
                <a:extLst>
                  <a:ext uri="{0D108BD9-81ED-4DB2-BD59-A6C34878D82A}">
                    <a16:rowId xmlns:a16="http://schemas.microsoft.com/office/drawing/2014/main" val="1606931774"/>
                  </a:ext>
                </a:extLst>
              </a:tr>
              <a:tr h="604034">
                <a:tc gridSpan="2">
                  <a:txBody>
                    <a:bodyPr/>
                    <a:lstStyle/>
                    <a:p>
                      <a:pPr marL="0" marR="0">
                        <a:spcBef>
                          <a:spcPts val="0"/>
                        </a:spcBef>
                        <a:spcAft>
                          <a:spcPts val="0"/>
                        </a:spcAft>
                      </a:pPr>
                      <a:r>
                        <a:rPr lang="en-US" sz="1600" dirty="0">
                          <a:effectLst/>
                        </a:rPr>
                        <a:t>Households below FPL that receive food stamps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R w="12700" cap="flat" cmpd="sng" algn="ctr">
                      <a:solidFill>
                        <a:schemeClr val="tx1"/>
                      </a:solidFill>
                      <a:prstDash val="solid"/>
                      <a:round/>
                      <a:headEnd type="none" w="med" len="med"/>
                      <a:tailEnd type="none" w="med" len="med"/>
                    </a:lnR>
                  </a:tcPr>
                </a:tc>
                <a:tc hMerge="1">
                  <a:txBody>
                    <a:bodyPr/>
                    <a:lstStyle/>
                    <a:p>
                      <a:endParaRPr lang="en-US"/>
                    </a:p>
                  </a:txBody>
                  <a:tcPr/>
                </a:tc>
                <a:tc>
                  <a:txBody>
                    <a:bodyPr/>
                    <a:lstStyle/>
                    <a:p>
                      <a:endParaRPr lang="en-US" sz="1600" dirty="0">
                        <a:solidFill>
                          <a:srgbClr val="C00000"/>
                        </a:solidFill>
                        <a:effectLst/>
                        <a:latin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C00000"/>
                          </a:solidFill>
                          <a:effectLst/>
                        </a:rPr>
                        <a:t>56.5%</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52.0%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47.2%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5517" marR="125517" marT="0" marB="0" anchor="ctr"/>
                </a:tc>
                <a:extLst>
                  <a:ext uri="{0D108BD9-81ED-4DB2-BD59-A6C34878D82A}">
                    <a16:rowId xmlns:a16="http://schemas.microsoft.com/office/drawing/2014/main" val="61144479"/>
                  </a:ext>
                </a:extLst>
              </a:tr>
            </a:tbl>
          </a:graphicData>
        </a:graphic>
      </p:graphicFrame>
      <p:graphicFrame>
        <p:nvGraphicFramePr>
          <p:cNvPr id="6" name="Table 5">
            <a:extLst>
              <a:ext uri="{FF2B5EF4-FFF2-40B4-BE49-F238E27FC236}">
                <a16:creationId xmlns:a16="http://schemas.microsoft.com/office/drawing/2014/main" id="{3C403FAA-B9A7-4700-9158-F33073549674}"/>
              </a:ext>
            </a:extLst>
          </p:cNvPr>
          <p:cNvGraphicFramePr>
            <a:graphicFrameLocks noGrp="1"/>
          </p:cNvGraphicFramePr>
          <p:nvPr>
            <p:extLst>
              <p:ext uri="{D42A27DB-BD31-4B8C-83A1-F6EECF244321}">
                <p14:modId xmlns:p14="http://schemas.microsoft.com/office/powerpoint/2010/main" val="4248388968"/>
              </p:ext>
            </p:extLst>
          </p:nvPr>
        </p:nvGraphicFramePr>
        <p:xfrm>
          <a:off x="6697660" y="1725457"/>
          <a:ext cx="5360990" cy="3407083"/>
        </p:xfrm>
        <a:graphic>
          <a:graphicData uri="http://schemas.openxmlformats.org/drawingml/2006/table">
            <a:tbl>
              <a:tblPr firstRow="1" firstCol="1" bandRow="1">
                <a:tableStyleId>{5C22544A-7EE6-4342-B048-85BDC9FD1C3A}</a:tableStyleId>
              </a:tblPr>
              <a:tblGrid>
                <a:gridCol w="2373398">
                  <a:extLst>
                    <a:ext uri="{9D8B030D-6E8A-4147-A177-3AD203B41FA5}">
                      <a16:colId xmlns:a16="http://schemas.microsoft.com/office/drawing/2014/main" val="2726843142"/>
                    </a:ext>
                  </a:extLst>
                </a:gridCol>
                <a:gridCol w="995864">
                  <a:extLst>
                    <a:ext uri="{9D8B030D-6E8A-4147-A177-3AD203B41FA5}">
                      <a16:colId xmlns:a16="http://schemas.microsoft.com/office/drawing/2014/main" val="864072111"/>
                    </a:ext>
                  </a:extLst>
                </a:gridCol>
                <a:gridCol w="995864">
                  <a:extLst>
                    <a:ext uri="{9D8B030D-6E8A-4147-A177-3AD203B41FA5}">
                      <a16:colId xmlns:a16="http://schemas.microsoft.com/office/drawing/2014/main" val="1201012657"/>
                    </a:ext>
                  </a:extLst>
                </a:gridCol>
                <a:gridCol w="995864">
                  <a:extLst>
                    <a:ext uri="{9D8B030D-6E8A-4147-A177-3AD203B41FA5}">
                      <a16:colId xmlns:a16="http://schemas.microsoft.com/office/drawing/2014/main" val="1145997831"/>
                    </a:ext>
                  </a:extLst>
                </a:gridCol>
              </a:tblGrid>
              <a:tr h="590594">
                <a:tc gridSpan="4">
                  <a:txBody>
                    <a:bodyPr/>
                    <a:lstStyle/>
                    <a:p>
                      <a:pPr marL="0" marR="0" algn="ctr">
                        <a:spcBef>
                          <a:spcPts val="0"/>
                        </a:spcBef>
                        <a:spcAft>
                          <a:spcPts val="0"/>
                        </a:spcAft>
                      </a:pPr>
                      <a:r>
                        <a:rPr lang="en-US" sz="1600" dirty="0">
                          <a:effectLst/>
                        </a:rPr>
                        <a:t>Family Household and Income Statistics</a:t>
                      </a:r>
                    </a:p>
                    <a:p>
                      <a:pPr marL="0" marR="0" algn="ctr">
                        <a:spcBef>
                          <a:spcPts val="0"/>
                        </a:spcBef>
                        <a:spcAft>
                          <a:spcPts val="0"/>
                        </a:spcAft>
                      </a:pPr>
                      <a:r>
                        <a:rPr lang="en-US" sz="1600" dirty="0">
                          <a:effectLst/>
                        </a:rPr>
                        <a:t>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5357193"/>
                  </a:ext>
                </a:extLst>
              </a:tr>
              <a:tr h="590594">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b="1" dirty="0">
                          <a:solidFill>
                            <a:srgbClr val="C00000"/>
                          </a:solidFill>
                          <a:effectLst/>
                        </a:rPr>
                        <a:t>Greenville County</a:t>
                      </a:r>
                      <a:endParaRPr lang="en-US"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b="1" dirty="0">
                          <a:effectLst/>
                        </a:rPr>
                        <a:t>South Carolina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b="1" dirty="0">
                          <a:effectLst/>
                        </a:rPr>
                        <a:t>United States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7815959"/>
                  </a:ext>
                </a:extLst>
              </a:tr>
              <a:tr h="335565">
                <a:tc>
                  <a:txBody>
                    <a:bodyPr/>
                    <a:lstStyle/>
                    <a:p>
                      <a:pPr marL="0" marR="0">
                        <a:spcBef>
                          <a:spcPts val="0"/>
                        </a:spcBef>
                        <a:spcAft>
                          <a:spcPts val="0"/>
                        </a:spcAft>
                      </a:pPr>
                      <a:r>
                        <a:rPr lang="en-US" sz="1600" dirty="0">
                          <a:effectLst/>
                        </a:rPr>
                        <a:t>Average Household Size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solidFill>
                            <a:srgbClr val="C00000"/>
                          </a:solidFill>
                          <a:effectLst/>
                        </a:rPr>
                        <a:t>2.56</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2.57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2.65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3323895"/>
                  </a:ext>
                </a:extLst>
              </a:tr>
              <a:tr h="335565">
                <a:tc>
                  <a:txBody>
                    <a:bodyPr/>
                    <a:lstStyle/>
                    <a:p>
                      <a:pPr marL="0" marR="0">
                        <a:spcBef>
                          <a:spcPts val="0"/>
                        </a:spcBef>
                        <a:spcAft>
                          <a:spcPts val="0"/>
                        </a:spcAft>
                      </a:pPr>
                      <a:r>
                        <a:rPr lang="en-US" sz="1600" dirty="0">
                          <a:effectLst/>
                        </a:rPr>
                        <a:t>Average Family Size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solidFill>
                            <a:srgbClr val="C00000"/>
                          </a:solidFill>
                          <a:effectLst/>
                        </a:rPr>
                        <a:t>3.18</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3.17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3.26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4388359"/>
                  </a:ext>
                </a:extLst>
              </a:tr>
              <a:tr h="590594">
                <a:tc>
                  <a:txBody>
                    <a:bodyPr/>
                    <a:lstStyle/>
                    <a:p>
                      <a:pPr marL="0" marR="0">
                        <a:spcBef>
                          <a:spcPts val="0"/>
                        </a:spcBef>
                        <a:spcAft>
                          <a:spcPts val="0"/>
                        </a:spcAft>
                      </a:pPr>
                      <a:r>
                        <a:rPr lang="en-US" sz="1600" dirty="0">
                          <a:effectLst/>
                        </a:rPr>
                        <a:t>Per Capita Income (in 2016 Inflation Adjusted Dollars)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solidFill>
                            <a:srgbClr val="C00000"/>
                          </a:solidFill>
                          <a:effectLst/>
                        </a:rPr>
                        <a:t>$ 30,920</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$ 27,909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$ 32,397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6889162"/>
                  </a:ext>
                </a:extLst>
              </a:tr>
              <a:tr h="335565">
                <a:tc>
                  <a:txBody>
                    <a:bodyPr/>
                    <a:lstStyle/>
                    <a:p>
                      <a:pPr marL="0" marR="0">
                        <a:spcBef>
                          <a:spcPts val="0"/>
                        </a:spcBef>
                        <a:spcAft>
                          <a:spcPts val="0"/>
                        </a:spcAft>
                      </a:pPr>
                      <a:r>
                        <a:rPr lang="en-US" sz="1600" dirty="0">
                          <a:effectLst/>
                        </a:rPr>
                        <a:t>Median Household Income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solidFill>
                            <a:srgbClr val="C00000"/>
                          </a:solidFill>
                          <a:effectLst/>
                        </a:rPr>
                        <a:t>$ 55,914</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$ 50,570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$ 60,336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0068135"/>
                  </a:ext>
                </a:extLst>
              </a:tr>
              <a:tr h="335565">
                <a:tc>
                  <a:txBody>
                    <a:bodyPr/>
                    <a:lstStyle/>
                    <a:p>
                      <a:pPr marL="0" marR="0">
                        <a:spcBef>
                          <a:spcPts val="0"/>
                        </a:spcBef>
                        <a:spcAft>
                          <a:spcPts val="0"/>
                        </a:spcAft>
                      </a:pPr>
                      <a:r>
                        <a:rPr lang="en-US" sz="1600" dirty="0">
                          <a:effectLst/>
                        </a:rPr>
                        <a:t>Median Family Income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solidFill>
                            <a:srgbClr val="C00000"/>
                          </a:solidFill>
                          <a:effectLst/>
                        </a:rPr>
                        <a:t>$ 72,982</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$ 62,432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$ 73,891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0136526"/>
                  </a:ext>
                </a:extLst>
              </a:tr>
            </a:tbl>
          </a:graphicData>
        </a:graphic>
      </p:graphicFrame>
    </p:spTree>
    <p:extLst>
      <p:ext uri="{BB962C8B-B14F-4D97-AF65-F5344CB8AC3E}">
        <p14:creationId xmlns:p14="http://schemas.microsoft.com/office/powerpoint/2010/main" val="35947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56E7-9F7D-442B-BB99-B3DF30E1356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latin typeface="+mj-lt"/>
                <a:ea typeface="+mj-ea"/>
                <a:cs typeface="+mj-cs"/>
              </a:rPr>
              <a:t>Resident Segregation, Greenville County</a:t>
            </a:r>
          </a:p>
        </p:txBody>
      </p:sp>
      <p:pic>
        <p:nvPicPr>
          <p:cNvPr id="4" name="Picture 3" descr="A close up of a map&#10;&#10;Description automatically generated">
            <a:extLst>
              <a:ext uri="{FF2B5EF4-FFF2-40B4-BE49-F238E27FC236}">
                <a16:creationId xmlns:a16="http://schemas.microsoft.com/office/drawing/2014/main" id="{C651F3C0-5B9F-435A-8667-75578090AAD3}"/>
              </a:ext>
            </a:extLst>
          </p:cNvPr>
          <p:cNvPicPr>
            <a:picLocks noChangeAspect="1"/>
          </p:cNvPicPr>
          <p:nvPr/>
        </p:nvPicPr>
        <p:blipFill>
          <a:blip r:embed="rId3"/>
          <a:stretch>
            <a:fillRect/>
          </a:stretch>
        </p:blipFill>
        <p:spPr>
          <a:xfrm>
            <a:off x="6048872" y="492573"/>
            <a:ext cx="4763444" cy="5880796"/>
          </a:xfrm>
          <a:prstGeom prst="rect">
            <a:avLst/>
          </a:prstGeom>
        </p:spPr>
      </p:pic>
    </p:spTree>
    <p:extLst>
      <p:ext uri="{BB962C8B-B14F-4D97-AF65-F5344CB8AC3E}">
        <p14:creationId xmlns:p14="http://schemas.microsoft.com/office/powerpoint/2010/main" val="14697746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D1DAC-2A6F-4634-94D9-341F81CA24F7}"/>
              </a:ext>
            </a:extLst>
          </p:cNvPr>
          <p:cNvGraphicFramePr>
            <a:graphicFrameLocks/>
          </p:cNvGraphicFramePr>
          <p:nvPr>
            <p:extLst>
              <p:ext uri="{D42A27DB-BD31-4B8C-83A1-F6EECF244321}">
                <p14:modId xmlns:p14="http://schemas.microsoft.com/office/powerpoint/2010/main" val="3131725764"/>
              </p:ext>
            </p:extLst>
          </p:nvPr>
        </p:nvGraphicFramePr>
        <p:xfrm>
          <a:off x="279400" y="1492250"/>
          <a:ext cx="5715000" cy="3873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1201881-5355-4F72-AE3E-45A89A48510F}"/>
              </a:ext>
            </a:extLst>
          </p:cNvPr>
          <p:cNvGraphicFramePr>
            <a:graphicFrameLocks/>
          </p:cNvGraphicFramePr>
          <p:nvPr>
            <p:extLst>
              <p:ext uri="{D42A27DB-BD31-4B8C-83A1-F6EECF244321}">
                <p14:modId xmlns:p14="http://schemas.microsoft.com/office/powerpoint/2010/main" val="4008987263"/>
              </p:ext>
            </p:extLst>
          </p:nvPr>
        </p:nvGraphicFramePr>
        <p:xfrm>
          <a:off x="6858000" y="0"/>
          <a:ext cx="4572000"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60BDF588-B781-4514-B080-E24011401524}"/>
              </a:ext>
            </a:extLst>
          </p:cNvPr>
          <p:cNvGraphicFramePr>
            <a:graphicFrameLocks/>
          </p:cNvGraphicFramePr>
          <p:nvPr>
            <p:extLst>
              <p:ext uri="{D42A27DB-BD31-4B8C-83A1-F6EECF244321}">
                <p14:modId xmlns:p14="http://schemas.microsoft.com/office/powerpoint/2010/main" val="3405181922"/>
              </p:ext>
            </p:extLst>
          </p:nvPr>
        </p:nvGraphicFramePr>
        <p:xfrm>
          <a:off x="6858000" y="3429000"/>
          <a:ext cx="4572000" cy="34290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D5C4547A-0A97-44CF-8025-A18C351C1B20}"/>
              </a:ext>
            </a:extLst>
          </p:cNvPr>
          <p:cNvSpPr txBox="1"/>
          <p:nvPr/>
        </p:nvSpPr>
        <p:spPr>
          <a:xfrm>
            <a:off x="1997242" y="6087979"/>
            <a:ext cx="2899611" cy="369332"/>
          </a:xfrm>
          <a:prstGeom prst="rect">
            <a:avLst/>
          </a:prstGeom>
          <a:noFill/>
        </p:spPr>
        <p:txBody>
          <a:bodyPr wrap="square" rtlCol="0">
            <a:spAutoFit/>
          </a:bodyPr>
          <a:lstStyle/>
          <a:p>
            <a:r>
              <a:rPr lang="en-US" i="1" dirty="0"/>
              <a:t>Rates per 1,000 population</a:t>
            </a:r>
          </a:p>
        </p:txBody>
      </p:sp>
    </p:spTree>
    <p:extLst>
      <p:ext uri="{BB962C8B-B14F-4D97-AF65-F5344CB8AC3E}">
        <p14:creationId xmlns:p14="http://schemas.microsoft.com/office/powerpoint/2010/main" val="4038010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CB9836E-6D61-4D2F-8C12-6EEF9E7FF90D}"/>
              </a:ext>
            </a:extLst>
          </p:cNvPr>
          <p:cNvGraphicFramePr>
            <a:graphicFrameLocks/>
          </p:cNvGraphicFramePr>
          <p:nvPr>
            <p:extLst>
              <p:ext uri="{D42A27DB-BD31-4B8C-83A1-F6EECF244321}">
                <p14:modId xmlns:p14="http://schemas.microsoft.com/office/powerpoint/2010/main" val="95140893"/>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40192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A9A0499-5A73-4E6F-984F-18A0DF77EDA8}"/>
              </a:ext>
            </a:extLst>
          </p:cNvPr>
          <p:cNvGraphicFramePr>
            <a:graphicFrameLocks noGrp="1"/>
          </p:cNvGraphicFramePr>
          <p:nvPr>
            <p:extLst>
              <p:ext uri="{D42A27DB-BD31-4B8C-83A1-F6EECF244321}">
                <p14:modId xmlns:p14="http://schemas.microsoft.com/office/powerpoint/2010/main" val="853703941"/>
              </p:ext>
            </p:extLst>
          </p:nvPr>
        </p:nvGraphicFramePr>
        <p:xfrm>
          <a:off x="643467" y="1411889"/>
          <a:ext cx="10905071" cy="4034227"/>
        </p:xfrm>
        <a:graphic>
          <a:graphicData uri="http://schemas.openxmlformats.org/drawingml/2006/table">
            <a:tbl>
              <a:tblPr firstRow="1" firstCol="1" bandRow="1">
                <a:tableStyleId>{5C22544A-7EE6-4342-B048-85BDC9FD1C3A}</a:tableStyleId>
              </a:tblPr>
              <a:tblGrid>
                <a:gridCol w="1534643">
                  <a:extLst>
                    <a:ext uri="{9D8B030D-6E8A-4147-A177-3AD203B41FA5}">
                      <a16:colId xmlns:a16="http://schemas.microsoft.com/office/drawing/2014/main" val="3284348463"/>
                    </a:ext>
                  </a:extLst>
                </a:gridCol>
                <a:gridCol w="901321">
                  <a:extLst>
                    <a:ext uri="{9D8B030D-6E8A-4147-A177-3AD203B41FA5}">
                      <a16:colId xmlns:a16="http://schemas.microsoft.com/office/drawing/2014/main" val="57026188"/>
                    </a:ext>
                  </a:extLst>
                </a:gridCol>
                <a:gridCol w="967802">
                  <a:extLst>
                    <a:ext uri="{9D8B030D-6E8A-4147-A177-3AD203B41FA5}">
                      <a16:colId xmlns:a16="http://schemas.microsoft.com/office/drawing/2014/main" val="1798145378"/>
                    </a:ext>
                  </a:extLst>
                </a:gridCol>
                <a:gridCol w="885575">
                  <a:extLst>
                    <a:ext uri="{9D8B030D-6E8A-4147-A177-3AD203B41FA5}">
                      <a16:colId xmlns:a16="http://schemas.microsoft.com/office/drawing/2014/main" val="3363014615"/>
                    </a:ext>
                  </a:extLst>
                </a:gridCol>
                <a:gridCol w="768357">
                  <a:extLst>
                    <a:ext uri="{9D8B030D-6E8A-4147-A177-3AD203B41FA5}">
                      <a16:colId xmlns:a16="http://schemas.microsoft.com/office/drawing/2014/main" val="629368577"/>
                    </a:ext>
                  </a:extLst>
                </a:gridCol>
                <a:gridCol w="885575">
                  <a:extLst>
                    <a:ext uri="{9D8B030D-6E8A-4147-A177-3AD203B41FA5}">
                      <a16:colId xmlns:a16="http://schemas.microsoft.com/office/drawing/2014/main" val="691839825"/>
                    </a:ext>
                  </a:extLst>
                </a:gridCol>
                <a:gridCol w="635395">
                  <a:extLst>
                    <a:ext uri="{9D8B030D-6E8A-4147-A177-3AD203B41FA5}">
                      <a16:colId xmlns:a16="http://schemas.microsoft.com/office/drawing/2014/main" val="2169837479"/>
                    </a:ext>
                  </a:extLst>
                </a:gridCol>
                <a:gridCol w="885575">
                  <a:extLst>
                    <a:ext uri="{9D8B030D-6E8A-4147-A177-3AD203B41FA5}">
                      <a16:colId xmlns:a16="http://schemas.microsoft.com/office/drawing/2014/main" val="3814935652"/>
                    </a:ext>
                  </a:extLst>
                </a:gridCol>
                <a:gridCol w="768357">
                  <a:extLst>
                    <a:ext uri="{9D8B030D-6E8A-4147-A177-3AD203B41FA5}">
                      <a16:colId xmlns:a16="http://schemas.microsoft.com/office/drawing/2014/main" val="1749705000"/>
                    </a:ext>
                  </a:extLst>
                </a:gridCol>
                <a:gridCol w="885575">
                  <a:extLst>
                    <a:ext uri="{9D8B030D-6E8A-4147-A177-3AD203B41FA5}">
                      <a16:colId xmlns:a16="http://schemas.microsoft.com/office/drawing/2014/main" val="2151850706"/>
                    </a:ext>
                  </a:extLst>
                </a:gridCol>
                <a:gridCol w="901321">
                  <a:extLst>
                    <a:ext uri="{9D8B030D-6E8A-4147-A177-3AD203B41FA5}">
                      <a16:colId xmlns:a16="http://schemas.microsoft.com/office/drawing/2014/main" val="1520729601"/>
                    </a:ext>
                  </a:extLst>
                </a:gridCol>
                <a:gridCol w="885575">
                  <a:extLst>
                    <a:ext uri="{9D8B030D-6E8A-4147-A177-3AD203B41FA5}">
                      <a16:colId xmlns:a16="http://schemas.microsoft.com/office/drawing/2014/main" val="3473281700"/>
                    </a:ext>
                  </a:extLst>
                </a:gridCol>
              </a:tblGrid>
              <a:tr h="611348">
                <a:tc gridSpan="12">
                  <a:txBody>
                    <a:bodyPr/>
                    <a:lstStyle/>
                    <a:p>
                      <a:pPr marL="0" marR="0" algn="ctr">
                        <a:spcBef>
                          <a:spcPts val="0"/>
                        </a:spcBef>
                        <a:spcAft>
                          <a:spcPts val="0"/>
                        </a:spcAft>
                      </a:pPr>
                      <a:r>
                        <a:rPr lang="en-US" sz="1900" dirty="0">
                          <a:effectLst/>
                        </a:rPr>
                        <a:t>Violent Crimes by County</a:t>
                      </a:r>
                    </a:p>
                    <a:p>
                      <a:pPr marL="0" marR="0" algn="ctr">
                        <a:spcBef>
                          <a:spcPts val="0"/>
                        </a:spcBef>
                        <a:spcAft>
                          <a:spcPts val="0"/>
                        </a:spcAft>
                      </a:pPr>
                      <a:r>
                        <a:rPr lang="en-US" sz="1900" dirty="0">
                          <a:effectLst/>
                        </a:rPr>
                        <a:t>2012 and 2016</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0701845"/>
                  </a:ext>
                </a:extLst>
              </a:tr>
              <a:tr h="611348">
                <a:tc>
                  <a:txBody>
                    <a:bodyPr/>
                    <a:lstStyle/>
                    <a:p>
                      <a:pPr marL="0" marR="0">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tc>
                <a:tc>
                  <a:txBody>
                    <a:bodyPr/>
                    <a:lstStyle/>
                    <a:p>
                      <a:endParaRPr lang="en-US" sz="1900" dirty="0">
                        <a:effectLst/>
                        <a:latin typeface="Calibri" panose="020F0502020204030204" pitchFamily="34" charset="0"/>
                        <a:cs typeface="Times New Roman" panose="02020603050405020304" pitchFamily="18" charset="0"/>
                      </a:endParaRPr>
                    </a:p>
                  </a:txBody>
                  <a:tcPr marL="119828" marR="119828" marT="0" marB="0" anchor="ctr"/>
                </a:tc>
                <a:tc gridSpan="2">
                  <a:txBody>
                    <a:bodyPr/>
                    <a:lstStyle/>
                    <a:p>
                      <a:pPr marL="0" marR="0" algn="ctr">
                        <a:spcBef>
                          <a:spcPts val="0"/>
                        </a:spcBef>
                        <a:spcAft>
                          <a:spcPts val="0"/>
                        </a:spcAft>
                      </a:pPr>
                      <a:r>
                        <a:rPr lang="en-US" sz="1900" b="1" dirty="0">
                          <a:effectLst/>
                        </a:rPr>
                        <a:t>Violent Crime Total</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hMerge="1">
                  <a:txBody>
                    <a:bodyPr/>
                    <a:lstStyle/>
                    <a:p>
                      <a:endParaRPr lang="en-US"/>
                    </a:p>
                  </a:txBody>
                  <a:tcPr/>
                </a:tc>
                <a:tc gridSpan="2">
                  <a:txBody>
                    <a:bodyPr/>
                    <a:lstStyle/>
                    <a:p>
                      <a:pPr marL="0" marR="0" algn="ctr">
                        <a:spcBef>
                          <a:spcPts val="0"/>
                        </a:spcBef>
                        <a:spcAft>
                          <a:spcPts val="0"/>
                        </a:spcAft>
                      </a:pPr>
                      <a:r>
                        <a:rPr lang="en-US" sz="1900" b="1" dirty="0">
                          <a:effectLst/>
                        </a:rPr>
                        <a:t>Sexual Battery</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hMerge="1">
                  <a:txBody>
                    <a:bodyPr/>
                    <a:lstStyle/>
                    <a:p>
                      <a:endParaRPr lang="en-US"/>
                    </a:p>
                  </a:txBody>
                  <a:tcPr/>
                </a:tc>
                <a:tc gridSpan="2">
                  <a:txBody>
                    <a:bodyPr/>
                    <a:lstStyle/>
                    <a:p>
                      <a:pPr marL="0" marR="0" algn="ctr">
                        <a:spcBef>
                          <a:spcPts val="0"/>
                        </a:spcBef>
                        <a:spcAft>
                          <a:spcPts val="0"/>
                        </a:spcAft>
                      </a:pPr>
                      <a:r>
                        <a:rPr lang="en-US" sz="1900" b="1" dirty="0">
                          <a:effectLst/>
                        </a:rPr>
                        <a:t>Murder</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hMerge="1">
                  <a:txBody>
                    <a:bodyPr/>
                    <a:lstStyle/>
                    <a:p>
                      <a:endParaRPr lang="en-US"/>
                    </a:p>
                  </a:txBody>
                  <a:tcPr/>
                </a:tc>
                <a:tc gridSpan="2">
                  <a:txBody>
                    <a:bodyPr/>
                    <a:lstStyle/>
                    <a:p>
                      <a:pPr marL="0" marR="0" algn="ctr">
                        <a:spcBef>
                          <a:spcPts val="0"/>
                        </a:spcBef>
                        <a:spcAft>
                          <a:spcPts val="0"/>
                        </a:spcAft>
                      </a:pPr>
                      <a:r>
                        <a:rPr lang="en-US" sz="1900" b="1" dirty="0">
                          <a:effectLst/>
                        </a:rPr>
                        <a:t>Robbery</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hMerge="1">
                  <a:txBody>
                    <a:bodyPr/>
                    <a:lstStyle/>
                    <a:p>
                      <a:endParaRPr lang="en-US"/>
                    </a:p>
                  </a:txBody>
                  <a:tcPr/>
                </a:tc>
                <a:tc gridSpan="2">
                  <a:txBody>
                    <a:bodyPr/>
                    <a:lstStyle/>
                    <a:p>
                      <a:pPr marL="0" marR="0" algn="ctr">
                        <a:spcBef>
                          <a:spcPts val="0"/>
                        </a:spcBef>
                        <a:spcAft>
                          <a:spcPts val="0"/>
                        </a:spcAft>
                      </a:pPr>
                      <a:r>
                        <a:rPr lang="en-US" sz="1900" b="1" dirty="0">
                          <a:effectLst/>
                        </a:rPr>
                        <a:t>Aggravated Assault</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hMerge="1">
                  <a:txBody>
                    <a:bodyPr/>
                    <a:lstStyle/>
                    <a:p>
                      <a:endParaRPr lang="en-US"/>
                    </a:p>
                  </a:txBody>
                  <a:tcPr/>
                </a:tc>
                <a:extLst>
                  <a:ext uri="{0D108BD9-81ED-4DB2-BD59-A6C34878D82A}">
                    <a16:rowId xmlns:a16="http://schemas.microsoft.com/office/drawing/2014/main" val="1657369202"/>
                  </a:ext>
                </a:extLst>
              </a:tr>
              <a:tr h="325829">
                <a:tc>
                  <a:txBody>
                    <a:bodyPr/>
                    <a:lstStyle/>
                    <a:p>
                      <a:pPr marL="0" marR="0">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lnB w="12700" cap="flat" cmpd="sng" algn="ctr">
                      <a:solidFill>
                        <a:schemeClr val="tx1"/>
                      </a:solidFill>
                      <a:prstDash val="solid"/>
                      <a:round/>
                      <a:headEnd type="none" w="med" len="med"/>
                      <a:tailEnd type="none" w="med" len="med"/>
                    </a:lnB>
                  </a:tcPr>
                </a:tc>
                <a:tc>
                  <a:txBody>
                    <a:bodyPr/>
                    <a:lstStyle/>
                    <a:p>
                      <a:endParaRPr lang="en-US" sz="1900" dirty="0">
                        <a:effectLst/>
                        <a:latin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Rate</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Rate</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Rate</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Rate</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effectLst/>
                        </a:rPr>
                        <a:t>Rate</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080316"/>
                  </a:ext>
                </a:extLst>
              </a:tr>
              <a:tr h="325829">
                <a:tc rowSpan="2">
                  <a:txBody>
                    <a:bodyPr/>
                    <a:lstStyle/>
                    <a:p>
                      <a:pPr marL="0" marR="0">
                        <a:spcBef>
                          <a:spcPts val="0"/>
                        </a:spcBef>
                        <a:spcAft>
                          <a:spcPts val="0"/>
                        </a:spcAft>
                      </a:pPr>
                      <a:r>
                        <a:rPr lang="en-US" sz="1900" dirty="0">
                          <a:solidFill>
                            <a:srgbClr val="C00000"/>
                          </a:solidFill>
                          <a:effectLst/>
                        </a:rPr>
                        <a:t>Greenville County</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b="1" dirty="0">
                          <a:solidFill>
                            <a:srgbClr val="C00000"/>
                          </a:solidFill>
                          <a:effectLst/>
                        </a:rPr>
                        <a:t>2012</a:t>
                      </a:r>
                      <a:endParaRPr lang="en-US" sz="1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solidFill>
                            <a:srgbClr val="C00000"/>
                          </a:solidFill>
                          <a:effectLst/>
                        </a:rPr>
                        <a:t>2,907</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solidFill>
                            <a:srgbClr val="C00000"/>
                          </a:solidFill>
                          <a:effectLst/>
                        </a:rPr>
                        <a:t>62.2</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solidFill>
                            <a:srgbClr val="C00000"/>
                          </a:solidFill>
                          <a:effectLst/>
                        </a:rPr>
                        <a:t>320</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solidFill>
                            <a:srgbClr val="C00000"/>
                          </a:solidFill>
                          <a:effectLst/>
                        </a:rPr>
                        <a:t>6.8</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solidFill>
                            <a:srgbClr val="C00000"/>
                          </a:solidFill>
                          <a:effectLst/>
                        </a:rPr>
                        <a:t>22</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solidFill>
                            <a:srgbClr val="C00000"/>
                          </a:solidFill>
                          <a:effectLst/>
                        </a:rPr>
                        <a:t>0.47</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solidFill>
                            <a:srgbClr val="C00000"/>
                          </a:solidFill>
                          <a:effectLst/>
                        </a:rPr>
                        <a:t>455</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solidFill>
                            <a:srgbClr val="C00000"/>
                          </a:solidFill>
                          <a:effectLst/>
                        </a:rPr>
                        <a:t>9.7</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solidFill>
                            <a:srgbClr val="C00000"/>
                          </a:solidFill>
                          <a:effectLst/>
                        </a:rPr>
                        <a:t>2110</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solidFill>
                            <a:srgbClr val="C00000"/>
                          </a:solidFill>
                          <a:effectLst/>
                        </a:rPr>
                        <a:t>45.1</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3701748"/>
                  </a:ext>
                </a:extLst>
              </a:tr>
              <a:tr h="325829">
                <a:tc vMerge="1">
                  <a:txBody>
                    <a:bodyPr/>
                    <a:lstStyle/>
                    <a:p>
                      <a:endParaRPr lang="en-US"/>
                    </a:p>
                  </a:txBody>
                  <a:tcPr/>
                </a:tc>
                <a:tc>
                  <a:txBody>
                    <a:bodyPr/>
                    <a:lstStyle/>
                    <a:p>
                      <a:pPr marL="0" marR="0" algn="ctr">
                        <a:spcBef>
                          <a:spcPts val="0"/>
                        </a:spcBef>
                        <a:spcAft>
                          <a:spcPts val="0"/>
                        </a:spcAft>
                      </a:pPr>
                      <a:r>
                        <a:rPr lang="en-US" sz="1900" b="1" dirty="0">
                          <a:solidFill>
                            <a:srgbClr val="C00000"/>
                          </a:solidFill>
                          <a:effectLst/>
                        </a:rPr>
                        <a:t>2016</a:t>
                      </a:r>
                      <a:endParaRPr lang="en-US" sz="19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a:solidFill>
                            <a:srgbClr val="C00000"/>
                          </a:solidFill>
                          <a:effectLst/>
                        </a:rPr>
                        <a:t>2,508</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a:solidFill>
                            <a:srgbClr val="C00000"/>
                          </a:solidFill>
                          <a:effectLst/>
                        </a:rPr>
                        <a:t>50.3</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a:solidFill>
                            <a:srgbClr val="C00000"/>
                          </a:solidFill>
                          <a:effectLst/>
                        </a:rPr>
                        <a:t>296</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a:solidFill>
                            <a:srgbClr val="C00000"/>
                          </a:solidFill>
                          <a:effectLst/>
                        </a:rPr>
                        <a:t>5.9</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a:solidFill>
                            <a:srgbClr val="C00000"/>
                          </a:solidFill>
                          <a:effectLst/>
                        </a:rPr>
                        <a:t>29</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a:solidFill>
                            <a:srgbClr val="C00000"/>
                          </a:solidFill>
                          <a:effectLst/>
                        </a:rPr>
                        <a:t>0.6</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a:solidFill>
                            <a:srgbClr val="C00000"/>
                          </a:solidFill>
                          <a:effectLst/>
                        </a:rPr>
                        <a:t>435</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a:solidFill>
                            <a:srgbClr val="C00000"/>
                          </a:solidFill>
                          <a:effectLst/>
                        </a:rPr>
                        <a:t>8.7</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a:solidFill>
                            <a:srgbClr val="C00000"/>
                          </a:solidFill>
                          <a:effectLst/>
                        </a:rPr>
                        <a:t>1748</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900" dirty="0">
                          <a:solidFill>
                            <a:srgbClr val="C00000"/>
                          </a:solidFill>
                          <a:effectLst/>
                        </a:rPr>
                        <a:t>35</a:t>
                      </a:r>
                      <a:endParaRPr lang="en-US" sz="19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5793488"/>
                  </a:ext>
                </a:extLst>
              </a:tr>
              <a:tr h="611348">
                <a:tc>
                  <a:txBody>
                    <a:bodyPr/>
                    <a:lstStyle/>
                    <a:p>
                      <a:pPr marL="0" marR="0">
                        <a:spcBef>
                          <a:spcPts val="0"/>
                        </a:spcBef>
                        <a:spcAft>
                          <a:spcPts val="0"/>
                        </a:spcAft>
                      </a:pPr>
                      <a:r>
                        <a:rPr lang="en-US" sz="1900" dirty="0">
                          <a:effectLst/>
                        </a:rPr>
                        <a:t>Charleston County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b="1" dirty="0">
                          <a:effectLst/>
                        </a:rPr>
                        <a:t>2016</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effectLst/>
                        </a:rPr>
                        <a:t>1,958</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effectLst/>
                        </a:rPr>
                        <a:t>49.4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effectLst/>
                        </a:rPr>
                        <a:t>175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effectLst/>
                        </a:rPr>
                        <a:t>4.4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effectLst/>
                        </a:rPr>
                        <a:t>50</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effectLst/>
                        </a:rPr>
                        <a:t>1.3</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effectLst/>
                        </a:rPr>
                        <a:t>479</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effectLst/>
                        </a:rPr>
                        <a:t>12.1</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effectLst/>
                        </a:rPr>
                        <a:t>1254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900" dirty="0">
                          <a:effectLst/>
                        </a:rPr>
                        <a:t>31.6</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19770450"/>
                  </a:ext>
                </a:extLst>
              </a:tr>
              <a:tr h="611348">
                <a:tc>
                  <a:txBody>
                    <a:bodyPr/>
                    <a:lstStyle/>
                    <a:p>
                      <a:pPr marL="0" marR="0">
                        <a:spcBef>
                          <a:spcPts val="0"/>
                        </a:spcBef>
                        <a:spcAft>
                          <a:spcPts val="0"/>
                        </a:spcAft>
                      </a:pPr>
                      <a:r>
                        <a:rPr lang="en-US" sz="1900" dirty="0">
                          <a:effectLst/>
                        </a:rPr>
                        <a:t>Richland County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tc>
                <a:tc>
                  <a:txBody>
                    <a:bodyPr/>
                    <a:lstStyle/>
                    <a:p>
                      <a:pPr marL="0" marR="0" algn="ctr">
                        <a:spcBef>
                          <a:spcPts val="0"/>
                        </a:spcBef>
                        <a:spcAft>
                          <a:spcPts val="0"/>
                        </a:spcAft>
                      </a:pPr>
                      <a:r>
                        <a:rPr lang="en-US" sz="1900" b="1" dirty="0">
                          <a:effectLst/>
                        </a:rPr>
                        <a:t>2016</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3,163</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77.2</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246</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6</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36</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0.9</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613</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15</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2268</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55.4</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extLst>
                  <a:ext uri="{0D108BD9-81ED-4DB2-BD59-A6C34878D82A}">
                    <a16:rowId xmlns:a16="http://schemas.microsoft.com/office/drawing/2014/main" val="876347692"/>
                  </a:ext>
                </a:extLst>
              </a:tr>
              <a:tr h="611348">
                <a:tc>
                  <a:txBody>
                    <a:bodyPr/>
                    <a:lstStyle/>
                    <a:p>
                      <a:pPr marL="0" marR="0">
                        <a:spcBef>
                          <a:spcPts val="0"/>
                        </a:spcBef>
                        <a:spcAft>
                          <a:spcPts val="0"/>
                        </a:spcAft>
                      </a:pPr>
                      <a:r>
                        <a:rPr lang="en-US" sz="1900" dirty="0">
                          <a:effectLst/>
                        </a:rPr>
                        <a:t>South Carolina</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tc>
                <a:tc>
                  <a:txBody>
                    <a:bodyPr/>
                    <a:lstStyle/>
                    <a:p>
                      <a:pPr marL="0" marR="0" algn="ctr">
                        <a:spcBef>
                          <a:spcPts val="0"/>
                        </a:spcBef>
                        <a:spcAft>
                          <a:spcPts val="0"/>
                        </a:spcAft>
                      </a:pPr>
                      <a:r>
                        <a:rPr lang="en-US" sz="1900" b="1" dirty="0">
                          <a:effectLst/>
                        </a:rPr>
                        <a:t>2016</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endParaRPr lang="en-US" sz="1900" dirty="0">
                        <a:effectLst/>
                        <a:latin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50.8</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endParaRPr lang="en-US" sz="1900" dirty="0">
                        <a:effectLst/>
                        <a:latin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5.2</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endParaRPr lang="en-US" sz="1900" dirty="0">
                        <a:effectLst/>
                        <a:latin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0.7</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endParaRPr lang="en-US" sz="1900" dirty="0">
                        <a:effectLst/>
                        <a:latin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8.2</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tc>
                  <a:txBody>
                    <a:bodyPr/>
                    <a:lstStyle/>
                    <a:p>
                      <a:endParaRPr lang="en-US" sz="1900" dirty="0">
                        <a:effectLst/>
                        <a:latin typeface="Calibri" panose="020F0502020204030204" pitchFamily="34" charset="0"/>
                        <a:cs typeface="Times New Roman" panose="02020603050405020304" pitchFamily="18" charset="0"/>
                      </a:endParaRPr>
                    </a:p>
                  </a:txBody>
                  <a:tcPr marL="119828" marR="119828" marT="0" marB="0" anchor="ctr"/>
                </a:tc>
                <a:tc>
                  <a:txBody>
                    <a:bodyPr/>
                    <a:lstStyle/>
                    <a:p>
                      <a:pPr marL="0" marR="0" algn="ctr">
                        <a:spcBef>
                          <a:spcPts val="0"/>
                        </a:spcBef>
                        <a:spcAft>
                          <a:spcPts val="0"/>
                        </a:spcAft>
                      </a:pPr>
                      <a:r>
                        <a:rPr lang="en-US" sz="1900" dirty="0">
                          <a:effectLst/>
                        </a:rPr>
                        <a:t>36.7</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19828" marR="119828" marT="0" marB="0" anchor="ctr"/>
                </a:tc>
                <a:extLst>
                  <a:ext uri="{0D108BD9-81ED-4DB2-BD59-A6C34878D82A}">
                    <a16:rowId xmlns:a16="http://schemas.microsoft.com/office/drawing/2014/main" val="2882901515"/>
                  </a:ext>
                </a:extLst>
              </a:tr>
            </a:tbl>
          </a:graphicData>
        </a:graphic>
      </p:graphicFrame>
      <p:sp>
        <p:nvSpPr>
          <p:cNvPr id="10" name="TextBox 9">
            <a:extLst>
              <a:ext uri="{FF2B5EF4-FFF2-40B4-BE49-F238E27FC236}">
                <a16:creationId xmlns:a16="http://schemas.microsoft.com/office/drawing/2014/main" id="{DB2A12A8-8A6B-4F28-AC44-E1CD8D9E4F82}"/>
              </a:ext>
            </a:extLst>
          </p:cNvPr>
          <p:cNvSpPr txBox="1"/>
          <p:nvPr/>
        </p:nvSpPr>
        <p:spPr>
          <a:xfrm>
            <a:off x="780296" y="6433304"/>
            <a:ext cx="3035300" cy="369332"/>
          </a:xfrm>
          <a:prstGeom prst="rect">
            <a:avLst/>
          </a:prstGeom>
          <a:noFill/>
        </p:spPr>
        <p:txBody>
          <a:bodyPr wrap="square" rtlCol="0">
            <a:spAutoFit/>
          </a:bodyPr>
          <a:lstStyle/>
          <a:p>
            <a:r>
              <a:rPr lang="en-US" i="1" dirty="0"/>
              <a:t>Rate per 10,000 population</a:t>
            </a:r>
          </a:p>
        </p:txBody>
      </p:sp>
    </p:spTree>
    <p:extLst>
      <p:ext uri="{BB962C8B-B14F-4D97-AF65-F5344CB8AC3E}">
        <p14:creationId xmlns:p14="http://schemas.microsoft.com/office/powerpoint/2010/main" val="3301513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2D12A40-6294-4F05-A58D-03CE0616053D}"/>
              </a:ext>
            </a:extLst>
          </p:cNvPr>
          <p:cNvGraphicFramePr>
            <a:graphicFrameLocks noGrp="1"/>
          </p:cNvGraphicFramePr>
          <p:nvPr>
            <p:extLst>
              <p:ext uri="{D42A27DB-BD31-4B8C-83A1-F6EECF244321}">
                <p14:modId xmlns:p14="http://schemas.microsoft.com/office/powerpoint/2010/main" val="239009349"/>
              </p:ext>
            </p:extLst>
          </p:nvPr>
        </p:nvGraphicFramePr>
        <p:xfrm>
          <a:off x="643467" y="1311332"/>
          <a:ext cx="10905070" cy="4235338"/>
        </p:xfrm>
        <a:graphic>
          <a:graphicData uri="http://schemas.openxmlformats.org/drawingml/2006/table">
            <a:tbl>
              <a:tblPr firstRow="1" firstCol="1" bandRow="1">
                <a:tableStyleId>{5C22544A-7EE6-4342-B048-85BDC9FD1C3A}</a:tableStyleId>
              </a:tblPr>
              <a:tblGrid>
                <a:gridCol w="1596332">
                  <a:extLst>
                    <a:ext uri="{9D8B030D-6E8A-4147-A177-3AD203B41FA5}">
                      <a16:colId xmlns:a16="http://schemas.microsoft.com/office/drawing/2014/main" val="1077160263"/>
                    </a:ext>
                  </a:extLst>
                </a:gridCol>
                <a:gridCol w="928984">
                  <a:extLst>
                    <a:ext uri="{9D8B030D-6E8A-4147-A177-3AD203B41FA5}">
                      <a16:colId xmlns:a16="http://schemas.microsoft.com/office/drawing/2014/main" val="970473342"/>
                    </a:ext>
                  </a:extLst>
                </a:gridCol>
                <a:gridCol w="1207771">
                  <a:extLst>
                    <a:ext uri="{9D8B030D-6E8A-4147-A177-3AD203B41FA5}">
                      <a16:colId xmlns:a16="http://schemas.microsoft.com/office/drawing/2014/main" val="3766984691"/>
                    </a:ext>
                  </a:extLst>
                </a:gridCol>
                <a:gridCol w="998682">
                  <a:extLst>
                    <a:ext uri="{9D8B030D-6E8A-4147-A177-3AD203B41FA5}">
                      <a16:colId xmlns:a16="http://schemas.microsoft.com/office/drawing/2014/main" val="1055526910"/>
                    </a:ext>
                  </a:extLst>
                </a:gridCol>
                <a:gridCol w="1068378">
                  <a:extLst>
                    <a:ext uri="{9D8B030D-6E8A-4147-A177-3AD203B41FA5}">
                      <a16:colId xmlns:a16="http://schemas.microsoft.com/office/drawing/2014/main" val="1242272738"/>
                    </a:ext>
                  </a:extLst>
                </a:gridCol>
                <a:gridCol w="915046">
                  <a:extLst>
                    <a:ext uri="{9D8B030D-6E8A-4147-A177-3AD203B41FA5}">
                      <a16:colId xmlns:a16="http://schemas.microsoft.com/office/drawing/2014/main" val="2447624917"/>
                    </a:ext>
                  </a:extLst>
                </a:gridCol>
                <a:gridCol w="1207771">
                  <a:extLst>
                    <a:ext uri="{9D8B030D-6E8A-4147-A177-3AD203B41FA5}">
                      <a16:colId xmlns:a16="http://schemas.microsoft.com/office/drawing/2014/main" val="394060218"/>
                    </a:ext>
                  </a:extLst>
                </a:gridCol>
                <a:gridCol w="998682">
                  <a:extLst>
                    <a:ext uri="{9D8B030D-6E8A-4147-A177-3AD203B41FA5}">
                      <a16:colId xmlns:a16="http://schemas.microsoft.com/office/drawing/2014/main" val="2862395433"/>
                    </a:ext>
                  </a:extLst>
                </a:gridCol>
                <a:gridCol w="1068378">
                  <a:extLst>
                    <a:ext uri="{9D8B030D-6E8A-4147-A177-3AD203B41FA5}">
                      <a16:colId xmlns:a16="http://schemas.microsoft.com/office/drawing/2014/main" val="2006421892"/>
                    </a:ext>
                  </a:extLst>
                </a:gridCol>
                <a:gridCol w="915046">
                  <a:extLst>
                    <a:ext uri="{9D8B030D-6E8A-4147-A177-3AD203B41FA5}">
                      <a16:colId xmlns:a16="http://schemas.microsoft.com/office/drawing/2014/main" val="436118265"/>
                    </a:ext>
                  </a:extLst>
                </a:gridCol>
              </a:tblGrid>
              <a:tr h="642326">
                <a:tc gridSpan="10">
                  <a:txBody>
                    <a:bodyPr/>
                    <a:lstStyle/>
                    <a:p>
                      <a:pPr marL="0" marR="0" algn="ctr">
                        <a:spcBef>
                          <a:spcPts val="0"/>
                        </a:spcBef>
                        <a:spcAft>
                          <a:spcPts val="0"/>
                        </a:spcAft>
                      </a:pPr>
                      <a:r>
                        <a:rPr lang="en-US" sz="2000" dirty="0">
                          <a:effectLst/>
                        </a:rPr>
                        <a:t>Property Crime by County</a:t>
                      </a:r>
                    </a:p>
                    <a:p>
                      <a:pPr marL="0" marR="0" algn="ctr">
                        <a:spcBef>
                          <a:spcPts val="0"/>
                        </a:spcBef>
                        <a:spcAft>
                          <a:spcPts val="0"/>
                        </a:spcAft>
                      </a:pPr>
                      <a:r>
                        <a:rPr lang="en-US" sz="2000" dirty="0">
                          <a:effectLst/>
                        </a:rPr>
                        <a:t>2012 and 2016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8736555"/>
                  </a:ext>
                </a:extLst>
              </a:tr>
              <a:tr h="642326">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tc>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gridSpan="2">
                  <a:txBody>
                    <a:bodyPr/>
                    <a:lstStyle/>
                    <a:p>
                      <a:pPr marL="0" marR="0" algn="ctr">
                        <a:spcBef>
                          <a:spcPts val="0"/>
                        </a:spcBef>
                        <a:spcAft>
                          <a:spcPts val="0"/>
                        </a:spcAft>
                      </a:pPr>
                      <a:r>
                        <a:rPr lang="en-US" sz="2000" b="1" dirty="0">
                          <a:effectLst/>
                        </a:rPr>
                        <a:t>Property Crime Total</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hMerge="1">
                  <a:txBody>
                    <a:bodyPr/>
                    <a:lstStyle/>
                    <a:p>
                      <a:endParaRPr lang="en-US"/>
                    </a:p>
                  </a:txBody>
                  <a:tcPr/>
                </a:tc>
                <a:tc gridSpan="2">
                  <a:txBody>
                    <a:bodyPr/>
                    <a:lstStyle/>
                    <a:p>
                      <a:pPr marL="0" marR="0" algn="ctr">
                        <a:spcBef>
                          <a:spcPts val="0"/>
                        </a:spcBef>
                        <a:spcAft>
                          <a:spcPts val="0"/>
                        </a:spcAft>
                      </a:pPr>
                      <a:r>
                        <a:rPr lang="en-US" sz="2000" b="1" dirty="0">
                          <a:effectLst/>
                        </a:rPr>
                        <a:t>Breaking and Entering</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hMerge="1">
                  <a:txBody>
                    <a:bodyPr/>
                    <a:lstStyle/>
                    <a:p>
                      <a:endParaRPr lang="en-US"/>
                    </a:p>
                  </a:txBody>
                  <a:tcPr/>
                </a:tc>
                <a:tc gridSpan="2">
                  <a:txBody>
                    <a:bodyPr/>
                    <a:lstStyle/>
                    <a:p>
                      <a:pPr marL="0" marR="0" algn="ctr">
                        <a:spcBef>
                          <a:spcPts val="0"/>
                        </a:spcBef>
                        <a:spcAft>
                          <a:spcPts val="0"/>
                        </a:spcAft>
                      </a:pPr>
                      <a:r>
                        <a:rPr lang="en-US" sz="2000" b="1" dirty="0">
                          <a:effectLst/>
                        </a:rPr>
                        <a:t>Larceny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hMerge="1">
                  <a:txBody>
                    <a:bodyPr/>
                    <a:lstStyle/>
                    <a:p>
                      <a:endParaRPr lang="en-US"/>
                    </a:p>
                  </a:txBody>
                  <a:tcPr/>
                </a:tc>
                <a:tc gridSpan="2">
                  <a:txBody>
                    <a:bodyPr/>
                    <a:lstStyle/>
                    <a:p>
                      <a:pPr marL="0" marR="0" algn="ctr">
                        <a:spcBef>
                          <a:spcPts val="0"/>
                        </a:spcBef>
                        <a:spcAft>
                          <a:spcPts val="0"/>
                        </a:spcAft>
                      </a:pPr>
                      <a:r>
                        <a:rPr lang="en-US" sz="2000" b="1" dirty="0">
                          <a:effectLst/>
                        </a:rPr>
                        <a:t>Motor Vehicle Theft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hMerge="1">
                  <a:txBody>
                    <a:bodyPr/>
                    <a:lstStyle/>
                    <a:p>
                      <a:endParaRPr lang="en-US"/>
                    </a:p>
                  </a:txBody>
                  <a:tcPr/>
                </a:tc>
                <a:extLst>
                  <a:ext uri="{0D108BD9-81ED-4DB2-BD59-A6C34878D82A}">
                    <a16:rowId xmlns:a16="http://schemas.microsoft.com/office/drawing/2014/main" val="164872123"/>
                  </a:ext>
                </a:extLst>
              </a:tr>
              <a:tr h="341236">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Rate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Rate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Rate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rPr>
                        <a:t>Rate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225099"/>
                  </a:ext>
                </a:extLst>
              </a:tr>
              <a:tr h="341236">
                <a:tc rowSpan="2">
                  <a:txBody>
                    <a:bodyPr/>
                    <a:lstStyle/>
                    <a:p>
                      <a:pPr marL="0" marR="0">
                        <a:spcBef>
                          <a:spcPts val="0"/>
                        </a:spcBef>
                        <a:spcAft>
                          <a:spcPts val="0"/>
                        </a:spcAft>
                      </a:pPr>
                      <a:r>
                        <a:rPr lang="en-US" sz="2000" dirty="0">
                          <a:solidFill>
                            <a:srgbClr val="C00000"/>
                          </a:solidFill>
                          <a:effectLst/>
                        </a:rPr>
                        <a:t>Greenville County</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000" b="1" dirty="0">
                          <a:solidFill>
                            <a:srgbClr val="C00000"/>
                          </a:solidFill>
                          <a:effectLst/>
                        </a:rPr>
                        <a:t>2012</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solidFill>
                            <a:srgbClr val="C00000"/>
                          </a:solidFill>
                          <a:effectLst/>
                        </a:rPr>
                        <a:t>16,749 </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solidFill>
                            <a:srgbClr val="C00000"/>
                          </a:solidFill>
                          <a:effectLst/>
                        </a:rPr>
                        <a:t>358.2</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solidFill>
                            <a:srgbClr val="C00000"/>
                          </a:solidFill>
                          <a:effectLst/>
                        </a:rPr>
                        <a:t>4,057 </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solidFill>
                            <a:srgbClr val="C00000"/>
                          </a:solidFill>
                          <a:effectLst/>
                        </a:rPr>
                        <a:t>86.8</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solidFill>
                            <a:srgbClr val="C00000"/>
                          </a:solidFill>
                          <a:effectLst/>
                        </a:rPr>
                        <a:t>11,401 </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solidFill>
                            <a:srgbClr val="C00000"/>
                          </a:solidFill>
                          <a:effectLst/>
                        </a:rPr>
                        <a:t>243.8</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solidFill>
                            <a:srgbClr val="C00000"/>
                          </a:solidFill>
                          <a:effectLst/>
                        </a:rPr>
                        <a:t>1,291 </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solidFill>
                            <a:srgbClr val="C00000"/>
                          </a:solidFill>
                          <a:effectLst/>
                        </a:rPr>
                        <a:t>27.6</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23419853"/>
                  </a:ext>
                </a:extLst>
              </a:tr>
              <a:tr h="341236">
                <a:tc vMerge="1">
                  <a:txBody>
                    <a:bodyPr/>
                    <a:lstStyle/>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7852" marR="97852" marT="0" marB="0"/>
                </a:tc>
                <a:tc>
                  <a:txBody>
                    <a:bodyPr/>
                    <a:lstStyle/>
                    <a:p>
                      <a:pPr marL="0" marR="0" algn="r">
                        <a:spcBef>
                          <a:spcPts val="0"/>
                        </a:spcBef>
                        <a:spcAft>
                          <a:spcPts val="0"/>
                        </a:spcAft>
                      </a:pPr>
                      <a:r>
                        <a:rPr lang="en-US" sz="2000" b="1" dirty="0">
                          <a:solidFill>
                            <a:srgbClr val="C00000"/>
                          </a:solidFill>
                          <a:effectLst/>
                        </a:rPr>
                        <a:t>2016</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C00000"/>
                          </a:solidFill>
                          <a:effectLst/>
                        </a:rPr>
                        <a:t>15,325 </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C00000"/>
                          </a:solidFill>
                          <a:effectLst/>
                        </a:rPr>
                        <a:t>307.3</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C00000"/>
                          </a:solidFill>
                          <a:effectLst/>
                        </a:rPr>
                        <a:t>2,990 </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C00000"/>
                          </a:solidFill>
                          <a:effectLst/>
                        </a:rPr>
                        <a:t>59.9</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C00000"/>
                          </a:solidFill>
                          <a:effectLst/>
                        </a:rPr>
                        <a:t>10,827 </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C00000"/>
                          </a:solidFill>
                          <a:effectLst/>
                        </a:rPr>
                        <a:t>217.1</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C00000"/>
                          </a:solidFill>
                          <a:effectLst/>
                        </a:rPr>
                        <a:t>1,434 </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C00000"/>
                          </a:solidFill>
                          <a:effectLst/>
                        </a:rPr>
                        <a:t>28.8</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6856866"/>
                  </a:ext>
                </a:extLst>
              </a:tr>
              <a:tr h="642326">
                <a:tc>
                  <a:txBody>
                    <a:bodyPr/>
                    <a:lstStyle/>
                    <a:p>
                      <a:pPr marL="0" marR="0">
                        <a:spcBef>
                          <a:spcPts val="0"/>
                        </a:spcBef>
                        <a:spcAft>
                          <a:spcPts val="0"/>
                        </a:spcAft>
                      </a:pPr>
                      <a:r>
                        <a:rPr lang="en-US" sz="2000" dirty="0">
                          <a:effectLst/>
                        </a:rPr>
                        <a:t>Charleston 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r">
                        <a:spcBef>
                          <a:spcPts val="0"/>
                        </a:spcBef>
                        <a:spcAft>
                          <a:spcPts val="0"/>
                        </a:spcAft>
                      </a:pPr>
                      <a:r>
                        <a:rPr lang="en-US" sz="2000" b="1" dirty="0">
                          <a:effectLst/>
                        </a:rPr>
                        <a:t>2016</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effectLst/>
                        </a:rPr>
                        <a:t>13,575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effectLst/>
                        </a:rPr>
                        <a:t>342.4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effectLst/>
                        </a:rPr>
                        <a:t>2,031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effectLst/>
                        </a:rPr>
                        <a:t>51.2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effectLst/>
                        </a:rPr>
                        <a:t>10,297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effectLst/>
                        </a:rPr>
                        <a:t>259.7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effectLst/>
                        </a:rPr>
                        <a:t>1,212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effectLst/>
                        </a:rPr>
                        <a:t>30.6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93810414"/>
                  </a:ext>
                </a:extLst>
              </a:tr>
              <a:tr h="642326">
                <a:tc>
                  <a:txBody>
                    <a:bodyPr/>
                    <a:lstStyle/>
                    <a:p>
                      <a:pPr marL="0" marR="0">
                        <a:spcBef>
                          <a:spcPts val="0"/>
                        </a:spcBef>
                        <a:spcAft>
                          <a:spcPts val="0"/>
                        </a:spcAft>
                      </a:pPr>
                      <a:r>
                        <a:rPr lang="en-US" sz="2000" dirty="0">
                          <a:effectLst/>
                        </a:rPr>
                        <a:t>Richland County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r">
                        <a:spcBef>
                          <a:spcPts val="0"/>
                        </a:spcBef>
                        <a:spcAft>
                          <a:spcPts val="0"/>
                        </a:spcAft>
                      </a:pPr>
                      <a:r>
                        <a:rPr lang="en-US" sz="2000" b="1" dirty="0">
                          <a:effectLst/>
                        </a:rPr>
                        <a:t>2016</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18,492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451.5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3,055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74.6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13,097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319.8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2,281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55.7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extLst>
                  <a:ext uri="{0D108BD9-81ED-4DB2-BD59-A6C34878D82A}">
                    <a16:rowId xmlns:a16="http://schemas.microsoft.com/office/drawing/2014/main" val="239698293"/>
                  </a:ext>
                </a:extLst>
              </a:tr>
              <a:tr h="642326">
                <a:tc>
                  <a:txBody>
                    <a:bodyPr/>
                    <a:lstStyle/>
                    <a:p>
                      <a:pPr marL="0" marR="0">
                        <a:spcBef>
                          <a:spcPts val="0"/>
                        </a:spcBef>
                        <a:spcAft>
                          <a:spcPts val="0"/>
                        </a:spcAft>
                      </a:pPr>
                      <a:r>
                        <a:rPr lang="en-US" sz="2000" dirty="0">
                          <a:effectLst/>
                        </a:rPr>
                        <a:t>South Carolina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r">
                        <a:spcBef>
                          <a:spcPts val="0"/>
                        </a:spcBef>
                        <a:spcAft>
                          <a:spcPts val="0"/>
                        </a:spcAft>
                      </a:pPr>
                      <a:r>
                        <a:rPr lang="en-US" sz="2000" b="1" dirty="0">
                          <a:effectLst/>
                        </a:rPr>
                        <a:t>2016</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333.2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67.3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235.2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tc>
                  <a:txBody>
                    <a:bodyPr/>
                    <a:lstStyle/>
                    <a:p>
                      <a:pPr marL="0" marR="0" algn="ctr">
                        <a:spcBef>
                          <a:spcPts val="0"/>
                        </a:spcBef>
                        <a:spcAft>
                          <a:spcPts val="0"/>
                        </a:spcAft>
                      </a:pPr>
                      <a:r>
                        <a:rPr lang="en-US" sz="2000" dirty="0">
                          <a:effectLst/>
                        </a:rPr>
                        <a:t>29.3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9319" marR="119319" marT="0" marB="0" anchor="ctr"/>
                </a:tc>
                <a:extLst>
                  <a:ext uri="{0D108BD9-81ED-4DB2-BD59-A6C34878D82A}">
                    <a16:rowId xmlns:a16="http://schemas.microsoft.com/office/drawing/2014/main" val="905880003"/>
                  </a:ext>
                </a:extLst>
              </a:tr>
            </a:tbl>
          </a:graphicData>
        </a:graphic>
      </p:graphicFrame>
      <p:sp>
        <p:nvSpPr>
          <p:cNvPr id="10" name="TextBox 9">
            <a:extLst>
              <a:ext uri="{FF2B5EF4-FFF2-40B4-BE49-F238E27FC236}">
                <a16:creationId xmlns:a16="http://schemas.microsoft.com/office/drawing/2014/main" id="{F575DDD9-D995-4388-A5B8-D6DFA6B83FCD}"/>
              </a:ext>
            </a:extLst>
          </p:cNvPr>
          <p:cNvSpPr txBox="1"/>
          <p:nvPr/>
        </p:nvSpPr>
        <p:spPr>
          <a:xfrm>
            <a:off x="780296" y="6417808"/>
            <a:ext cx="3035300" cy="369332"/>
          </a:xfrm>
          <a:prstGeom prst="rect">
            <a:avLst/>
          </a:prstGeom>
          <a:noFill/>
        </p:spPr>
        <p:txBody>
          <a:bodyPr wrap="square" rtlCol="0">
            <a:spAutoFit/>
          </a:bodyPr>
          <a:lstStyle/>
          <a:p>
            <a:r>
              <a:rPr lang="en-US" i="1" dirty="0"/>
              <a:t>Rate per 10,000 population</a:t>
            </a:r>
          </a:p>
        </p:txBody>
      </p:sp>
    </p:spTree>
    <p:extLst>
      <p:ext uri="{BB962C8B-B14F-4D97-AF65-F5344CB8AC3E}">
        <p14:creationId xmlns:p14="http://schemas.microsoft.com/office/powerpoint/2010/main" val="22311376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FF601C-4D6C-418D-B216-FCCB1FC53E0E}"/>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200" i="1" kern="1200" dirty="0">
                <a:solidFill>
                  <a:schemeClr val="bg1"/>
                </a:solidFill>
                <a:latin typeface="+mj-lt"/>
                <a:ea typeface="+mj-ea"/>
                <a:cs typeface="+mj-cs"/>
              </a:rPr>
              <a:t>Rankings out of 46 counties with 1 being highest collision rates and 46 being lowest collision rates</a:t>
            </a:r>
          </a:p>
        </p:txBody>
      </p:sp>
      <p:graphicFrame>
        <p:nvGraphicFramePr>
          <p:cNvPr id="4" name="Table 3">
            <a:extLst>
              <a:ext uri="{FF2B5EF4-FFF2-40B4-BE49-F238E27FC236}">
                <a16:creationId xmlns:a16="http://schemas.microsoft.com/office/drawing/2014/main" id="{D29B2DDF-096E-444B-831D-B4F230ED3ACE}"/>
              </a:ext>
            </a:extLst>
          </p:cNvPr>
          <p:cNvGraphicFramePr>
            <a:graphicFrameLocks noGrp="1"/>
          </p:cNvGraphicFramePr>
          <p:nvPr>
            <p:extLst>
              <p:ext uri="{D42A27DB-BD31-4B8C-83A1-F6EECF244321}">
                <p14:modId xmlns:p14="http://schemas.microsoft.com/office/powerpoint/2010/main" val="2155536506"/>
              </p:ext>
            </p:extLst>
          </p:nvPr>
        </p:nvGraphicFramePr>
        <p:xfrm>
          <a:off x="846014" y="1675227"/>
          <a:ext cx="10499974" cy="4394204"/>
        </p:xfrm>
        <a:graphic>
          <a:graphicData uri="http://schemas.openxmlformats.org/drawingml/2006/table">
            <a:tbl>
              <a:tblPr firstRow="1" bandRow="1">
                <a:tableStyleId>{5C22544A-7EE6-4342-B048-85BDC9FD1C3A}</a:tableStyleId>
              </a:tblPr>
              <a:tblGrid>
                <a:gridCol w="6408752">
                  <a:extLst>
                    <a:ext uri="{9D8B030D-6E8A-4147-A177-3AD203B41FA5}">
                      <a16:colId xmlns:a16="http://schemas.microsoft.com/office/drawing/2014/main" val="3363518722"/>
                    </a:ext>
                  </a:extLst>
                </a:gridCol>
                <a:gridCol w="2045611">
                  <a:extLst>
                    <a:ext uri="{9D8B030D-6E8A-4147-A177-3AD203B41FA5}">
                      <a16:colId xmlns:a16="http://schemas.microsoft.com/office/drawing/2014/main" val="1747682946"/>
                    </a:ext>
                  </a:extLst>
                </a:gridCol>
                <a:gridCol w="2045611">
                  <a:extLst>
                    <a:ext uri="{9D8B030D-6E8A-4147-A177-3AD203B41FA5}">
                      <a16:colId xmlns:a16="http://schemas.microsoft.com/office/drawing/2014/main" val="761731361"/>
                    </a:ext>
                  </a:extLst>
                </a:gridCol>
              </a:tblGrid>
              <a:tr h="640471">
                <a:tc gridSpan="3">
                  <a:txBody>
                    <a:bodyPr/>
                    <a:lstStyle/>
                    <a:p>
                      <a:pPr algn="ctr" fontAlgn="b"/>
                      <a:r>
                        <a:rPr lang="en-US" sz="1900" u="none" strike="noStrike" dirty="0">
                          <a:effectLst/>
                        </a:rPr>
                        <a:t>Greenville County Motor Vehicle Traffic Collision Trends</a:t>
                      </a:r>
                    </a:p>
                    <a:p>
                      <a:pPr algn="ctr" fontAlgn="b"/>
                      <a:r>
                        <a:rPr lang="en-US" sz="1900" u="none" strike="noStrike" dirty="0">
                          <a:effectLst/>
                        </a:rPr>
                        <a:t>2015-2016</a:t>
                      </a:r>
                      <a:endParaRPr lang="en-US" sz="1900" b="0" i="0" u="none" strike="noStrike" dirty="0">
                        <a:solidFill>
                          <a:srgbClr val="000000"/>
                        </a:solidFill>
                        <a:effectLst/>
                        <a:latin typeface="Calibri" panose="020F0502020204030204" pitchFamily="34" charset="0"/>
                      </a:endParaRPr>
                    </a:p>
                  </a:txBody>
                  <a:tcPr marL="7181" marR="7181" marT="7181"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8854360"/>
                  </a:ext>
                </a:extLst>
              </a:tr>
              <a:tr h="345918">
                <a:tc>
                  <a:txBody>
                    <a:bodyPr/>
                    <a:lstStyle/>
                    <a:p>
                      <a:pPr algn="l" fontAlgn="b"/>
                      <a:r>
                        <a:rPr lang="en-US" sz="1900" u="none" strike="noStrike" dirty="0">
                          <a:effectLst/>
                        </a:rPr>
                        <a:t> </a:t>
                      </a:r>
                      <a:endParaRPr lang="en-US" sz="1900" b="0" i="0" u="none" strike="noStrike" dirty="0">
                        <a:solidFill>
                          <a:srgbClr val="000000"/>
                        </a:solidFill>
                        <a:effectLst/>
                        <a:latin typeface="Calibri" panose="020F0502020204030204" pitchFamily="34" charset="0"/>
                      </a:endParaRPr>
                    </a:p>
                  </a:txBody>
                  <a:tcPr marL="7181" marR="7181" marT="7181" marB="0" anchor="b"/>
                </a:tc>
                <a:tc>
                  <a:txBody>
                    <a:bodyPr/>
                    <a:lstStyle/>
                    <a:p>
                      <a:pPr algn="ctr" fontAlgn="b"/>
                      <a:r>
                        <a:rPr lang="en-US" sz="1900" b="1" u="none" strike="noStrike" dirty="0">
                          <a:effectLst/>
                        </a:rPr>
                        <a:t>2015</a:t>
                      </a:r>
                      <a:endParaRPr lang="en-US" sz="1900" b="1"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b="1" u="none" strike="noStrike" dirty="0">
                          <a:effectLst/>
                        </a:rPr>
                        <a:t>2016</a:t>
                      </a:r>
                      <a:endParaRPr lang="en-US" sz="1900" b="1" i="0" u="none" strike="noStrike" dirty="0">
                        <a:solidFill>
                          <a:srgbClr val="000000"/>
                        </a:solidFill>
                        <a:effectLst/>
                        <a:latin typeface="Calibri" panose="020F0502020204030204" pitchFamily="34" charset="0"/>
                      </a:endParaRPr>
                    </a:p>
                  </a:txBody>
                  <a:tcPr marL="7181" marR="7181" marT="7181" marB="0" anchor="ctr"/>
                </a:tc>
                <a:extLst>
                  <a:ext uri="{0D108BD9-81ED-4DB2-BD59-A6C34878D82A}">
                    <a16:rowId xmlns:a16="http://schemas.microsoft.com/office/drawing/2014/main" val="2963792610"/>
                  </a:ext>
                </a:extLst>
              </a:tr>
              <a:tr h="345918">
                <a:tc>
                  <a:txBody>
                    <a:bodyPr/>
                    <a:lstStyle/>
                    <a:p>
                      <a:pPr algn="l" fontAlgn="b"/>
                      <a:r>
                        <a:rPr lang="en-US" sz="1900" u="none" strike="noStrike" dirty="0">
                          <a:effectLst/>
                        </a:rPr>
                        <a:t>Total collisions ranking by county</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solidFill>
                            <a:srgbClr val="C00000"/>
                          </a:solidFill>
                          <a:effectLst/>
                        </a:rPr>
                        <a:t>1</a:t>
                      </a:r>
                      <a:endParaRPr lang="en-US" sz="1900" b="0" i="0" u="none" strike="noStrike" dirty="0">
                        <a:solidFill>
                          <a:srgbClr val="C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solidFill>
                            <a:srgbClr val="C00000"/>
                          </a:solidFill>
                          <a:effectLst/>
                        </a:rPr>
                        <a:t>2</a:t>
                      </a:r>
                      <a:endParaRPr lang="en-US" sz="1900" b="0" i="0" u="none" strike="noStrike" dirty="0">
                        <a:solidFill>
                          <a:srgbClr val="C00000"/>
                        </a:solidFill>
                        <a:effectLst/>
                        <a:latin typeface="Calibri" panose="020F0502020204030204" pitchFamily="34" charset="0"/>
                      </a:endParaRPr>
                    </a:p>
                  </a:txBody>
                  <a:tcPr marL="7181" marR="7181" marT="7181" marB="0" anchor="ctr"/>
                </a:tc>
                <a:extLst>
                  <a:ext uri="{0D108BD9-81ED-4DB2-BD59-A6C34878D82A}">
                    <a16:rowId xmlns:a16="http://schemas.microsoft.com/office/drawing/2014/main" val="206603395"/>
                  </a:ext>
                </a:extLst>
              </a:tr>
              <a:tr h="345918">
                <a:tc>
                  <a:txBody>
                    <a:bodyPr/>
                    <a:lstStyle/>
                    <a:p>
                      <a:pPr algn="l" fontAlgn="b"/>
                      <a:r>
                        <a:rPr lang="en-US" sz="1900" u="none" strike="noStrike" dirty="0">
                          <a:effectLst/>
                        </a:rPr>
                        <a:t>Fatal collisions ranking by county</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solidFill>
                            <a:srgbClr val="C00000"/>
                          </a:solidFill>
                          <a:effectLst/>
                        </a:rPr>
                        <a:t>2</a:t>
                      </a:r>
                      <a:endParaRPr lang="en-US" sz="1900" b="0" i="0" u="none" strike="noStrike" dirty="0">
                        <a:solidFill>
                          <a:srgbClr val="C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solidFill>
                            <a:srgbClr val="C00000"/>
                          </a:solidFill>
                          <a:effectLst/>
                        </a:rPr>
                        <a:t>1</a:t>
                      </a:r>
                      <a:endParaRPr lang="en-US" sz="1900" b="0" i="0" u="none" strike="noStrike" dirty="0">
                        <a:solidFill>
                          <a:srgbClr val="C00000"/>
                        </a:solidFill>
                        <a:effectLst/>
                        <a:latin typeface="Calibri" panose="020F0502020204030204" pitchFamily="34" charset="0"/>
                      </a:endParaRPr>
                    </a:p>
                  </a:txBody>
                  <a:tcPr marL="7181" marR="7181" marT="7181" marB="0" anchor="ctr"/>
                </a:tc>
                <a:extLst>
                  <a:ext uri="{0D108BD9-81ED-4DB2-BD59-A6C34878D82A}">
                    <a16:rowId xmlns:a16="http://schemas.microsoft.com/office/drawing/2014/main" val="4251719253"/>
                  </a:ext>
                </a:extLst>
              </a:tr>
              <a:tr h="345918">
                <a:tc>
                  <a:txBody>
                    <a:bodyPr/>
                    <a:lstStyle/>
                    <a:p>
                      <a:pPr algn="l" fontAlgn="b"/>
                      <a:r>
                        <a:rPr lang="en-US" sz="1900" u="none" strike="noStrike" dirty="0">
                          <a:effectLst/>
                        </a:rPr>
                        <a:t>Injury collisions ranking by county</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solidFill>
                            <a:srgbClr val="C00000"/>
                          </a:solidFill>
                          <a:effectLst/>
                        </a:rPr>
                        <a:t>2</a:t>
                      </a:r>
                      <a:endParaRPr lang="en-US" sz="1900" b="0" i="0" u="none" strike="noStrike" dirty="0">
                        <a:solidFill>
                          <a:srgbClr val="C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solidFill>
                            <a:srgbClr val="C00000"/>
                          </a:solidFill>
                          <a:effectLst/>
                        </a:rPr>
                        <a:t>2</a:t>
                      </a:r>
                      <a:endParaRPr lang="en-US" sz="1900" b="0" i="0" u="none" strike="noStrike" dirty="0">
                        <a:solidFill>
                          <a:srgbClr val="C00000"/>
                        </a:solidFill>
                        <a:effectLst/>
                        <a:latin typeface="Calibri" panose="020F0502020204030204" pitchFamily="34" charset="0"/>
                      </a:endParaRPr>
                    </a:p>
                  </a:txBody>
                  <a:tcPr marL="7181" marR="7181" marT="7181" marB="0" anchor="ctr"/>
                </a:tc>
                <a:extLst>
                  <a:ext uri="{0D108BD9-81ED-4DB2-BD59-A6C34878D82A}">
                    <a16:rowId xmlns:a16="http://schemas.microsoft.com/office/drawing/2014/main" val="353746492"/>
                  </a:ext>
                </a:extLst>
              </a:tr>
              <a:tr h="345918">
                <a:tc>
                  <a:txBody>
                    <a:bodyPr/>
                    <a:lstStyle/>
                    <a:p>
                      <a:pPr algn="l" fontAlgn="b"/>
                      <a:r>
                        <a:rPr lang="en-US" sz="1900" u="none" strike="noStrike" dirty="0">
                          <a:effectLst/>
                        </a:rPr>
                        <a:t>Number of SC drivers licenses</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376,928 </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382,859 </a:t>
                      </a:r>
                      <a:endParaRPr lang="en-US" sz="1900" b="0" i="0" u="none" strike="noStrike" dirty="0">
                        <a:solidFill>
                          <a:srgbClr val="000000"/>
                        </a:solidFill>
                        <a:effectLst/>
                        <a:latin typeface="Calibri" panose="020F0502020204030204" pitchFamily="34" charset="0"/>
                      </a:endParaRPr>
                    </a:p>
                  </a:txBody>
                  <a:tcPr marL="7181" marR="7181" marT="7181" marB="0" anchor="ctr"/>
                </a:tc>
                <a:extLst>
                  <a:ext uri="{0D108BD9-81ED-4DB2-BD59-A6C34878D82A}">
                    <a16:rowId xmlns:a16="http://schemas.microsoft.com/office/drawing/2014/main" val="3213704726"/>
                  </a:ext>
                </a:extLst>
              </a:tr>
              <a:tr h="345918">
                <a:tc>
                  <a:txBody>
                    <a:bodyPr/>
                    <a:lstStyle/>
                    <a:p>
                      <a:pPr algn="l" fontAlgn="b"/>
                      <a:r>
                        <a:rPr lang="en-US" sz="1900" u="none" strike="noStrike" dirty="0">
                          <a:effectLst/>
                        </a:rPr>
                        <a:t>Number of SC vehicle registrations</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425,200 </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434,864 </a:t>
                      </a:r>
                      <a:endParaRPr lang="en-US" sz="1900" b="0" i="0" u="none" strike="noStrike" dirty="0">
                        <a:solidFill>
                          <a:srgbClr val="000000"/>
                        </a:solidFill>
                        <a:effectLst/>
                        <a:latin typeface="Calibri" panose="020F0502020204030204" pitchFamily="34" charset="0"/>
                      </a:endParaRPr>
                    </a:p>
                  </a:txBody>
                  <a:tcPr marL="7181" marR="7181" marT="7181" marB="0" anchor="ctr"/>
                </a:tc>
                <a:extLst>
                  <a:ext uri="{0D108BD9-81ED-4DB2-BD59-A6C34878D82A}">
                    <a16:rowId xmlns:a16="http://schemas.microsoft.com/office/drawing/2014/main" val="2478735055"/>
                  </a:ext>
                </a:extLst>
              </a:tr>
              <a:tr h="345918">
                <a:tc>
                  <a:txBody>
                    <a:bodyPr/>
                    <a:lstStyle/>
                    <a:p>
                      <a:pPr algn="l" fontAlgn="b"/>
                      <a:r>
                        <a:rPr lang="en-US" sz="1900" u="none" strike="noStrike" dirty="0">
                          <a:effectLst/>
                        </a:rPr>
                        <a:t>Motor vehicle death rate per 100,000</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14.9</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17.4</a:t>
                      </a:r>
                      <a:endParaRPr lang="en-US" sz="1900" b="0" i="0" u="none" strike="noStrike" dirty="0">
                        <a:solidFill>
                          <a:srgbClr val="000000"/>
                        </a:solidFill>
                        <a:effectLst/>
                        <a:latin typeface="Calibri" panose="020F0502020204030204" pitchFamily="34" charset="0"/>
                      </a:endParaRPr>
                    </a:p>
                  </a:txBody>
                  <a:tcPr marL="7181" marR="7181" marT="7181" marB="0" anchor="ctr"/>
                </a:tc>
                <a:extLst>
                  <a:ext uri="{0D108BD9-81ED-4DB2-BD59-A6C34878D82A}">
                    <a16:rowId xmlns:a16="http://schemas.microsoft.com/office/drawing/2014/main" val="112447290"/>
                  </a:ext>
                </a:extLst>
              </a:tr>
              <a:tr h="345918">
                <a:tc>
                  <a:txBody>
                    <a:bodyPr/>
                    <a:lstStyle/>
                    <a:p>
                      <a:pPr algn="l" fontAlgn="b"/>
                      <a:r>
                        <a:rPr lang="en-US" sz="1900" u="none" strike="noStrike" dirty="0">
                          <a:effectLst/>
                        </a:rPr>
                        <a:t>Economic loss (rounded to $100,000)</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 $ 405,664,800 </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 $ 443,806,200 </a:t>
                      </a:r>
                      <a:endParaRPr lang="en-US" sz="1900" b="0" i="0" u="none" strike="noStrike" dirty="0">
                        <a:solidFill>
                          <a:srgbClr val="000000"/>
                        </a:solidFill>
                        <a:effectLst/>
                        <a:latin typeface="Calibri" panose="020F0502020204030204" pitchFamily="34" charset="0"/>
                      </a:endParaRPr>
                    </a:p>
                  </a:txBody>
                  <a:tcPr marL="7181" marR="7181" marT="7181" marB="0" anchor="ctr"/>
                </a:tc>
                <a:extLst>
                  <a:ext uri="{0D108BD9-81ED-4DB2-BD59-A6C34878D82A}">
                    <a16:rowId xmlns:a16="http://schemas.microsoft.com/office/drawing/2014/main" val="2077679387"/>
                  </a:ext>
                </a:extLst>
              </a:tr>
              <a:tr h="640471">
                <a:tc>
                  <a:txBody>
                    <a:bodyPr/>
                    <a:lstStyle/>
                    <a:p>
                      <a:pPr algn="l" fontAlgn="b"/>
                      <a:r>
                        <a:rPr lang="en-US" sz="1900" u="none" strike="noStrike" dirty="0">
                          <a:effectLst/>
                        </a:rPr>
                        <a:t>Number of fatalities involving an alcohol impaired drive (BAC &gt;.08)</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25</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23</a:t>
                      </a:r>
                      <a:endParaRPr lang="en-US" sz="1900" b="0" i="0" u="none" strike="noStrike" dirty="0">
                        <a:solidFill>
                          <a:srgbClr val="000000"/>
                        </a:solidFill>
                        <a:effectLst/>
                        <a:latin typeface="Calibri" panose="020F0502020204030204" pitchFamily="34" charset="0"/>
                      </a:endParaRPr>
                    </a:p>
                  </a:txBody>
                  <a:tcPr marL="7181" marR="7181" marT="7181" marB="0" anchor="ctr"/>
                </a:tc>
                <a:extLst>
                  <a:ext uri="{0D108BD9-81ED-4DB2-BD59-A6C34878D82A}">
                    <a16:rowId xmlns:a16="http://schemas.microsoft.com/office/drawing/2014/main" val="133558300"/>
                  </a:ext>
                </a:extLst>
              </a:tr>
              <a:tr h="345918">
                <a:tc>
                  <a:txBody>
                    <a:bodyPr/>
                    <a:lstStyle/>
                    <a:p>
                      <a:pPr algn="l" fontAlgn="b"/>
                      <a:r>
                        <a:rPr lang="en-US" sz="1900" u="none" strike="noStrike" dirty="0">
                          <a:effectLst/>
                        </a:rPr>
                        <a:t>Number of non-fatal collisions involved DUI</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614</a:t>
                      </a:r>
                      <a:endParaRPr lang="en-US" sz="1900" b="0" i="0" u="none" strike="noStrike" dirty="0">
                        <a:solidFill>
                          <a:srgbClr val="000000"/>
                        </a:solidFill>
                        <a:effectLst/>
                        <a:latin typeface="Calibri" panose="020F0502020204030204" pitchFamily="34" charset="0"/>
                      </a:endParaRPr>
                    </a:p>
                  </a:txBody>
                  <a:tcPr marL="7181" marR="7181" marT="7181" marB="0" anchor="ctr"/>
                </a:tc>
                <a:tc>
                  <a:txBody>
                    <a:bodyPr/>
                    <a:lstStyle/>
                    <a:p>
                      <a:pPr algn="ctr" fontAlgn="b"/>
                      <a:r>
                        <a:rPr lang="en-US" sz="1900" u="none" strike="noStrike" dirty="0">
                          <a:effectLst/>
                        </a:rPr>
                        <a:t>659</a:t>
                      </a:r>
                      <a:endParaRPr lang="en-US" sz="1900" b="0" i="0" u="none" strike="noStrike" dirty="0">
                        <a:solidFill>
                          <a:srgbClr val="000000"/>
                        </a:solidFill>
                        <a:effectLst/>
                        <a:latin typeface="Calibri" panose="020F0502020204030204" pitchFamily="34" charset="0"/>
                      </a:endParaRPr>
                    </a:p>
                  </a:txBody>
                  <a:tcPr marL="7181" marR="7181" marT="7181" marB="0" anchor="ctr"/>
                </a:tc>
                <a:extLst>
                  <a:ext uri="{0D108BD9-81ED-4DB2-BD59-A6C34878D82A}">
                    <a16:rowId xmlns:a16="http://schemas.microsoft.com/office/drawing/2014/main" val="3718688287"/>
                  </a:ext>
                </a:extLst>
              </a:tr>
            </a:tbl>
          </a:graphicData>
        </a:graphic>
      </p:graphicFrame>
    </p:spTree>
    <p:extLst>
      <p:ext uri="{BB962C8B-B14F-4D97-AF65-F5344CB8AC3E}">
        <p14:creationId xmlns:p14="http://schemas.microsoft.com/office/powerpoint/2010/main" val="27682115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94108-8E42-47AF-8188-F997F7D0F05B}"/>
              </a:ext>
            </a:extLst>
          </p:cNvPr>
          <p:cNvSpPr>
            <a:spLocks noGrp="1"/>
          </p:cNvSpPr>
          <p:nvPr>
            <p:ph type="ctrTitle"/>
          </p:nvPr>
        </p:nvSpPr>
        <p:spPr>
          <a:xfrm>
            <a:off x="1158240" y="1122363"/>
            <a:ext cx="6339840" cy="2387600"/>
          </a:xfrm>
        </p:spPr>
        <p:txBody>
          <a:bodyPr>
            <a:normAutofit/>
          </a:bodyPr>
          <a:lstStyle/>
          <a:p>
            <a:pPr algn="l"/>
            <a:r>
              <a:rPr lang="en-US" sz="6600" dirty="0">
                <a:solidFill>
                  <a:schemeClr val="tx1">
                    <a:lumMod val="85000"/>
                    <a:lumOff val="15000"/>
                  </a:schemeClr>
                </a:solidFill>
              </a:rPr>
              <a:t>Public Health</a:t>
            </a:r>
          </a:p>
        </p:txBody>
      </p:sp>
      <p:sp>
        <p:nvSpPr>
          <p:cNvPr id="5" name="Subtitle 4">
            <a:extLst>
              <a:ext uri="{FF2B5EF4-FFF2-40B4-BE49-F238E27FC236}">
                <a16:creationId xmlns:a16="http://schemas.microsoft.com/office/drawing/2014/main" id="{6470062C-0B2A-44DF-BFEE-C4FF289D672D}"/>
              </a:ext>
            </a:extLst>
          </p:cNvPr>
          <p:cNvSpPr>
            <a:spLocks noGrp="1"/>
          </p:cNvSpPr>
          <p:nvPr>
            <p:ph type="subTitle" idx="1"/>
          </p:nvPr>
        </p:nvSpPr>
        <p:spPr>
          <a:xfrm>
            <a:off x="1158240" y="4700588"/>
            <a:ext cx="5252288" cy="1655762"/>
          </a:xfrm>
        </p:spPr>
        <p:txBody>
          <a:bodyPr>
            <a:normAutofit/>
          </a:bodyPr>
          <a:lstStyle/>
          <a:p>
            <a:pPr algn="l"/>
            <a:endParaRPr lang="en-US" dirty="0">
              <a:solidFill>
                <a:schemeClr val="tx1">
                  <a:lumMod val="85000"/>
                  <a:lumOff val="15000"/>
                </a:schemeClr>
              </a:solidFill>
            </a:endParaRPr>
          </a:p>
        </p:txBody>
      </p:sp>
    </p:spTree>
    <p:extLst>
      <p:ext uri="{BB962C8B-B14F-4D97-AF65-F5344CB8AC3E}">
        <p14:creationId xmlns:p14="http://schemas.microsoft.com/office/powerpoint/2010/main" val="17997135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09E8FABD-A97E-4FC1-A932-34615DE9C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213" y="643467"/>
            <a:ext cx="7119573" cy="5571066"/>
          </a:xfrm>
          <a:prstGeom prst="rect">
            <a:avLst/>
          </a:prstGeom>
        </p:spPr>
      </p:pic>
    </p:spTree>
    <p:extLst>
      <p:ext uri="{BB962C8B-B14F-4D97-AF65-F5344CB8AC3E}">
        <p14:creationId xmlns:p14="http://schemas.microsoft.com/office/powerpoint/2010/main" val="23600282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32AC286-3536-42B9-8765-931B05EEAC6C}"/>
              </a:ext>
            </a:extLst>
          </p:cNvPr>
          <p:cNvGraphicFramePr>
            <a:graphicFrameLocks/>
          </p:cNvGraphicFramePr>
          <p:nvPr>
            <p:extLst>
              <p:ext uri="{D42A27DB-BD31-4B8C-83A1-F6EECF244321}">
                <p14:modId xmlns:p14="http://schemas.microsoft.com/office/powerpoint/2010/main" val="981421999"/>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7506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CDF08EB-73D9-4259-9D04-0DCEB9781AD3}"/>
              </a:ext>
            </a:extLst>
          </p:cNvPr>
          <p:cNvGraphicFramePr>
            <a:graphicFrameLocks/>
          </p:cNvGraphicFramePr>
          <p:nvPr>
            <p:extLst>
              <p:ext uri="{D42A27DB-BD31-4B8C-83A1-F6EECF244321}">
                <p14:modId xmlns:p14="http://schemas.microsoft.com/office/powerpoint/2010/main" val="1748080915"/>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57057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212A339-1168-441C-B3FD-F877F9FF94B7}"/>
              </a:ext>
            </a:extLst>
          </p:cNvPr>
          <p:cNvGraphicFramePr>
            <a:graphicFrameLocks/>
          </p:cNvGraphicFramePr>
          <p:nvPr>
            <p:extLst>
              <p:ext uri="{D42A27DB-BD31-4B8C-83A1-F6EECF244321}">
                <p14:modId xmlns:p14="http://schemas.microsoft.com/office/powerpoint/2010/main" val="1046470610"/>
              </p:ext>
            </p:extLst>
          </p:nvPr>
        </p:nvGraphicFramePr>
        <p:xfrm>
          <a:off x="6096000" y="1035844"/>
          <a:ext cx="6019800" cy="4786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A7FD08-EE3D-4606-811E-5B231F6570E9}"/>
              </a:ext>
            </a:extLst>
          </p:cNvPr>
          <p:cNvGraphicFramePr>
            <a:graphicFrameLocks/>
          </p:cNvGraphicFramePr>
          <p:nvPr>
            <p:extLst>
              <p:ext uri="{D42A27DB-BD31-4B8C-83A1-F6EECF244321}">
                <p14:modId xmlns:p14="http://schemas.microsoft.com/office/powerpoint/2010/main" val="133303315"/>
              </p:ext>
            </p:extLst>
          </p:nvPr>
        </p:nvGraphicFramePr>
        <p:xfrm>
          <a:off x="0" y="1035844"/>
          <a:ext cx="6096000" cy="4786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4428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0008-EB37-4F63-ACEC-691739CD85DE}"/>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latin typeface="+mj-lt"/>
                <a:ea typeface="+mj-ea"/>
                <a:cs typeface="+mj-cs"/>
              </a:rPr>
              <a:t>Resident Segregation, City of Greenville</a:t>
            </a:r>
          </a:p>
        </p:txBody>
      </p:sp>
      <p:pic>
        <p:nvPicPr>
          <p:cNvPr id="4" name="Picture 3">
            <a:extLst>
              <a:ext uri="{FF2B5EF4-FFF2-40B4-BE49-F238E27FC236}">
                <a16:creationId xmlns:a16="http://schemas.microsoft.com/office/drawing/2014/main" id="{CA50563E-AB1B-42A1-BF4E-B65CEAFBE83E}"/>
              </a:ext>
            </a:extLst>
          </p:cNvPr>
          <p:cNvPicPr>
            <a:picLocks noChangeAspect="1"/>
          </p:cNvPicPr>
          <p:nvPr/>
        </p:nvPicPr>
        <p:blipFill>
          <a:blip r:embed="rId3"/>
          <a:stretch>
            <a:fillRect/>
          </a:stretch>
        </p:blipFill>
        <p:spPr>
          <a:xfrm>
            <a:off x="5490196" y="492573"/>
            <a:ext cx="5880796" cy="5880796"/>
          </a:xfrm>
          <a:prstGeom prst="rect">
            <a:avLst/>
          </a:prstGeom>
        </p:spPr>
      </p:pic>
    </p:spTree>
    <p:extLst>
      <p:ext uri="{BB962C8B-B14F-4D97-AF65-F5344CB8AC3E}">
        <p14:creationId xmlns:p14="http://schemas.microsoft.com/office/powerpoint/2010/main" val="17283636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C173C91-54A0-430C-84F5-B5E9A5AC9218}"/>
              </a:ext>
            </a:extLst>
          </p:cNvPr>
          <p:cNvGraphicFramePr>
            <a:graphicFrameLocks noGrp="1"/>
          </p:cNvGraphicFramePr>
          <p:nvPr>
            <p:extLst>
              <p:ext uri="{D42A27DB-BD31-4B8C-83A1-F6EECF244321}">
                <p14:modId xmlns:p14="http://schemas.microsoft.com/office/powerpoint/2010/main" val="3383905386"/>
              </p:ext>
            </p:extLst>
          </p:nvPr>
        </p:nvGraphicFramePr>
        <p:xfrm>
          <a:off x="772271" y="643467"/>
          <a:ext cx="10647458" cy="5571069"/>
        </p:xfrm>
        <a:graphic>
          <a:graphicData uri="http://schemas.openxmlformats.org/drawingml/2006/table">
            <a:tbl>
              <a:tblPr firstRow="1" firstCol="1" bandRow="1">
                <a:tableStyleId>{5C22544A-7EE6-4342-B048-85BDC9FD1C3A}</a:tableStyleId>
              </a:tblPr>
              <a:tblGrid>
                <a:gridCol w="6474976">
                  <a:extLst>
                    <a:ext uri="{9D8B030D-6E8A-4147-A177-3AD203B41FA5}">
                      <a16:colId xmlns:a16="http://schemas.microsoft.com/office/drawing/2014/main" val="373506397"/>
                    </a:ext>
                  </a:extLst>
                </a:gridCol>
                <a:gridCol w="2086241">
                  <a:extLst>
                    <a:ext uri="{9D8B030D-6E8A-4147-A177-3AD203B41FA5}">
                      <a16:colId xmlns:a16="http://schemas.microsoft.com/office/drawing/2014/main" val="2212060683"/>
                    </a:ext>
                  </a:extLst>
                </a:gridCol>
                <a:gridCol w="2086241">
                  <a:extLst>
                    <a:ext uri="{9D8B030D-6E8A-4147-A177-3AD203B41FA5}">
                      <a16:colId xmlns:a16="http://schemas.microsoft.com/office/drawing/2014/main" val="1008606078"/>
                    </a:ext>
                  </a:extLst>
                </a:gridCol>
              </a:tblGrid>
              <a:tr h="1157667">
                <a:tc gridSpan="3">
                  <a:txBody>
                    <a:bodyPr/>
                    <a:lstStyle/>
                    <a:p>
                      <a:pPr marL="0" marR="0" algn="ctr">
                        <a:spcBef>
                          <a:spcPts val="0"/>
                        </a:spcBef>
                        <a:spcAft>
                          <a:spcPts val="0"/>
                        </a:spcAft>
                      </a:pPr>
                      <a:r>
                        <a:rPr lang="en-US" sz="2400" dirty="0">
                          <a:effectLst/>
                        </a:rPr>
                        <a:t>Risk Factors for Chronic Conditions</a:t>
                      </a:r>
                    </a:p>
                    <a:p>
                      <a:pPr marL="0" marR="0" algn="ctr">
                        <a:spcBef>
                          <a:spcPts val="0"/>
                        </a:spcBef>
                        <a:spcAft>
                          <a:spcPts val="0"/>
                        </a:spcAft>
                      </a:pPr>
                      <a:r>
                        <a:rPr lang="en-US" sz="2400" dirty="0">
                          <a:effectLst/>
                        </a:rPr>
                        <a:t>Greenville County &amp; SC</a:t>
                      </a:r>
                    </a:p>
                    <a:p>
                      <a:pPr marL="0" marR="0" algn="ctr">
                        <a:spcBef>
                          <a:spcPts val="0"/>
                        </a:spcBef>
                        <a:spcAft>
                          <a:spcPts val="0"/>
                        </a:spcAft>
                      </a:pPr>
                      <a:r>
                        <a:rPr lang="en-US" sz="2400" dirty="0">
                          <a:effectLst/>
                        </a:rPr>
                        <a:t>2014-2016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9190938"/>
                  </a:ext>
                </a:extLst>
              </a:tr>
              <a:tr h="784749">
                <a:tc>
                  <a:txBody>
                    <a:bodyPr/>
                    <a:lstStyle/>
                    <a:p>
                      <a:pPr marL="0" marR="0" algn="ctr">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tc>
                <a:tc>
                  <a:txBody>
                    <a:bodyPr/>
                    <a:lstStyle/>
                    <a:p>
                      <a:pPr marL="0" marR="0" algn="ctr">
                        <a:spcBef>
                          <a:spcPts val="0"/>
                        </a:spcBef>
                        <a:spcAft>
                          <a:spcPts val="0"/>
                        </a:spcAft>
                      </a:pPr>
                      <a:r>
                        <a:rPr lang="en-US" sz="2400" b="1" dirty="0">
                          <a:solidFill>
                            <a:srgbClr val="C00000"/>
                          </a:solidFill>
                          <a:effectLst/>
                        </a:rPr>
                        <a:t>Greenville County</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b="1" dirty="0">
                          <a:effectLst/>
                        </a:rPr>
                        <a:t>South Carolina</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extLst>
                  <a:ext uri="{0D108BD9-81ED-4DB2-BD59-A6C34878D82A}">
                    <a16:rowId xmlns:a16="http://schemas.microsoft.com/office/drawing/2014/main" val="378703462"/>
                  </a:ext>
                </a:extLst>
              </a:tr>
              <a:tr h="411831">
                <a:tc>
                  <a:txBody>
                    <a:bodyPr/>
                    <a:lstStyle/>
                    <a:p>
                      <a:pPr marL="0" marR="0">
                        <a:spcBef>
                          <a:spcPts val="0"/>
                        </a:spcBef>
                        <a:spcAft>
                          <a:spcPts val="0"/>
                        </a:spcAft>
                      </a:pPr>
                      <a:r>
                        <a:rPr lang="en-US" sz="2400" dirty="0">
                          <a:effectLst/>
                        </a:rPr>
                        <a:t>Hypertension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solidFill>
                            <a:srgbClr val="C00000"/>
                          </a:solidFill>
                          <a:effectLst/>
                        </a:rPr>
                        <a:t>37.2%</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effectLst/>
                        </a:rPr>
                        <a:t>38.7%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extLst>
                  <a:ext uri="{0D108BD9-81ED-4DB2-BD59-A6C34878D82A}">
                    <a16:rowId xmlns:a16="http://schemas.microsoft.com/office/drawing/2014/main" val="2465203106"/>
                  </a:ext>
                </a:extLst>
              </a:tr>
              <a:tr h="411831">
                <a:tc>
                  <a:txBody>
                    <a:bodyPr/>
                    <a:lstStyle/>
                    <a:p>
                      <a:pPr marL="0" marR="0">
                        <a:spcBef>
                          <a:spcPts val="0"/>
                        </a:spcBef>
                        <a:spcAft>
                          <a:spcPts val="0"/>
                        </a:spcAft>
                      </a:pPr>
                      <a:r>
                        <a:rPr lang="en-US" sz="2400" dirty="0">
                          <a:effectLst/>
                        </a:rPr>
                        <a:t>Coronary heart disease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solidFill>
                            <a:srgbClr val="C00000"/>
                          </a:solidFill>
                          <a:effectLst/>
                        </a:rPr>
                        <a:t>5.4%</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effectLst/>
                        </a:rPr>
                        <a:t>4.6%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extLst>
                  <a:ext uri="{0D108BD9-81ED-4DB2-BD59-A6C34878D82A}">
                    <a16:rowId xmlns:a16="http://schemas.microsoft.com/office/drawing/2014/main" val="693698124"/>
                  </a:ext>
                </a:extLst>
              </a:tr>
              <a:tr h="411831">
                <a:tc>
                  <a:txBody>
                    <a:bodyPr/>
                    <a:lstStyle/>
                    <a:p>
                      <a:pPr marL="0" marR="0">
                        <a:spcBef>
                          <a:spcPts val="0"/>
                        </a:spcBef>
                        <a:spcAft>
                          <a:spcPts val="0"/>
                        </a:spcAft>
                      </a:pPr>
                      <a:r>
                        <a:rPr lang="en-US" sz="2400" dirty="0">
                          <a:effectLst/>
                        </a:rPr>
                        <a:t>Diabetes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solidFill>
                            <a:srgbClr val="C00000"/>
                          </a:solidFill>
                          <a:effectLst/>
                        </a:rPr>
                        <a:t>11.4%</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effectLst/>
                        </a:rPr>
                        <a:t>12.3%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extLst>
                  <a:ext uri="{0D108BD9-81ED-4DB2-BD59-A6C34878D82A}">
                    <a16:rowId xmlns:a16="http://schemas.microsoft.com/office/drawing/2014/main" val="3905399420"/>
                  </a:ext>
                </a:extLst>
              </a:tr>
              <a:tr h="411831">
                <a:tc>
                  <a:txBody>
                    <a:bodyPr/>
                    <a:lstStyle/>
                    <a:p>
                      <a:pPr marL="0" marR="0">
                        <a:spcBef>
                          <a:spcPts val="0"/>
                        </a:spcBef>
                        <a:spcAft>
                          <a:spcPts val="0"/>
                        </a:spcAft>
                      </a:pPr>
                      <a:r>
                        <a:rPr lang="en-US" sz="2400" dirty="0">
                          <a:effectLst/>
                        </a:rPr>
                        <a:t>Current Smoking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solidFill>
                            <a:srgbClr val="C00000"/>
                          </a:solidFill>
                          <a:effectLst/>
                        </a:rPr>
                        <a:t>17.0%</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effectLst/>
                        </a:rPr>
                        <a:t>20.4%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extLst>
                  <a:ext uri="{0D108BD9-81ED-4DB2-BD59-A6C34878D82A}">
                    <a16:rowId xmlns:a16="http://schemas.microsoft.com/office/drawing/2014/main" val="2799254648"/>
                  </a:ext>
                </a:extLst>
              </a:tr>
              <a:tr h="411831">
                <a:tc>
                  <a:txBody>
                    <a:bodyPr/>
                    <a:lstStyle/>
                    <a:p>
                      <a:pPr marL="0" marR="0">
                        <a:spcBef>
                          <a:spcPts val="0"/>
                        </a:spcBef>
                        <a:spcAft>
                          <a:spcPts val="0"/>
                        </a:spcAft>
                      </a:pPr>
                      <a:r>
                        <a:rPr lang="en-US" sz="2400" dirty="0">
                          <a:effectLst/>
                        </a:rPr>
                        <a:t>Adults categorized as obese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solidFill>
                            <a:srgbClr val="C00000"/>
                          </a:solidFill>
                          <a:effectLst/>
                        </a:rPr>
                        <a:t>28.8%</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effectLst/>
                        </a:rPr>
                        <a:t>32.7%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extLst>
                  <a:ext uri="{0D108BD9-81ED-4DB2-BD59-A6C34878D82A}">
                    <a16:rowId xmlns:a16="http://schemas.microsoft.com/office/drawing/2014/main" val="405109200"/>
                  </a:ext>
                </a:extLst>
              </a:tr>
              <a:tr h="784749">
                <a:tc>
                  <a:txBody>
                    <a:bodyPr/>
                    <a:lstStyle/>
                    <a:p>
                      <a:pPr marL="0" marR="0">
                        <a:spcBef>
                          <a:spcPts val="0"/>
                        </a:spcBef>
                        <a:spcAft>
                          <a:spcPts val="0"/>
                        </a:spcAft>
                      </a:pPr>
                      <a:r>
                        <a:rPr lang="en-US" sz="2400" dirty="0">
                          <a:effectLst/>
                        </a:rPr>
                        <a:t>Delayed seeing a doctor in the last year due to cost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solidFill>
                            <a:srgbClr val="C00000"/>
                          </a:solidFill>
                          <a:effectLst/>
                        </a:rPr>
                        <a:t>15.8%</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effectLst/>
                        </a:rPr>
                        <a:t>16.7%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extLst>
                  <a:ext uri="{0D108BD9-81ED-4DB2-BD59-A6C34878D82A}">
                    <a16:rowId xmlns:a16="http://schemas.microsoft.com/office/drawing/2014/main" val="2302837739"/>
                  </a:ext>
                </a:extLst>
              </a:tr>
              <a:tr h="784749">
                <a:tc>
                  <a:txBody>
                    <a:bodyPr/>
                    <a:lstStyle/>
                    <a:p>
                      <a:pPr marL="0" marR="0">
                        <a:spcBef>
                          <a:spcPts val="0"/>
                        </a:spcBef>
                        <a:spcAft>
                          <a:spcPts val="0"/>
                        </a:spcAft>
                      </a:pPr>
                      <a:r>
                        <a:rPr lang="en-US" sz="2400" dirty="0">
                          <a:effectLst/>
                        </a:rPr>
                        <a:t>Has at least one person considered a personal doctor or health care provider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solidFill>
                            <a:srgbClr val="C00000"/>
                          </a:solidFill>
                          <a:effectLst/>
                        </a:rPr>
                        <a:t>78.9%</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tc>
                  <a:txBody>
                    <a:bodyPr/>
                    <a:lstStyle/>
                    <a:p>
                      <a:pPr marL="0" marR="0" algn="ctr">
                        <a:spcBef>
                          <a:spcPts val="0"/>
                        </a:spcBef>
                        <a:spcAft>
                          <a:spcPts val="0"/>
                        </a:spcAft>
                      </a:pPr>
                      <a:r>
                        <a:rPr lang="en-US" sz="2400" dirty="0">
                          <a:effectLst/>
                        </a:rPr>
                        <a:t>77.8%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1890" marR="151890" marT="0" marB="0" anchor="ctr"/>
                </a:tc>
                <a:extLst>
                  <a:ext uri="{0D108BD9-81ED-4DB2-BD59-A6C34878D82A}">
                    <a16:rowId xmlns:a16="http://schemas.microsoft.com/office/drawing/2014/main" val="2430241276"/>
                  </a:ext>
                </a:extLst>
              </a:tr>
            </a:tbl>
          </a:graphicData>
        </a:graphic>
      </p:graphicFrame>
    </p:spTree>
    <p:extLst>
      <p:ext uri="{BB962C8B-B14F-4D97-AF65-F5344CB8AC3E}">
        <p14:creationId xmlns:p14="http://schemas.microsoft.com/office/powerpoint/2010/main" val="8280224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A61BD5A-BCCF-4A19-B81C-E54DEDA9E456}"/>
              </a:ext>
            </a:extLst>
          </p:cNvPr>
          <p:cNvGraphicFramePr>
            <a:graphicFrameLocks noGrp="1"/>
          </p:cNvGraphicFramePr>
          <p:nvPr>
            <p:extLst>
              <p:ext uri="{D42A27DB-BD31-4B8C-83A1-F6EECF244321}">
                <p14:modId xmlns:p14="http://schemas.microsoft.com/office/powerpoint/2010/main" val="2175280048"/>
              </p:ext>
            </p:extLst>
          </p:nvPr>
        </p:nvGraphicFramePr>
        <p:xfrm>
          <a:off x="238125" y="871536"/>
          <a:ext cx="7119939" cy="5114928"/>
        </p:xfrm>
        <a:graphic>
          <a:graphicData uri="http://schemas.openxmlformats.org/drawingml/2006/table">
            <a:tbl>
              <a:tblPr firstRow="1" firstCol="1" bandRow="1">
                <a:tableStyleId>{5C22544A-7EE6-4342-B048-85BDC9FD1C3A}</a:tableStyleId>
              </a:tblPr>
              <a:tblGrid>
                <a:gridCol w="3239171">
                  <a:extLst>
                    <a:ext uri="{9D8B030D-6E8A-4147-A177-3AD203B41FA5}">
                      <a16:colId xmlns:a16="http://schemas.microsoft.com/office/drawing/2014/main" val="766643414"/>
                    </a:ext>
                  </a:extLst>
                </a:gridCol>
                <a:gridCol w="970192">
                  <a:extLst>
                    <a:ext uri="{9D8B030D-6E8A-4147-A177-3AD203B41FA5}">
                      <a16:colId xmlns:a16="http://schemas.microsoft.com/office/drawing/2014/main" val="470573721"/>
                    </a:ext>
                  </a:extLst>
                </a:gridCol>
                <a:gridCol w="970192">
                  <a:extLst>
                    <a:ext uri="{9D8B030D-6E8A-4147-A177-3AD203B41FA5}">
                      <a16:colId xmlns:a16="http://schemas.microsoft.com/office/drawing/2014/main" val="1188558217"/>
                    </a:ext>
                  </a:extLst>
                </a:gridCol>
                <a:gridCol w="970192">
                  <a:extLst>
                    <a:ext uri="{9D8B030D-6E8A-4147-A177-3AD203B41FA5}">
                      <a16:colId xmlns:a16="http://schemas.microsoft.com/office/drawing/2014/main" val="2350454564"/>
                    </a:ext>
                  </a:extLst>
                </a:gridCol>
                <a:gridCol w="970192">
                  <a:extLst>
                    <a:ext uri="{9D8B030D-6E8A-4147-A177-3AD203B41FA5}">
                      <a16:colId xmlns:a16="http://schemas.microsoft.com/office/drawing/2014/main" val="973977510"/>
                    </a:ext>
                  </a:extLst>
                </a:gridCol>
              </a:tblGrid>
              <a:tr h="689483">
                <a:tc gridSpan="5">
                  <a:txBody>
                    <a:bodyPr/>
                    <a:lstStyle/>
                    <a:p>
                      <a:pPr marL="0" marR="0" algn="ctr">
                        <a:spcBef>
                          <a:spcPts val="0"/>
                        </a:spcBef>
                        <a:spcAft>
                          <a:spcPts val="0"/>
                        </a:spcAft>
                      </a:pPr>
                      <a:r>
                        <a:rPr lang="en-US" sz="1400" dirty="0">
                          <a:effectLst/>
                        </a:rPr>
                        <a:t>Percent Uninsured</a:t>
                      </a:r>
                    </a:p>
                    <a:p>
                      <a:pPr marL="0" marR="0" algn="ctr">
                        <a:spcBef>
                          <a:spcPts val="0"/>
                        </a:spcBef>
                        <a:spcAft>
                          <a:spcPts val="0"/>
                        </a:spcAft>
                      </a:pPr>
                      <a:r>
                        <a:rPr lang="en-US" sz="1400" dirty="0">
                          <a:effectLst/>
                        </a:rPr>
                        <a:t>Peer Counties &amp; SC</a:t>
                      </a:r>
                    </a:p>
                    <a:p>
                      <a:pPr marL="0" marR="0" algn="ctr">
                        <a:spcBef>
                          <a:spcPts val="0"/>
                        </a:spcBef>
                        <a:spcAft>
                          <a:spcPts val="0"/>
                        </a:spcAft>
                      </a:pPr>
                      <a:r>
                        <a:rPr lang="en-US" sz="1400" dirty="0">
                          <a:effectLst/>
                        </a:rPr>
                        <a:t>2017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4176291"/>
                  </a:ext>
                </a:extLst>
              </a:tr>
              <a:tr h="665399">
                <a:tc>
                  <a:txBody>
                    <a:bodyPr/>
                    <a:lstStyle/>
                    <a:p>
                      <a:pPr marL="0" marR="0">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pPr marL="0" marR="0" algn="ctr">
                        <a:spcBef>
                          <a:spcPts val="0"/>
                        </a:spcBef>
                        <a:spcAft>
                          <a:spcPts val="0"/>
                        </a:spcAft>
                      </a:pPr>
                      <a:r>
                        <a:rPr lang="en-US" sz="1400" b="1" dirty="0">
                          <a:solidFill>
                            <a:srgbClr val="C00000"/>
                          </a:solidFill>
                          <a:effectLst/>
                        </a:rPr>
                        <a:t>Greenville County</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effectLst/>
                        </a:rPr>
                        <a:t>Charleston County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tcPr>
                </a:tc>
                <a:tc>
                  <a:txBody>
                    <a:bodyPr/>
                    <a:lstStyle/>
                    <a:p>
                      <a:pPr marL="0" marR="0" algn="ctr">
                        <a:spcBef>
                          <a:spcPts val="0"/>
                        </a:spcBef>
                        <a:spcAft>
                          <a:spcPts val="0"/>
                        </a:spcAft>
                      </a:pPr>
                      <a:r>
                        <a:rPr lang="en-US" sz="1400" b="1" dirty="0">
                          <a:effectLst/>
                        </a:rPr>
                        <a:t>Richland County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South Carolina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1622148"/>
                  </a:ext>
                </a:extLst>
              </a:tr>
              <a:tr h="261168">
                <a:tc gridSpan="5">
                  <a:txBody>
                    <a:bodyPr/>
                    <a:lstStyle/>
                    <a:p>
                      <a:pPr marL="0" marR="0" algn="ctr">
                        <a:spcBef>
                          <a:spcPts val="0"/>
                        </a:spcBef>
                        <a:spcAft>
                          <a:spcPts val="0"/>
                        </a:spcAft>
                      </a:pPr>
                      <a:r>
                        <a:rPr lang="en-US" sz="1400" dirty="0">
                          <a:effectLst/>
                        </a:rPr>
                        <a:t>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0250328"/>
                  </a:ext>
                </a:extLst>
              </a:tr>
              <a:tr h="261168">
                <a:tc>
                  <a:txBody>
                    <a:bodyPr/>
                    <a:lstStyle/>
                    <a:p>
                      <a:pPr marL="0" marR="0">
                        <a:spcBef>
                          <a:spcPts val="0"/>
                        </a:spcBef>
                        <a:spcAft>
                          <a:spcPts val="0"/>
                        </a:spcAft>
                      </a:pPr>
                      <a:r>
                        <a:rPr lang="en-US" sz="1400" dirty="0">
                          <a:effectLst/>
                        </a:rPr>
                        <a:t>Under 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solidFill>
                            <a:srgbClr val="C00000"/>
                          </a:solidFill>
                          <a:effectLst/>
                        </a:rPr>
                        <a:t>5.3%</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4211509"/>
                  </a:ext>
                </a:extLst>
              </a:tr>
              <a:tr h="261168">
                <a:tc>
                  <a:txBody>
                    <a:bodyPr/>
                    <a:lstStyle/>
                    <a:p>
                      <a:pPr marL="0" marR="0">
                        <a:spcBef>
                          <a:spcPts val="0"/>
                        </a:spcBef>
                        <a:spcAft>
                          <a:spcPts val="0"/>
                        </a:spcAft>
                      </a:pPr>
                      <a:r>
                        <a:rPr lang="en-US" sz="1400" dirty="0">
                          <a:effectLst/>
                        </a:rPr>
                        <a:t>19-64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solidFill>
                            <a:srgbClr val="C00000"/>
                          </a:solidFill>
                          <a:effectLst/>
                        </a:rPr>
                        <a:t>15.1%</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16.5%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13.8%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1747534"/>
                  </a:ext>
                </a:extLst>
              </a:tr>
              <a:tr h="261168">
                <a:tc>
                  <a:txBody>
                    <a:bodyPr/>
                    <a:lstStyle/>
                    <a:p>
                      <a:pPr marL="0" marR="0">
                        <a:spcBef>
                          <a:spcPts val="0"/>
                        </a:spcBef>
                        <a:spcAft>
                          <a:spcPts val="0"/>
                        </a:spcAft>
                      </a:pPr>
                      <a:r>
                        <a:rPr lang="en-US" sz="1400" dirty="0">
                          <a:effectLst/>
                        </a:rPr>
                        <a:t>65 years and older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solidFill>
                            <a:srgbClr val="C00000"/>
                          </a:solidFill>
                          <a:effectLst/>
                        </a:rPr>
                        <a:t>0.8%</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8378431"/>
                  </a:ext>
                </a:extLst>
              </a:tr>
              <a:tr h="261168">
                <a:tc gridSpan="5">
                  <a:txBody>
                    <a:bodyPr/>
                    <a:lstStyle/>
                    <a:p>
                      <a:pPr marL="0" marR="0" algn="ctr">
                        <a:spcBef>
                          <a:spcPts val="0"/>
                        </a:spcBef>
                        <a:spcAft>
                          <a:spcPts val="0"/>
                        </a:spcAft>
                      </a:pPr>
                      <a:r>
                        <a:rPr lang="en-US" sz="1400" dirty="0">
                          <a:effectLst/>
                        </a:rPr>
                        <a:t>Educational Attainment (population 25 years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9614011"/>
                  </a:ext>
                </a:extLst>
              </a:tr>
              <a:tr h="261168">
                <a:tc>
                  <a:txBody>
                    <a:bodyPr/>
                    <a:lstStyle/>
                    <a:p>
                      <a:pPr marL="0" marR="0">
                        <a:spcBef>
                          <a:spcPts val="0"/>
                        </a:spcBef>
                        <a:spcAft>
                          <a:spcPts val="0"/>
                        </a:spcAft>
                      </a:pPr>
                      <a:r>
                        <a:rPr lang="en-US" sz="1400" dirty="0">
                          <a:effectLst/>
                        </a:rPr>
                        <a:t>Less Than High School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solidFill>
                            <a:srgbClr val="C00000"/>
                          </a:solidFill>
                          <a:effectLst/>
                        </a:rPr>
                        <a:t>26.3%</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31.4%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30.2%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6289401"/>
                  </a:ext>
                </a:extLst>
              </a:tr>
              <a:tr h="261168">
                <a:tc>
                  <a:txBody>
                    <a:bodyPr/>
                    <a:lstStyle/>
                    <a:p>
                      <a:pPr marL="0" marR="0">
                        <a:spcBef>
                          <a:spcPts val="0"/>
                        </a:spcBef>
                        <a:spcAft>
                          <a:spcPts val="0"/>
                        </a:spcAft>
                      </a:pPr>
                      <a:r>
                        <a:rPr lang="en-US" sz="1400" dirty="0">
                          <a:effectLst/>
                        </a:rPr>
                        <a:t>High School Graduate or Equivalent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solidFill>
                            <a:srgbClr val="C00000"/>
                          </a:solidFill>
                          <a:effectLst/>
                        </a:rPr>
                        <a:t>15.3%</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23.3%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17.4%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708610"/>
                  </a:ext>
                </a:extLst>
              </a:tr>
              <a:tr h="261168">
                <a:tc>
                  <a:txBody>
                    <a:bodyPr/>
                    <a:lstStyle/>
                    <a:p>
                      <a:pPr marL="0" marR="0">
                        <a:spcBef>
                          <a:spcPts val="0"/>
                        </a:spcBef>
                        <a:spcAft>
                          <a:spcPts val="0"/>
                        </a:spcAft>
                      </a:pPr>
                      <a:r>
                        <a:rPr lang="en-US" sz="1400" dirty="0">
                          <a:effectLst/>
                        </a:rPr>
                        <a:t>Some College or Associate's Degree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solidFill>
                            <a:srgbClr val="C00000"/>
                          </a:solidFill>
                          <a:effectLst/>
                        </a:rPr>
                        <a:t>9.3%</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13.8%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3987577"/>
                  </a:ext>
                </a:extLst>
              </a:tr>
              <a:tr h="261168">
                <a:tc>
                  <a:txBody>
                    <a:bodyPr/>
                    <a:lstStyle/>
                    <a:p>
                      <a:pPr marL="0" marR="0">
                        <a:spcBef>
                          <a:spcPts val="0"/>
                        </a:spcBef>
                        <a:spcAft>
                          <a:spcPts val="0"/>
                        </a:spcAft>
                      </a:pPr>
                      <a:r>
                        <a:rPr lang="en-US" sz="1400" dirty="0">
                          <a:effectLst/>
                        </a:rPr>
                        <a:t>Bachelor's Degree or Higher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solidFill>
                            <a:srgbClr val="C00000"/>
                          </a:solidFill>
                          <a:effectLst/>
                        </a:rPr>
                        <a:t>4.2%</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4.2%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5547051"/>
                  </a:ext>
                </a:extLst>
              </a:tr>
              <a:tr h="261168">
                <a:tc gridSpan="5">
                  <a:txBody>
                    <a:bodyPr/>
                    <a:lstStyle/>
                    <a:p>
                      <a:pPr marL="0" marR="0" algn="ctr">
                        <a:spcBef>
                          <a:spcPts val="0"/>
                        </a:spcBef>
                        <a:spcAft>
                          <a:spcPts val="0"/>
                        </a:spcAft>
                      </a:pPr>
                      <a:r>
                        <a:rPr lang="en-US" sz="1400" dirty="0">
                          <a:effectLst/>
                        </a:rPr>
                        <a:t>Work Status (population 19-64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757495"/>
                  </a:ext>
                </a:extLst>
              </a:tr>
              <a:tr h="443599">
                <a:tc>
                  <a:txBody>
                    <a:bodyPr/>
                    <a:lstStyle/>
                    <a:p>
                      <a:pPr marL="0" marR="0">
                        <a:spcBef>
                          <a:spcPts val="0"/>
                        </a:spcBef>
                        <a:spcAft>
                          <a:spcPts val="0"/>
                        </a:spcAft>
                      </a:pPr>
                      <a:r>
                        <a:rPr lang="en-US" sz="1400" dirty="0">
                          <a:effectLst/>
                        </a:rPr>
                        <a:t>Worked Full-Time, year round in the past 12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solidFill>
                            <a:srgbClr val="C00000"/>
                          </a:solidFill>
                          <a:effectLst/>
                        </a:rPr>
                        <a:t>11.7%</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14.0%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7453449"/>
                  </a:ext>
                </a:extLst>
              </a:tr>
              <a:tr h="443599">
                <a:tc>
                  <a:txBody>
                    <a:bodyPr/>
                    <a:lstStyle/>
                    <a:p>
                      <a:pPr marL="0" marR="0">
                        <a:spcBef>
                          <a:spcPts val="0"/>
                        </a:spcBef>
                        <a:spcAft>
                          <a:spcPts val="0"/>
                        </a:spcAft>
                      </a:pPr>
                      <a:r>
                        <a:rPr lang="en-US" sz="1400" dirty="0">
                          <a:effectLst/>
                        </a:rPr>
                        <a:t>Worked Less Than Full Time, year round in the past 12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solidFill>
                            <a:srgbClr val="C00000"/>
                          </a:solidFill>
                          <a:effectLst/>
                        </a:rPr>
                        <a:t>21.2%</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23.0%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17.3%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5528829"/>
                  </a:ext>
                </a:extLst>
              </a:tr>
              <a:tr h="261168">
                <a:tc>
                  <a:txBody>
                    <a:bodyPr/>
                    <a:lstStyle/>
                    <a:p>
                      <a:pPr marL="0" marR="0">
                        <a:spcBef>
                          <a:spcPts val="0"/>
                        </a:spcBef>
                        <a:spcAft>
                          <a:spcPts val="0"/>
                        </a:spcAft>
                      </a:pPr>
                      <a:r>
                        <a:rPr lang="en-US" sz="1400" dirty="0">
                          <a:effectLst/>
                        </a:rPr>
                        <a:t>Did Not Work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solidFill>
                            <a:srgbClr val="C00000"/>
                          </a:solidFill>
                          <a:effectLst/>
                        </a:rPr>
                        <a:t>18.0%</a:t>
                      </a:r>
                      <a:endParaRPr lang="en-US"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17.0%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22.0%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2461910"/>
                  </a:ext>
                </a:extLst>
              </a:tr>
            </a:tbl>
          </a:graphicData>
        </a:graphic>
      </p:graphicFrame>
      <p:graphicFrame>
        <p:nvGraphicFramePr>
          <p:cNvPr id="6" name="Chart 5">
            <a:extLst>
              <a:ext uri="{FF2B5EF4-FFF2-40B4-BE49-F238E27FC236}">
                <a16:creationId xmlns:a16="http://schemas.microsoft.com/office/drawing/2014/main" id="{146FE837-24C6-4198-BCE4-B9DCA9BA0E64}"/>
              </a:ext>
            </a:extLst>
          </p:cNvPr>
          <p:cNvGraphicFramePr>
            <a:graphicFrameLocks/>
          </p:cNvGraphicFramePr>
          <p:nvPr>
            <p:extLst>
              <p:ext uri="{D42A27DB-BD31-4B8C-83A1-F6EECF244321}">
                <p14:modId xmlns:p14="http://schemas.microsoft.com/office/powerpoint/2010/main" val="521746200"/>
              </p:ext>
            </p:extLst>
          </p:nvPr>
        </p:nvGraphicFramePr>
        <p:xfrm>
          <a:off x="7510463" y="2057400"/>
          <a:ext cx="45720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37077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32117B9-4FA0-445B-8509-B08CEFF849DD}"/>
              </a:ext>
            </a:extLst>
          </p:cNvPr>
          <p:cNvGraphicFramePr>
            <a:graphicFrameLocks/>
          </p:cNvGraphicFramePr>
          <p:nvPr>
            <p:extLst>
              <p:ext uri="{D42A27DB-BD31-4B8C-83A1-F6EECF244321}">
                <p14:modId xmlns:p14="http://schemas.microsoft.com/office/powerpoint/2010/main" val="3681958246"/>
              </p:ext>
            </p:extLst>
          </p:nvPr>
        </p:nvGraphicFramePr>
        <p:xfrm>
          <a:off x="381000" y="685799"/>
          <a:ext cx="5414961" cy="5386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EA82C3B-C138-4CE9-B1A3-F87BB7D1BE1B}"/>
              </a:ext>
            </a:extLst>
          </p:cNvPr>
          <p:cNvGraphicFramePr/>
          <p:nvPr>
            <p:extLst>
              <p:ext uri="{D42A27DB-BD31-4B8C-83A1-F6EECF244321}">
                <p14:modId xmlns:p14="http://schemas.microsoft.com/office/powerpoint/2010/main" val="4206329006"/>
              </p:ext>
            </p:extLst>
          </p:nvPr>
        </p:nvGraphicFramePr>
        <p:xfrm>
          <a:off x="6096000" y="685799"/>
          <a:ext cx="5895973" cy="53863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93542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CD0EBDE-D697-4FFC-AAD4-1F1504E8EC57}"/>
              </a:ext>
            </a:extLst>
          </p:cNvPr>
          <p:cNvGraphicFramePr>
            <a:graphicFrameLocks noGrp="1"/>
          </p:cNvGraphicFramePr>
          <p:nvPr>
            <p:extLst>
              <p:ext uri="{D42A27DB-BD31-4B8C-83A1-F6EECF244321}">
                <p14:modId xmlns:p14="http://schemas.microsoft.com/office/powerpoint/2010/main" val="763728233"/>
              </p:ext>
            </p:extLst>
          </p:nvPr>
        </p:nvGraphicFramePr>
        <p:xfrm>
          <a:off x="795338" y="2057796"/>
          <a:ext cx="5475288" cy="2742407"/>
        </p:xfrm>
        <a:graphic>
          <a:graphicData uri="http://schemas.openxmlformats.org/drawingml/2006/table">
            <a:tbl>
              <a:tblPr firstRow="1" firstCol="1" bandRow="1">
                <a:tableStyleId>{5C22544A-7EE6-4342-B048-85BDC9FD1C3A}</a:tableStyleId>
              </a:tblPr>
              <a:tblGrid>
                <a:gridCol w="1992692">
                  <a:extLst>
                    <a:ext uri="{9D8B030D-6E8A-4147-A177-3AD203B41FA5}">
                      <a16:colId xmlns:a16="http://schemas.microsoft.com/office/drawing/2014/main" val="117021612"/>
                    </a:ext>
                  </a:extLst>
                </a:gridCol>
                <a:gridCol w="991733">
                  <a:extLst>
                    <a:ext uri="{9D8B030D-6E8A-4147-A177-3AD203B41FA5}">
                      <a16:colId xmlns:a16="http://schemas.microsoft.com/office/drawing/2014/main" val="4293909690"/>
                    </a:ext>
                  </a:extLst>
                </a:gridCol>
                <a:gridCol w="1540698">
                  <a:extLst>
                    <a:ext uri="{9D8B030D-6E8A-4147-A177-3AD203B41FA5}">
                      <a16:colId xmlns:a16="http://schemas.microsoft.com/office/drawing/2014/main" val="2391366744"/>
                    </a:ext>
                  </a:extLst>
                </a:gridCol>
                <a:gridCol w="950165">
                  <a:extLst>
                    <a:ext uri="{9D8B030D-6E8A-4147-A177-3AD203B41FA5}">
                      <a16:colId xmlns:a16="http://schemas.microsoft.com/office/drawing/2014/main" val="1228072857"/>
                    </a:ext>
                  </a:extLst>
                </a:gridCol>
              </a:tblGrid>
              <a:tr h="914135">
                <a:tc gridSpan="4">
                  <a:txBody>
                    <a:bodyPr/>
                    <a:lstStyle/>
                    <a:p>
                      <a:pPr marL="0" marR="0" algn="ctr">
                        <a:spcBef>
                          <a:spcPts val="0"/>
                        </a:spcBef>
                        <a:spcAft>
                          <a:spcPts val="0"/>
                        </a:spcAft>
                      </a:pPr>
                      <a:r>
                        <a:rPr lang="en-US" sz="1800" dirty="0">
                          <a:effectLst/>
                        </a:rPr>
                        <a:t>ED Visits by Type: Total </a:t>
                      </a:r>
                    </a:p>
                    <a:p>
                      <a:pPr marL="0" marR="0" algn="ctr">
                        <a:spcBef>
                          <a:spcPts val="0"/>
                        </a:spcBef>
                        <a:spcAft>
                          <a:spcPts val="0"/>
                        </a:spcAft>
                      </a:pPr>
                      <a:r>
                        <a:rPr lang="en-US" sz="1800" dirty="0">
                          <a:effectLst/>
                        </a:rPr>
                        <a:t>Greenville County</a:t>
                      </a:r>
                    </a:p>
                    <a:p>
                      <a:pPr marL="0" marR="0" algn="ctr">
                        <a:spcBef>
                          <a:spcPts val="0"/>
                        </a:spcBef>
                        <a:spcAft>
                          <a:spcPts val="0"/>
                        </a:spcAft>
                      </a:pPr>
                      <a:r>
                        <a:rPr lang="en-US" sz="18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1375746"/>
                  </a:ext>
                </a:extLst>
              </a:tr>
              <a:tr h="609424">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Visits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Total Charges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Average Charge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8387337"/>
                  </a:ext>
                </a:extLst>
              </a:tr>
              <a:tr h="304712">
                <a:tc>
                  <a:txBody>
                    <a:bodyPr/>
                    <a:lstStyle/>
                    <a:p>
                      <a:pPr marL="0" marR="0">
                        <a:spcBef>
                          <a:spcPts val="0"/>
                        </a:spcBef>
                        <a:spcAft>
                          <a:spcPts val="0"/>
                        </a:spcAft>
                      </a:pPr>
                      <a:r>
                        <a:rPr lang="en-US" sz="1800" dirty="0">
                          <a:effectLst/>
                        </a:rPr>
                        <a:t>Commercial/HMO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48,827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$ 199,165,958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$ 3,407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6650265"/>
                  </a:ext>
                </a:extLst>
              </a:tr>
              <a:tr h="304712">
                <a:tc>
                  <a:txBody>
                    <a:bodyPr/>
                    <a:lstStyle/>
                    <a:p>
                      <a:pPr marL="0" marR="0">
                        <a:spcBef>
                          <a:spcPts val="0"/>
                        </a:spcBef>
                        <a:spcAft>
                          <a:spcPts val="0"/>
                        </a:spcAft>
                      </a:pPr>
                      <a:r>
                        <a:rPr lang="en-US" sz="1800" dirty="0">
                          <a:effectLst/>
                        </a:rPr>
                        <a:t>Medicaid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49,034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$ 126,556,118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$ 2,173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1704683"/>
                  </a:ext>
                </a:extLst>
              </a:tr>
              <a:tr h="304712">
                <a:tc>
                  <a:txBody>
                    <a:bodyPr/>
                    <a:lstStyle/>
                    <a:p>
                      <a:pPr marL="0" marR="0">
                        <a:spcBef>
                          <a:spcPts val="0"/>
                        </a:spcBef>
                        <a:spcAft>
                          <a:spcPts val="0"/>
                        </a:spcAft>
                      </a:pPr>
                      <a:r>
                        <a:rPr lang="en-US" sz="1800" dirty="0">
                          <a:effectLst/>
                        </a:rPr>
                        <a:t>Medicare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46,266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$ 231,499,501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$ 4,270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8376455"/>
                  </a:ext>
                </a:extLst>
              </a:tr>
              <a:tr h="304712">
                <a:tc>
                  <a:txBody>
                    <a:bodyPr/>
                    <a:lstStyle/>
                    <a:p>
                      <a:pPr marL="0" marR="0">
                        <a:spcBef>
                          <a:spcPts val="0"/>
                        </a:spcBef>
                        <a:spcAft>
                          <a:spcPts val="0"/>
                        </a:spcAft>
                      </a:pPr>
                      <a:r>
                        <a:rPr lang="en-US" sz="1800" dirty="0">
                          <a:effectLst/>
                        </a:rPr>
                        <a:t>Self/Indigent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56,790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$ 193,417,336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$ 2,901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3027889"/>
                  </a:ext>
                </a:extLst>
              </a:tr>
            </a:tbl>
          </a:graphicData>
        </a:graphic>
      </p:graphicFrame>
      <p:graphicFrame>
        <p:nvGraphicFramePr>
          <p:cNvPr id="5" name="Table 4">
            <a:extLst>
              <a:ext uri="{FF2B5EF4-FFF2-40B4-BE49-F238E27FC236}">
                <a16:creationId xmlns:a16="http://schemas.microsoft.com/office/drawing/2014/main" id="{61CEB153-900E-47C0-807E-2E522D7F132C}"/>
              </a:ext>
            </a:extLst>
          </p:cNvPr>
          <p:cNvGraphicFramePr>
            <a:graphicFrameLocks noGrp="1"/>
          </p:cNvGraphicFramePr>
          <p:nvPr>
            <p:extLst>
              <p:ext uri="{D42A27DB-BD31-4B8C-83A1-F6EECF244321}">
                <p14:modId xmlns:p14="http://schemas.microsoft.com/office/powerpoint/2010/main" val="3420731304"/>
              </p:ext>
            </p:extLst>
          </p:nvPr>
        </p:nvGraphicFramePr>
        <p:xfrm>
          <a:off x="7129463" y="823356"/>
          <a:ext cx="3857625" cy="2468880"/>
        </p:xfrm>
        <a:graphic>
          <a:graphicData uri="http://schemas.openxmlformats.org/drawingml/2006/table">
            <a:tbl>
              <a:tblPr firstRow="1" firstCol="1" bandRow="1">
                <a:tableStyleId>{5C22544A-7EE6-4342-B048-85BDC9FD1C3A}</a:tableStyleId>
              </a:tblPr>
              <a:tblGrid>
                <a:gridCol w="1969851">
                  <a:extLst>
                    <a:ext uri="{9D8B030D-6E8A-4147-A177-3AD203B41FA5}">
                      <a16:colId xmlns:a16="http://schemas.microsoft.com/office/drawing/2014/main" val="1527163058"/>
                    </a:ext>
                  </a:extLst>
                </a:gridCol>
                <a:gridCol w="984925">
                  <a:extLst>
                    <a:ext uri="{9D8B030D-6E8A-4147-A177-3AD203B41FA5}">
                      <a16:colId xmlns:a16="http://schemas.microsoft.com/office/drawing/2014/main" val="3593408076"/>
                    </a:ext>
                  </a:extLst>
                </a:gridCol>
                <a:gridCol w="902849">
                  <a:extLst>
                    <a:ext uri="{9D8B030D-6E8A-4147-A177-3AD203B41FA5}">
                      <a16:colId xmlns:a16="http://schemas.microsoft.com/office/drawing/2014/main" val="3616229033"/>
                    </a:ext>
                  </a:extLst>
                </a:gridCol>
              </a:tblGrid>
              <a:tr h="507660">
                <a:tc gridSpan="3">
                  <a:txBody>
                    <a:bodyPr/>
                    <a:lstStyle/>
                    <a:p>
                      <a:pPr marL="0" marR="0" algn="ctr">
                        <a:spcBef>
                          <a:spcPts val="0"/>
                        </a:spcBef>
                        <a:spcAft>
                          <a:spcPts val="0"/>
                        </a:spcAft>
                      </a:pPr>
                      <a:r>
                        <a:rPr lang="en-US" sz="1800" dirty="0">
                          <a:effectLst/>
                        </a:rPr>
                        <a:t>ED Visits by Type: White</a:t>
                      </a:r>
                    </a:p>
                    <a:p>
                      <a:pPr marL="0" marR="0" algn="ctr">
                        <a:spcBef>
                          <a:spcPts val="0"/>
                        </a:spcBef>
                        <a:spcAft>
                          <a:spcPts val="0"/>
                        </a:spcAft>
                      </a:pPr>
                      <a:r>
                        <a:rPr lang="en-US" sz="1800" dirty="0">
                          <a:effectLst/>
                        </a:rPr>
                        <a:t>Greenville County</a:t>
                      </a:r>
                    </a:p>
                    <a:p>
                      <a:pPr marL="0" marR="0" algn="ctr">
                        <a:spcBef>
                          <a:spcPts val="0"/>
                        </a:spcBef>
                        <a:spcAft>
                          <a:spcPts val="0"/>
                        </a:spcAft>
                      </a:pPr>
                      <a:r>
                        <a:rPr lang="en-US" sz="18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1890305"/>
                  </a:ext>
                </a:extLst>
              </a:tr>
              <a:tr h="338440">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Visits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Average Charge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2494854"/>
                  </a:ext>
                </a:extLst>
              </a:tr>
              <a:tr h="192295">
                <a:tc>
                  <a:txBody>
                    <a:bodyPr/>
                    <a:lstStyle/>
                    <a:p>
                      <a:pPr marL="0" marR="0">
                        <a:spcBef>
                          <a:spcPts val="0"/>
                        </a:spcBef>
                        <a:spcAft>
                          <a:spcPts val="0"/>
                        </a:spcAft>
                      </a:pPr>
                      <a:r>
                        <a:rPr lang="en-US" sz="1800" dirty="0">
                          <a:effectLst/>
                        </a:rPr>
                        <a:t>Commercial/HMO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31,436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$ 3,641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1216744"/>
                  </a:ext>
                </a:extLst>
              </a:tr>
              <a:tr h="192295">
                <a:tc>
                  <a:txBody>
                    <a:bodyPr/>
                    <a:lstStyle/>
                    <a:p>
                      <a:pPr marL="0" marR="0">
                        <a:spcBef>
                          <a:spcPts val="0"/>
                        </a:spcBef>
                        <a:spcAft>
                          <a:spcPts val="0"/>
                        </a:spcAft>
                      </a:pPr>
                      <a:r>
                        <a:rPr lang="en-US" sz="1800" dirty="0">
                          <a:effectLst/>
                        </a:rPr>
                        <a:t>Medicaid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22,173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$ 2,328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6119494"/>
                  </a:ext>
                </a:extLst>
              </a:tr>
              <a:tr h="192295">
                <a:tc>
                  <a:txBody>
                    <a:bodyPr/>
                    <a:lstStyle/>
                    <a:p>
                      <a:pPr marL="0" marR="0">
                        <a:spcBef>
                          <a:spcPts val="0"/>
                        </a:spcBef>
                        <a:spcAft>
                          <a:spcPts val="0"/>
                        </a:spcAft>
                      </a:pPr>
                      <a:r>
                        <a:rPr lang="en-US" sz="1800" dirty="0">
                          <a:effectLst/>
                        </a:rPr>
                        <a:t>Medicare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31,366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$ 4,618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6183328"/>
                  </a:ext>
                </a:extLst>
              </a:tr>
              <a:tr h="192295">
                <a:tc>
                  <a:txBody>
                    <a:bodyPr/>
                    <a:lstStyle/>
                    <a:p>
                      <a:pPr marL="0" marR="0">
                        <a:spcBef>
                          <a:spcPts val="0"/>
                        </a:spcBef>
                        <a:spcAft>
                          <a:spcPts val="0"/>
                        </a:spcAft>
                      </a:pPr>
                      <a:r>
                        <a:rPr lang="en-US" sz="1800" dirty="0">
                          <a:effectLst/>
                        </a:rPr>
                        <a:t>Self/Indigent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29,596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$ 3,050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9801997"/>
                  </a:ext>
                </a:extLst>
              </a:tr>
            </a:tbl>
          </a:graphicData>
        </a:graphic>
      </p:graphicFrame>
      <p:graphicFrame>
        <p:nvGraphicFramePr>
          <p:cNvPr id="6" name="Table 5">
            <a:extLst>
              <a:ext uri="{FF2B5EF4-FFF2-40B4-BE49-F238E27FC236}">
                <a16:creationId xmlns:a16="http://schemas.microsoft.com/office/drawing/2014/main" id="{B480C989-F42F-44E3-B499-4A10B2AF982E}"/>
              </a:ext>
            </a:extLst>
          </p:cNvPr>
          <p:cNvGraphicFramePr>
            <a:graphicFrameLocks noGrp="1"/>
          </p:cNvGraphicFramePr>
          <p:nvPr>
            <p:extLst>
              <p:ext uri="{D42A27DB-BD31-4B8C-83A1-F6EECF244321}">
                <p14:modId xmlns:p14="http://schemas.microsoft.com/office/powerpoint/2010/main" val="1136180844"/>
              </p:ext>
            </p:extLst>
          </p:nvPr>
        </p:nvGraphicFramePr>
        <p:xfrm>
          <a:off x="7129463" y="3565765"/>
          <a:ext cx="3857625" cy="2468880"/>
        </p:xfrm>
        <a:graphic>
          <a:graphicData uri="http://schemas.openxmlformats.org/drawingml/2006/table">
            <a:tbl>
              <a:tblPr firstRow="1" firstCol="1" bandRow="1">
                <a:tableStyleId>{5C22544A-7EE6-4342-B048-85BDC9FD1C3A}</a:tableStyleId>
              </a:tblPr>
              <a:tblGrid>
                <a:gridCol w="1969851">
                  <a:extLst>
                    <a:ext uri="{9D8B030D-6E8A-4147-A177-3AD203B41FA5}">
                      <a16:colId xmlns:a16="http://schemas.microsoft.com/office/drawing/2014/main" val="1291303573"/>
                    </a:ext>
                  </a:extLst>
                </a:gridCol>
                <a:gridCol w="984926">
                  <a:extLst>
                    <a:ext uri="{9D8B030D-6E8A-4147-A177-3AD203B41FA5}">
                      <a16:colId xmlns:a16="http://schemas.microsoft.com/office/drawing/2014/main" val="1129237863"/>
                    </a:ext>
                  </a:extLst>
                </a:gridCol>
                <a:gridCol w="902848">
                  <a:extLst>
                    <a:ext uri="{9D8B030D-6E8A-4147-A177-3AD203B41FA5}">
                      <a16:colId xmlns:a16="http://schemas.microsoft.com/office/drawing/2014/main" val="1242395531"/>
                    </a:ext>
                  </a:extLst>
                </a:gridCol>
              </a:tblGrid>
              <a:tr h="190500">
                <a:tc gridSpan="3">
                  <a:txBody>
                    <a:bodyPr/>
                    <a:lstStyle/>
                    <a:p>
                      <a:pPr marL="0" marR="0" algn="ctr">
                        <a:spcBef>
                          <a:spcPts val="0"/>
                        </a:spcBef>
                        <a:spcAft>
                          <a:spcPts val="0"/>
                        </a:spcAft>
                      </a:pPr>
                      <a:r>
                        <a:rPr lang="en-US" sz="1800" dirty="0">
                          <a:effectLst/>
                        </a:rPr>
                        <a:t>ED Visits by Type: Non-White</a:t>
                      </a:r>
                    </a:p>
                    <a:p>
                      <a:pPr marL="0" marR="0" algn="ctr">
                        <a:spcBef>
                          <a:spcPts val="0"/>
                        </a:spcBef>
                        <a:spcAft>
                          <a:spcPts val="0"/>
                        </a:spcAft>
                      </a:pPr>
                      <a:r>
                        <a:rPr lang="en-US" sz="1800" dirty="0">
                          <a:effectLst/>
                        </a:rPr>
                        <a:t>Greenville County</a:t>
                      </a:r>
                    </a:p>
                    <a:p>
                      <a:pPr marL="0" marR="0" algn="ctr">
                        <a:spcBef>
                          <a:spcPts val="0"/>
                        </a:spcBef>
                        <a:spcAft>
                          <a:spcPts val="0"/>
                        </a:spcAft>
                      </a:pPr>
                      <a:r>
                        <a:rPr lang="en-US" sz="18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5723558"/>
                  </a:ext>
                </a:extLst>
              </a:tr>
              <a:tr h="190500">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Visits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Average Charge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1103941"/>
                  </a:ext>
                </a:extLst>
              </a:tr>
              <a:tr h="190500">
                <a:tc>
                  <a:txBody>
                    <a:bodyPr/>
                    <a:lstStyle/>
                    <a:p>
                      <a:pPr marL="0" marR="0">
                        <a:spcBef>
                          <a:spcPts val="0"/>
                        </a:spcBef>
                        <a:spcAft>
                          <a:spcPts val="0"/>
                        </a:spcAft>
                      </a:pPr>
                      <a:r>
                        <a:rPr lang="en-US" sz="1800" dirty="0">
                          <a:effectLst/>
                        </a:rPr>
                        <a:t>Commercial/HMO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17,382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$ 2,973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788697"/>
                  </a:ext>
                </a:extLst>
              </a:tr>
              <a:tr h="190500">
                <a:tc>
                  <a:txBody>
                    <a:bodyPr/>
                    <a:lstStyle/>
                    <a:p>
                      <a:pPr marL="0" marR="0">
                        <a:spcBef>
                          <a:spcPts val="0"/>
                        </a:spcBef>
                        <a:spcAft>
                          <a:spcPts val="0"/>
                        </a:spcAft>
                      </a:pPr>
                      <a:r>
                        <a:rPr lang="en-US" sz="1800" dirty="0">
                          <a:effectLst/>
                        </a:rPr>
                        <a:t>Medicaid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26,859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$ 2,052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9226670"/>
                  </a:ext>
                </a:extLst>
              </a:tr>
              <a:tr h="190500">
                <a:tc>
                  <a:txBody>
                    <a:bodyPr/>
                    <a:lstStyle/>
                    <a:p>
                      <a:pPr marL="0" marR="0">
                        <a:spcBef>
                          <a:spcPts val="0"/>
                        </a:spcBef>
                        <a:spcAft>
                          <a:spcPts val="0"/>
                        </a:spcAft>
                      </a:pPr>
                      <a:r>
                        <a:rPr lang="en-US" sz="1800" dirty="0">
                          <a:effectLst/>
                        </a:rPr>
                        <a:t>Medicare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14,898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$ 3,546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9721432"/>
                  </a:ext>
                </a:extLst>
              </a:tr>
              <a:tr h="190500">
                <a:tc>
                  <a:txBody>
                    <a:bodyPr/>
                    <a:lstStyle/>
                    <a:p>
                      <a:pPr marL="0" marR="0">
                        <a:spcBef>
                          <a:spcPts val="0"/>
                        </a:spcBef>
                        <a:spcAft>
                          <a:spcPts val="0"/>
                        </a:spcAft>
                      </a:pPr>
                      <a:r>
                        <a:rPr lang="en-US" sz="1800" dirty="0">
                          <a:effectLst/>
                        </a:rPr>
                        <a:t>Self/Indigent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27,190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$ 2,728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8340852"/>
                  </a:ext>
                </a:extLst>
              </a:tr>
            </a:tbl>
          </a:graphicData>
        </a:graphic>
      </p:graphicFrame>
    </p:spTree>
    <p:extLst>
      <p:ext uri="{BB962C8B-B14F-4D97-AF65-F5344CB8AC3E}">
        <p14:creationId xmlns:p14="http://schemas.microsoft.com/office/powerpoint/2010/main" val="22605098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7893D3A-7D1D-4E19-BE1A-D04468A0027C}"/>
              </a:ext>
            </a:extLst>
          </p:cNvPr>
          <p:cNvGraphicFramePr>
            <a:graphicFrameLocks noGrp="1"/>
          </p:cNvGraphicFramePr>
          <p:nvPr>
            <p:extLst>
              <p:ext uri="{D42A27DB-BD31-4B8C-83A1-F6EECF244321}">
                <p14:modId xmlns:p14="http://schemas.microsoft.com/office/powerpoint/2010/main" val="2043561646"/>
              </p:ext>
            </p:extLst>
          </p:nvPr>
        </p:nvGraphicFramePr>
        <p:xfrm>
          <a:off x="6357937" y="1814431"/>
          <a:ext cx="5243513" cy="3229137"/>
        </p:xfrm>
        <a:graphic>
          <a:graphicData uri="http://schemas.openxmlformats.org/drawingml/2006/table">
            <a:tbl>
              <a:tblPr firstRow="1" firstCol="1" bandRow="1">
                <a:tableStyleId>{5C22544A-7EE6-4342-B048-85BDC9FD1C3A}</a:tableStyleId>
              </a:tblPr>
              <a:tblGrid>
                <a:gridCol w="1943100">
                  <a:extLst>
                    <a:ext uri="{9D8B030D-6E8A-4147-A177-3AD203B41FA5}">
                      <a16:colId xmlns:a16="http://schemas.microsoft.com/office/drawing/2014/main" val="820249762"/>
                    </a:ext>
                  </a:extLst>
                </a:gridCol>
                <a:gridCol w="842516">
                  <a:extLst>
                    <a:ext uri="{9D8B030D-6E8A-4147-A177-3AD203B41FA5}">
                      <a16:colId xmlns:a16="http://schemas.microsoft.com/office/drawing/2014/main" val="3709873841"/>
                    </a:ext>
                  </a:extLst>
                </a:gridCol>
                <a:gridCol w="1474738">
                  <a:extLst>
                    <a:ext uri="{9D8B030D-6E8A-4147-A177-3AD203B41FA5}">
                      <a16:colId xmlns:a16="http://schemas.microsoft.com/office/drawing/2014/main" val="386344982"/>
                    </a:ext>
                  </a:extLst>
                </a:gridCol>
                <a:gridCol w="983159">
                  <a:extLst>
                    <a:ext uri="{9D8B030D-6E8A-4147-A177-3AD203B41FA5}">
                      <a16:colId xmlns:a16="http://schemas.microsoft.com/office/drawing/2014/main" val="318139574"/>
                    </a:ext>
                  </a:extLst>
                </a:gridCol>
              </a:tblGrid>
              <a:tr h="328626">
                <a:tc gridSpan="4">
                  <a:txBody>
                    <a:bodyPr/>
                    <a:lstStyle/>
                    <a:p>
                      <a:pPr marL="0" marR="0" algn="ctr">
                        <a:spcBef>
                          <a:spcPts val="0"/>
                        </a:spcBef>
                        <a:spcAft>
                          <a:spcPts val="0"/>
                        </a:spcAft>
                      </a:pPr>
                      <a:r>
                        <a:rPr lang="en-US" sz="1800" dirty="0">
                          <a:effectLst/>
                        </a:rPr>
                        <a:t>ED Visits for Behavioral Health: Total </a:t>
                      </a:r>
                    </a:p>
                    <a:p>
                      <a:pPr marL="0" marR="0" algn="ctr">
                        <a:spcBef>
                          <a:spcPts val="0"/>
                        </a:spcBef>
                        <a:spcAft>
                          <a:spcPts val="0"/>
                        </a:spcAft>
                      </a:pPr>
                      <a:r>
                        <a:rPr lang="en-US" sz="1800" dirty="0">
                          <a:effectLst/>
                        </a:rPr>
                        <a:t>Greenville County</a:t>
                      </a:r>
                    </a:p>
                    <a:p>
                      <a:pPr marL="0" marR="0" algn="ctr">
                        <a:spcBef>
                          <a:spcPts val="0"/>
                        </a:spcBef>
                        <a:spcAft>
                          <a:spcPts val="0"/>
                        </a:spcAft>
                      </a:pPr>
                      <a:r>
                        <a:rPr lang="en-US" sz="18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7214133"/>
                  </a:ext>
                </a:extLst>
              </a:tr>
              <a:tr h="985877">
                <a:tc>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 of Visits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Total Charges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Average Charge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3041191"/>
                  </a:ext>
                </a:extLst>
              </a:tr>
              <a:tr h="355075">
                <a:tc>
                  <a:txBody>
                    <a:bodyPr/>
                    <a:lstStyle/>
                    <a:p>
                      <a:pPr marL="0" marR="0">
                        <a:spcBef>
                          <a:spcPts val="0"/>
                        </a:spcBef>
                        <a:spcAft>
                          <a:spcPts val="0"/>
                        </a:spcAft>
                      </a:pPr>
                      <a:r>
                        <a:rPr lang="en-US" sz="1800" dirty="0">
                          <a:effectLst/>
                        </a:rPr>
                        <a:t>Commercial/HMO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1,540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$ 4,924,280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$ 2,894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8878693"/>
                  </a:ext>
                </a:extLst>
              </a:tr>
              <a:tr h="355075">
                <a:tc>
                  <a:txBody>
                    <a:bodyPr/>
                    <a:lstStyle/>
                    <a:p>
                      <a:pPr marL="0" marR="0">
                        <a:spcBef>
                          <a:spcPts val="0"/>
                        </a:spcBef>
                        <a:spcAft>
                          <a:spcPts val="0"/>
                        </a:spcAft>
                      </a:pPr>
                      <a:r>
                        <a:rPr lang="en-US" sz="1800" dirty="0">
                          <a:effectLst/>
                        </a:rPr>
                        <a:t>Medicaid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1,547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$ 4,734,827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$ 2,767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3725297"/>
                  </a:ext>
                </a:extLst>
              </a:tr>
              <a:tr h="355075">
                <a:tc>
                  <a:txBody>
                    <a:bodyPr/>
                    <a:lstStyle/>
                    <a:p>
                      <a:pPr marL="0" marR="0">
                        <a:spcBef>
                          <a:spcPts val="0"/>
                        </a:spcBef>
                        <a:spcAft>
                          <a:spcPts val="0"/>
                        </a:spcAft>
                      </a:pPr>
                      <a:r>
                        <a:rPr lang="en-US" sz="1800" dirty="0">
                          <a:effectLst/>
                        </a:rPr>
                        <a:t>Medicare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1,709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$ 6,917,223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$ 3,595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66091303"/>
                  </a:ext>
                </a:extLst>
              </a:tr>
              <a:tr h="355075">
                <a:tc>
                  <a:txBody>
                    <a:bodyPr/>
                    <a:lstStyle/>
                    <a:p>
                      <a:pPr marL="0" marR="0">
                        <a:spcBef>
                          <a:spcPts val="0"/>
                        </a:spcBef>
                        <a:spcAft>
                          <a:spcPts val="0"/>
                        </a:spcAft>
                      </a:pPr>
                      <a:r>
                        <a:rPr lang="en-US" sz="1800" dirty="0">
                          <a:effectLst/>
                        </a:rPr>
                        <a:t>Self/Indigent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3,087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$ 10,218,228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$ 2,948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3119854"/>
                  </a:ext>
                </a:extLst>
              </a:tr>
            </a:tbl>
          </a:graphicData>
        </a:graphic>
      </p:graphicFrame>
      <p:graphicFrame>
        <p:nvGraphicFramePr>
          <p:cNvPr id="5" name="Table 4">
            <a:extLst>
              <a:ext uri="{FF2B5EF4-FFF2-40B4-BE49-F238E27FC236}">
                <a16:creationId xmlns:a16="http://schemas.microsoft.com/office/drawing/2014/main" id="{6705B6C4-01E0-49D9-ADA5-5474F4435C7D}"/>
              </a:ext>
            </a:extLst>
          </p:cNvPr>
          <p:cNvGraphicFramePr>
            <a:graphicFrameLocks noGrp="1"/>
          </p:cNvGraphicFramePr>
          <p:nvPr>
            <p:extLst>
              <p:ext uri="{D42A27DB-BD31-4B8C-83A1-F6EECF244321}">
                <p14:modId xmlns:p14="http://schemas.microsoft.com/office/powerpoint/2010/main" val="4218331922"/>
              </p:ext>
            </p:extLst>
          </p:nvPr>
        </p:nvGraphicFramePr>
        <p:xfrm>
          <a:off x="590550" y="579992"/>
          <a:ext cx="4567239" cy="2468880"/>
        </p:xfrm>
        <a:graphic>
          <a:graphicData uri="http://schemas.openxmlformats.org/drawingml/2006/table">
            <a:tbl>
              <a:tblPr firstRow="1" firstCol="1" bandRow="1">
                <a:tableStyleId>{5C22544A-7EE6-4342-B048-85BDC9FD1C3A}</a:tableStyleId>
              </a:tblPr>
              <a:tblGrid>
                <a:gridCol w="1979297">
                  <a:extLst>
                    <a:ext uri="{9D8B030D-6E8A-4147-A177-3AD203B41FA5}">
                      <a16:colId xmlns:a16="http://schemas.microsoft.com/office/drawing/2014/main" val="2632586086"/>
                    </a:ext>
                  </a:extLst>
                </a:gridCol>
                <a:gridCol w="1121442">
                  <a:extLst>
                    <a:ext uri="{9D8B030D-6E8A-4147-A177-3AD203B41FA5}">
                      <a16:colId xmlns:a16="http://schemas.microsoft.com/office/drawing/2014/main" val="2807674481"/>
                    </a:ext>
                  </a:extLst>
                </a:gridCol>
                <a:gridCol w="1466500">
                  <a:extLst>
                    <a:ext uri="{9D8B030D-6E8A-4147-A177-3AD203B41FA5}">
                      <a16:colId xmlns:a16="http://schemas.microsoft.com/office/drawing/2014/main" val="360899444"/>
                    </a:ext>
                  </a:extLst>
                </a:gridCol>
              </a:tblGrid>
              <a:tr h="610439">
                <a:tc gridSpan="3">
                  <a:txBody>
                    <a:bodyPr/>
                    <a:lstStyle/>
                    <a:p>
                      <a:pPr marL="0" marR="0" algn="ctr">
                        <a:spcBef>
                          <a:spcPts val="0"/>
                        </a:spcBef>
                        <a:spcAft>
                          <a:spcPts val="0"/>
                        </a:spcAft>
                      </a:pPr>
                      <a:r>
                        <a:rPr lang="en-US" sz="1800" dirty="0">
                          <a:effectLst/>
                        </a:rPr>
                        <a:t>ED Visits for Behavioral Health: White</a:t>
                      </a:r>
                    </a:p>
                    <a:p>
                      <a:pPr marL="0" marR="0" algn="ctr">
                        <a:spcBef>
                          <a:spcPts val="0"/>
                        </a:spcBef>
                        <a:spcAft>
                          <a:spcPts val="0"/>
                        </a:spcAft>
                      </a:pPr>
                      <a:r>
                        <a:rPr lang="en-US" sz="1800" dirty="0">
                          <a:effectLst/>
                        </a:rPr>
                        <a:t>Greenville County</a:t>
                      </a:r>
                    </a:p>
                    <a:p>
                      <a:pPr marL="0" marR="0" algn="ctr">
                        <a:spcBef>
                          <a:spcPts val="0"/>
                        </a:spcBef>
                        <a:spcAft>
                          <a:spcPts val="0"/>
                        </a:spcAft>
                      </a:pPr>
                      <a:r>
                        <a:rPr lang="en-US" sz="18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8043136"/>
                  </a:ext>
                </a:extLst>
              </a:tr>
              <a:tr h="406960">
                <a:tc>
                  <a:txBody>
                    <a:bodyPr/>
                    <a:lstStyle/>
                    <a:p>
                      <a:endParaRPr lang="en-US" sz="18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 of Visits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Average Charge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7970205"/>
                  </a:ext>
                </a:extLst>
              </a:tr>
              <a:tr h="231227">
                <a:tc>
                  <a:txBody>
                    <a:bodyPr/>
                    <a:lstStyle/>
                    <a:p>
                      <a:pPr marL="0" marR="0">
                        <a:spcBef>
                          <a:spcPts val="0"/>
                        </a:spcBef>
                        <a:spcAft>
                          <a:spcPts val="0"/>
                        </a:spcAft>
                      </a:pPr>
                      <a:r>
                        <a:rPr lang="en-US" sz="1800" dirty="0">
                          <a:effectLst/>
                        </a:rPr>
                        <a:t>Commercial/HMO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1,187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$ 2,946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9472554"/>
                  </a:ext>
                </a:extLst>
              </a:tr>
              <a:tr h="231227">
                <a:tc>
                  <a:txBody>
                    <a:bodyPr/>
                    <a:lstStyle/>
                    <a:p>
                      <a:pPr marL="0" marR="0">
                        <a:spcBef>
                          <a:spcPts val="0"/>
                        </a:spcBef>
                        <a:spcAft>
                          <a:spcPts val="0"/>
                        </a:spcAft>
                      </a:pPr>
                      <a:r>
                        <a:rPr lang="en-US" sz="1800" dirty="0">
                          <a:effectLst/>
                        </a:rPr>
                        <a:t>Medicaid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932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$ 2,829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4865639"/>
                  </a:ext>
                </a:extLst>
              </a:tr>
              <a:tr h="231227">
                <a:tc>
                  <a:txBody>
                    <a:bodyPr/>
                    <a:lstStyle/>
                    <a:p>
                      <a:pPr marL="0" marR="0">
                        <a:spcBef>
                          <a:spcPts val="0"/>
                        </a:spcBef>
                        <a:spcAft>
                          <a:spcPts val="0"/>
                        </a:spcAft>
                      </a:pPr>
                      <a:r>
                        <a:rPr lang="en-US" sz="1800" dirty="0">
                          <a:effectLst/>
                        </a:rPr>
                        <a:t>Medicare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1,211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$ 3,758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2155324"/>
                  </a:ext>
                </a:extLst>
              </a:tr>
              <a:tr h="231227">
                <a:tc>
                  <a:txBody>
                    <a:bodyPr/>
                    <a:lstStyle/>
                    <a:p>
                      <a:pPr marL="0" marR="0">
                        <a:spcBef>
                          <a:spcPts val="0"/>
                        </a:spcBef>
                        <a:spcAft>
                          <a:spcPts val="0"/>
                        </a:spcAft>
                      </a:pPr>
                      <a:r>
                        <a:rPr lang="en-US" sz="1800" dirty="0">
                          <a:effectLst/>
                        </a:rPr>
                        <a:t>Self/Indigent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2,181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$ 2,960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6882581"/>
                  </a:ext>
                </a:extLst>
              </a:tr>
            </a:tbl>
          </a:graphicData>
        </a:graphic>
      </p:graphicFrame>
      <p:graphicFrame>
        <p:nvGraphicFramePr>
          <p:cNvPr id="6" name="Table 5">
            <a:extLst>
              <a:ext uri="{FF2B5EF4-FFF2-40B4-BE49-F238E27FC236}">
                <a16:creationId xmlns:a16="http://schemas.microsoft.com/office/drawing/2014/main" id="{FB3B4F8C-9087-4211-843C-7E2D2B91DFE2}"/>
              </a:ext>
            </a:extLst>
          </p:cNvPr>
          <p:cNvGraphicFramePr>
            <a:graphicFrameLocks noGrp="1"/>
          </p:cNvGraphicFramePr>
          <p:nvPr>
            <p:extLst>
              <p:ext uri="{D42A27DB-BD31-4B8C-83A1-F6EECF244321}">
                <p14:modId xmlns:p14="http://schemas.microsoft.com/office/powerpoint/2010/main" val="3728781241"/>
              </p:ext>
            </p:extLst>
          </p:nvPr>
        </p:nvGraphicFramePr>
        <p:xfrm>
          <a:off x="590550" y="3809128"/>
          <a:ext cx="4567240" cy="2468880"/>
        </p:xfrm>
        <a:graphic>
          <a:graphicData uri="http://schemas.openxmlformats.org/drawingml/2006/table">
            <a:tbl>
              <a:tblPr firstRow="1" firstCol="1" bandRow="1">
                <a:tableStyleId>{5C22544A-7EE6-4342-B048-85BDC9FD1C3A}</a:tableStyleId>
              </a:tblPr>
              <a:tblGrid>
                <a:gridCol w="1979297">
                  <a:extLst>
                    <a:ext uri="{9D8B030D-6E8A-4147-A177-3AD203B41FA5}">
                      <a16:colId xmlns:a16="http://schemas.microsoft.com/office/drawing/2014/main" val="2830052225"/>
                    </a:ext>
                  </a:extLst>
                </a:gridCol>
                <a:gridCol w="1121442">
                  <a:extLst>
                    <a:ext uri="{9D8B030D-6E8A-4147-A177-3AD203B41FA5}">
                      <a16:colId xmlns:a16="http://schemas.microsoft.com/office/drawing/2014/main" val="705053045"/>
                    </a:ext>
                  </a:extLst>
                </a:gridCol>
                <a:gridCol w="1466501">
                  <a:extLst>
                    <a:ext uri="{9D8B030D-6E8A-4147-A177-3AD203B41FA5}">
                      <a16:colId xmlns:a16="http://schemas.microsoft.com/office/drawing/2014/main" val="939505267"/>
                    </a:ext>
                  </a:extLst>
                </a:gridCol>
              </a:tblGrid>
              <a:tr h="190500">
                <a:tc gridSpan="3">
                  <a:txBody>
                    <a:bodyPr/>
                    <a:lstStyle/>
                    <a:p>
                      <a:pPr marL="0" marR="0" algn="ctr">
                        <a:spcBef>
                          <a:spcPts val="0"/>
                        </a:spcBef>
                        <a:spcAft>
                          <a:spcPts val="0"/>
                        </a:spcAft>
                      </a:pPr>
                      <a:r>
                        <a:rPr lang="en-US" sz="1800" dirty="0">
                          <a:effectLst/>
                        </a:rPr>
                        <a:t>ED Visits for Behavioral Health: Non-White</a:t>
                      </a:r>
                    </a:p>
                    <a:p>
                      <a:pPr marL="0" marR="0" algn="ctr">
                        <a:spcBef>
                          <a:spcPts val="0"/>
                        </a:spcBef>
                        <a:spcAft>
                          <a:spcPts val="0"/>
                        </a:spcAft>
                      </a:pPr>
                      <a:r>
                        <a:rPr lang="en-US" sz="1800" dirty="0">
                          <a:effectLst/>
                        </a:rPr>
                        <a:t>Greenville County</a:t>
                      </a:r>
                    </a:p>
                    <a:p>
                      <a:pPr marL="0" marR="0" algn="ctr">
                        <a:spcBef>
                          <a:spcPts val="0"/>
                        </a:spcBef>
                        <a:spcAft>
                          <a:spcPts val="0"/>
                        </a:spcAft>
                      </a:pPr>
                      <a:r>
                        <a:rPr lang="en-US" sz="18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4246449"/>
                  </a:ext>
                </a:extLst>
              </a:tr>
              <a:tr h="190500">
                <a:tc>
                  <a:txBody>
                    <a:bodyPr/>
                    <a:lstStyle/>
                    <a:p>
                      <a:endParaRPr lang="en-US" sz="1800" dirty="0">
                        <a:effectLst/>
                        <a:latin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 of Visits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Average Charge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2744896"/>
                  </a:ext>
                </a:extLst>
              </a:tr>
              <a:tr h="190500">
                <a:tc>
                  <a:txBody>
                    <a:bodyPr/>
                    <a:lstStyle/>
                    <a:p>
                      <a:pPr marL="0" marR="0">
                        <a:spcBef>
                          <a:spcPts val="0"/>
                        </a:spcBef>
                        <a:spcAft>
                          <a:spcPts val="0"/>
                        </a:spcAft>
                      </a:pPr>
                      <a:r>
                        <a:rPr lang="en-US" sz="1800" dirty="0">
                          <a:effectLst/>
                        </a:rPr>
                        <a:t>Commercial/HMO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353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$ 2,670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6817805"/>
                  </a:ext>
                </a:extLst>
              </a:tr>
              <a:tr h="190500">
                <a:tc>
                  <a:txBody>
                    <a:bodyPr/>
                    <a:lstStyle/>
                    <a:p>
                      <a:pPr marL="0" marR="0">
                        <a:spcBef>
                          <a:spcPts val="0"/>
                        </a:spcBef>
                        <a:spcAft>
                          <a:spcPts val="0"/>
                        </a:spcAft>
                      </a:pPr>
                      <a:r>
                        <a:rPr lang="en-US" sz="1800" dirty="0">
                          <a:effectLst/>
                        </a:rPr>
                        <a:t>Medicaid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615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$ 2,692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1245449"/>
                  </a:ext>
                </a:extLst>
              </a:tr>
              <a:tr h="190500">
                <a:tc>
                  <a:txBody>
                    <a:bodyPr/>
                    <a:lstStyle/>
                    <a:p>
                      <a:pPr marL="0" marR="0">
                        <a:spcBef>
                          <a:spcPts val="0"/>
                        </a:spcBef>
                        <a:spcAft>
                          <a:spcPts val="0"/>
                        </a:spcAft>
                      </a:pPr>
                      <a:r>
                        <a:rPr lang="en-US" sz="1800" dirty="0">
                          <a:effectLst/>
                        </a:rPr>
                        <a:t>Medicare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498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$ 3,241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6160712"/>
                  </a:ext>
                </a:extLst>
              </a:tr>
              <a:tr h="190500">
                <a:tc>
                  <a:txBody>
                    <a:bodyPr/>
                    <a:lstStyle/>
                    <a:p>
                      <a:pPr marL="0" marR="0">
                        <a:spcBef>
                          <a:spcPts val="0"/>
                        </a:spcBef>
                        <a:spcAft>
                          <a:spcPts val="0"/>
                        </a:spcAft>
                      </a:pPr>
                      <a:r>
                        <a:rPr lang="en-US" sz="1800" dirty="0">
                          <a:effectLst/>
                        </a:rPr>
                        <a:t>Self/Indigent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905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$ 2,908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0232520"/>
                  </a:ext>
                </a:extLst>
              </a:tr>
            </a:tbl>
          </a:graphicData>
        </a:graphic>
      </p:graphicFrame>
    </p:spTree>
    <p:extLst>
      <p:ext uri="{BB962C8B-B14F-4D97-AF65-F5344CB8AC3E}">
        <p14:creationId xmlns:p14="http://schemas.microsoft.com/office/powerpoint/2010/main" val="20832946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E13DD7F6-3F1D-40DC-8220-BD2C301A52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40813652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2AD20876-0BED-4395-923D-7274BE6453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288880"/>
            <a:ext cx="10905066" cy="4280238"/>
          </a:xfrm>
          <a:prstGeom prst="rect">
            <a:avLst/>
          </a:prstGeom>
        </p:spPr>
      </p:pic>
    </p:spTree>
    <p:extLst>
      <p:ext uri="{BB962C8B-B14F-4D97-AF65-F5344CB8AC3E}">
        <p14:creationId xmlns:p14="http://schemas.microsoft.com/office/powerpoint/2010/main" val="4131135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B3B233-77D3-4D06-AB6C-2840D4AAAF56}"/>
              </a:ext>
            </a:extLst>
          </p:cNvPr>
          <p:cNvSpPr>
            <a:spLocks noGrp="1"/>
          </p:cNvSpPr>
          <p:nvPr>
            <p:ph type="title"/>
          </p:nvPr>
        </p:nvSpPr>
        <p:spPr>
          <a:xfrm>
            <a:off x="1158240" y="1122363"/>
            <a:ext cx="6339840" cy="2387600"/>
          </a:xfrm>
        </p:spPr>
        <p:txBody>
          <a:bodyPr vert="horz" lIns="91440" tIns="45720" rIns="91440" bIns="45720" rtlCol="0" anchor="b">
            <a:normAutofit/>
          </a:bodyPr>
          <a:lstStyle/>
          <a:p>
            <a:r>
              <a:rPr lang="en-US" sz="6600" kern="1200" dirty="0">
                <a:solidFill>
                  <a:schemeClr val="tx1">
                    <a:lumMod val="85000"/>
                    <a:lumOff val="15000"/>
                  </a:schemeClr>
                </a:solidFill>
                <a:latin typeface="+mj-lt"/>
                <a:ea typeface="+mj-ea"/>
                <a:cs typeface="+mj-cs"/>
              </a:rPr>
              <a:t>Affordable Housing</a:t>
            </a:r>
          </a:p>
        </p:txBody>
      </p:sp>
      <p:sp>
        <p:nvSpPr>
          <p:cNvPr id="5" name="Text Placeholder 4">
            <a:extLst>
              <a:ext uri="{FF2B5EF4-FFF2-40B4-BE49-F238E27FC236}">
                <a16:creationId xmlns:a16="http://schemas.microsoft.com/office/drawing/2014/main" id="{A67DD528-F4E2-46A7-A52A-AB9635AF615F}"/>
              </a:ext>
            </a:extLst>
          </p:cNvPr>
          <p:cNvSpPr>
            <a:spLocks noGrp="1"/>
          </p:cNvSpPr>
          <p:nvPr>
            <p:ph type="body" idx="1"/>
          </p:nvPr>
        </p:nvSpPr>
        <p:spPr>
          <a:xfrm>
            <a:off x="1158240" y="4700588"/>
            <a:ext cx="5252288" cy="1655762"/>
          </a:xfrm>
        </p:spPr>
        <p:txBody>
          <a:bodyPr vert="horz" lIns="91440" tIns="45720" rIns="91440" bIns="45720" rtlCol="0">
            <a:normAutofit/>
          </a:bodyPr>
          <a:lstStyle/>
          <a:p>
            <a:endParaRPr lang="en-US" sz="2400" kern="1200" dirty="0">
              <a:solidFill>
                <a:schemeClr val="tx1">
                  <a:lumMod val="85000"/>
                  <a:lumOff val="15000"/>
                </a:schemeClr>
              </a:solidFill>
              <a:latin typeface="+mn-lt"/>
              <a:ea typeface="+mn-ea"/>
              <a:cs typeface="+mn-cs"/>
            </a:endParaRPr>
          </a:p>
        </p:txBody>
      </p:sp>
    </p:spTree>
    <p:extLst>
      <p:ext uri="{BB962C8B-B14F-4D97-AF65-F5344CB8AC3E}">
        <p14:creationId xmlns:p14="http://schemas.microsoft.com/office/powerpoint/2010/main" val="28555302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6071295-F43B-432B-BA00-DF73919E6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24717693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4492CDB-FFF0-48C9-9D86-742C5153DEA1}"/>
              </a:ext>
            </a:extLst>
          </p:cNvPr>
          <p:cNvGraphicFramePr>
            <a:graphicFrameLocks/>
          </p:cNvGraphicFramePr>
          <p:nvPr>
            <p:extLst>
              <p:ext uri="{D42A27DB-BD31-4B8C-83A1-F6EECF244321}">
                <p14:modId xmlns:p14="http://schemas.microsoft.com/office/powerpoint/2010/main" val="1003030233"/>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16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6757-B860-4AC0-9CDE-6CE8A3BF0319}"/>
              </a:ext>
            </a:extLst>
          </p:cNvPr>
          <p:cNvSpPr>
            <a:spLocks noGrp="1"/>
          </p:cNvSpPr>
          <p:nvPr>
            <p:ph type="ctrTitle"/>
          </p:nvPr>
        </p:nvSpPr>
        <p:spPr>
          <a:xfrm>
            <a:off x="1158240" y="1122363"/>
            <a:ext cx="6339840" cy="2387600"/>
          </a:xfrm>
        </p:spPr>
        <p:txBody>
          <a:bodyPr>
            <a:normAutofit/>
          </a:bodyPr>
          <a:lstStyle/>
          <a:p>
            <a:pPr algn="l"/>
            <a:r>
              <a:rPr lang="en-US" sz="6600" dirty="0">
                <a:solidFill>
                  <a:schemeClr val="tx1">
                    <a:lumMod val="85000"/>
                    <a:lumOff val="15000"/>
                  </a:schemeClr>
                </a:solidFill>
              </a:rPr>
              <a:t>Education</a:t>
            </a:r>
          </a:p>
        </p:txBody>
      </p:sp>
      <p:sp>
        <p:nvSpPr>
          <p:cNvPr id="4" name="Subtitle 3">
            <a:extLst>
              <a:ext uri="{FF2B5EF4-FFF2-40B4-BE49-F238E27FC236}">
                <a16:creationId xmlns:a16="http://schemas.microsoft.com/office/drawing/2014/main" id="{54FD3570-75E8-467D-86DB-879E484A098F}"/>
              </a:ext>
            </a:extLst>
          </p:cNvPr>
          <p:cNvSpPr>
            <a:spLocks noGrp="1"/>
          </p:cNvSpPr>
          <p:nvPr>
            <p:ph type="subTitle" idx="1"/>
          </p:nvPr>
        </p:nvSpPr>
        <p:spPr>
          <a:xfrm>
            <a:off x="1158240" y="4700588"/>
            <a:ext cx="5252288" cy="1655762"/>
          </a:xfrm>
        </p:spPr>
        <p:txBody>
          <a:bodyPr>
            <a:normAutofit/>
          </a:bodyPr>
          <a:lstStyle/>
          <a:p>
            <a:pPr algn="l"/>
            <a:endParaRPr lang="en-US" dirty="0">
              <a:solidFill>
                <a:schemeClr val="tx1">
                  <a:lumMod val="85000"/>
                  <a:lumOff val="15000"/>
                </a:schemeClr>
              </a:solidFill>
            </a:endParaRPr>
          </a:p>
        </p:txBody>
      </p:sp>
    </p:spTree>
    <p:extLst>
      <p:ext uri="{BB962C8B-B14F-4D97-AF65-F5344CB8AC3E}">
        <p14:creationId xmlns:p14="http://schemas.microsoft.com/office/powerpoint/2010/main" val="26805932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C41E765-62DC-42FD-9AE5-345A5060815E}"/>
              </a:ext>
            </a:extLst>
          </p:cNvPr>
          <p:cNvGraphicFramePr>
            <a:graphicFrameLocks/>
          </p:cNvGraphicFramePr>
          <p:nvPr>
            <p:extLst>
              <p:ext uri="{D42A27DB-BD31-4B8C-83A1-F6EECF244321}">
                <p14:modId xmlns:p14="http://schemas.microsoft.com/office/powerpoint/2010/main" val="1741250535"/>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771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AB9C10-D466-42D9-A0A5-EF640767FD98}"/>
              </a:ext>
            </a:extLst>
          </p:cNvPr>
          <p:cNvSpPr txBox="1"/>
          <p:nvPr/>
        </p:nvSpPr>
        <p:spPr>
          <a:xfrm>
            <a:off x="526073" y="4756638"/>
            <a:ext cx="11139854"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000" i="1" kern="1200" dirty="0">
                <a:latin typeface="+mj-lt"/>
                <a:ea typeface="+mj-ea"/>
                <a:cs typeface="+mj-cs"/>
              </a:rPr>
              <a:t>Greenville County total number of housing units increased by 12,916 between 2013 and 2017</a:t>
            </a:r>
          </a:p>
        </p:txBody>
      </p:sp>
      <p:graphicFrame>
        <p:nvGraphicFramePr>
          <p:cNvPr id="4" name="Chart 3">
            <a:extLst>
              <a:ext uri="{FF2B5EF4-FFF2-40B4-BE49-F238E27FC236}">
                <a16:creationId xmlns:a16="http://schemas.microsoft.com/office/drawing/2014/main" id="{3DC1F6C8-5903-48E0-937D-88C381F6563E}"/>
              </a:ext>
            </a:extLst>
          </p:cNvPr>
          <p:cNvGraphicFramePr>
            <a:graphicFrameLocks/>
          </p:cNvGraphicFramePr>
          <p:nvPr>
            <p:extLst>
              <p:ext uri="{D42A27DB-BD31-4B8C-83A1-F6EECF244321}">
                <p14:modId xmlns:p14="http://schemas.microsoft.com/office/powerpoint/2010/main" val="2442106374"/>
              </p:ext>
            </p:extLst>
          </p:nvPr>
        </p:nvGraphicFramePr>
        <p:xfrm>
          <a:off x="320040" y="307731"/>
          <a:ext cx="11496821" cy="3997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7967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5B57E52-0740-48FC-8DF7-CA8A14D13D40}"/>
              </a:ext>
            </a:extLst>
          </p:cNvPr>
          <p:cNvGraphicFramePr>
            <a:graphicFrameLocks/>
          </p:cNvGraphicFramePr>
          <p:nvPr>
            <p:extLst>
              <p:ext uri="{D42A27DB-BD31-4B8C-83A1-F6EECF244321}">
                <p14:modId xmlns:p14="http://schemas.microsoft.com/office/powerpoint/2010/main" val="515395042"/>
              </p:ext>
            </p:extLst>
          </p:nvPr>
        </p:nvGraphicFramePr>
        <p:xfrm>
          <a:off x="233362" y="643466"/>
          <a:ext cx="6157383" cy="517154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BBC8C74-1106-45AF-BC7F-92F263E1FED7}"/>
              </a:ext>
            </a:extLst>
          </p:cNvPr>
          <p:cNvSpPr txBox="1"/>
          <p:nvPr/>
        </p:nvSpPr>
        <p:spPr>
          <a:xfrm>
            <a:off x="2007393" y="5845202"/>
            <a:ext cx="2486025" cy="738664"/>
          </a:xfrm>
          <a:prstGeom prst="rect">
            <a:avLst/>
          </a:prstGeom>
          <a:noFill/>
        </p:spPr>
        <p:txBody>
          <a:bodyPr wrap="square" rtlCol="0">
            <a:spAutoFit/>
          </a:bodyPr>
          <a:lstStyle/>
          <a:p>
            <a:r>
              <a:rPr lang="en-US" sz="1400" i="1" dirty="0"/>
              <a:t>*Manufactured Housing includes mobile homes, boats, RVs, and vans</a:t>
            </a:r>
          </a:p>
        </p:txBody>
      </p:sp>
      <p:graphicFrame>
        <p:nvGraphicFramePr>
          <p:cNvPr id="6" name="Chart 5">
            <a:extLst>
              <a:ext uri="{FF2B5EF4-FFF2-40B4-BE49-F238E27FC236}">
                <a16:creationId xmlns:a16="http://schemas.microsoft.com/office/drawing/2014/main" id="{4333C4F4-E0CB-43B2-AFD8-8D33BFD6E444}"/>
              </a:ext>
            </a:extLst>
          </p:cNvPr>
          <p:cNvGraphicFramePr>
            <a:graphicFrameLocks/>
          </p:cNvGraphicFramePr>
          <p:nvPr>
            <p:extLst>
              <p:ext uri="{D42A27DB-BD31-4B8C-83A1-F6EECF244321}">
                <p14:modId xmlns:p14="http://schemas.microsoft.com/office/powerpoint/2010/main" val="699857712"/>
              </p:ext>
            </p:extLst>
          </p:nvPr>
        </p:nvGraphicFramePr>
        <p:xfrm>
          <a:off x="6267449" y="643466"/>
          <a:ext cx="5691189" cy="55710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65752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FCC8168-4138-4FA7-AB04-0AD5A9A4A6A4}"/>
              </a:ext>
            </a:extLst>
          </p:cNvPr>
          <p:cNvGraphicFramePr>
            <a:graphicFrameLocks noGrp="1"/>
          </p:cNvGraphicFramePr>
          <p:nvPr>
            <p:extLst>
              <p:ext uri="{D42A27DB-BD31-4B8C-83A1-F6EECF244321}">
                <p14:modId xmlns:p14="http://schemas.microsoft.com/office/powerpoint/2010/main" val="10413566"/>
              </p:ext>
            </p:extLst>
          </p:nvPr>
        </p:nvGraphicFramePr>
        <p:xfrm>
          <a:off x="495299" y="1920240"/>
          <a:ext cx="4805365" cy="3017520"/>
        </p:xfrm>
        <a:graphic>
          <a:graphicData uri="http://schemas.openxmlformats.org/drawingml/2006/table">
            <a:tbl>
              <a:tblPr firstRow="1" firstCol="1" bandRow="1">
                <a:tableStyleId>{5C22544A-7EE6-4342-B048-85BDC9FD1C3A}</a:tableStyleId>
              </a:tblPr>
              <a:tblGrid>
                <a:gridCol w="2154505">
                  <a:extLst>
                    <a:ext uri="{9D8B030D-6E8A-4147-A177-3AD203B41FA5}">
                      <a16:colId xmlns:a16="http://schemas.microsoft.com/office/drawing/2014/main" val="3959975119"/>
                    </a:ext>
                  </a:extLst>
                </a:gridCol>
                <a:gridCol w="1325430">
                  <a:extLst>
                    <a:ext uri="{9D8B030D-6E8A-4147-A177-3AD203B41FA5}">
                      <a16:colId xmlns:a16="http://schemas.microsoft.com/office/drawing/2014/main" val="876834111"/>
                    </a:ext>
                  </a:extLst>
                </a:gridCol>
                <a:gridCol w="1325430">
                  <a:extLst>
                    <a:ext uri="{9D8B030D-6E8A-4147-A177-3AD203B41FA5}">
                      <a16:colId xmlns:a16="http://schemas.microsoft.com/office/drawing/2014/main" val="1053789077"/>
                    </a:ext>
                  </a:extLst>
                </a:gridCol>
              </a:tblGrid>
              <a:tr h="190500">
                <a:tc gridSpan="3">
                  <a:txBody>
                    <a:bodyPr/>
                    <a:lstStyle/>
                    <a:p>
                      <a:pPr marL="0" marR="0" algn="ctr">
                        <a:spcBef>
                          <a:spcPts val="0"/>
                        </a:spcBef>
                        <a:spcAft>
                          <a:spcPts val="0"/>
                        </a:spcAft>
                      </a:pPr>
                      <a:r>
                        <a:rPr lang="en-US" sz="1800" dirty="0">
                          <a:effectLst/>
                        </a:rPr>
                        <a:t>Homeowner and Rental Vacancy Rates </a:t>
                      </a:r>
                    </a:p>
                    <a:p>
                      <a:pPr marL="0" marR="0" algn="ctr">
                        <a:spcBef>
                          <a:spcPts val="0"/>
                        </a:spcBef>
                        <a:spcAft>
                          <a:spcPts val="0"/>
                        </a:spcAft>
                      </a:pPr>
                      <a:r>
                        <a:rPr lang="en-US" sz="1800" dirty="0">
                          <a:effectLst/>
                        </a:rPr>
                        <a:t>Peer Counties, SC &amp; US</a:t>
                      </a:r>
                    </a:p>
                    <a:p>
                      <a:pPr marL="0" marR="0" algn="ctr">
                        <a:spcBef>
                          <a:spcPts val="0"/>
                        </a:spcBef>
                        <a:spcAft>
                          <a:spcPts val="0"/>
                        </a:spcAft>
                      </a:pPr>
                      <a:r>
                        <a:rPr lang="en-US" sz="18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5850157"/>
                  </a:ext>
                </a:extLst>
              </a:tr>
              <a:tr h="190500">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Homeowner Vacancy Rate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Rental Vacancy Rate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9202178"/>
                  </a:ext>
                </a:extLst>
              </a:tr>
              <a:tr h="190500">
                <a:tc>
                  <a:txBody>
                    <a:bodyPr/>
                    <a:lstStyle/>
                    <a:p>
                      <a:pPr marL="0" marR="0">
                        <a:spcBef>
                          <a:spcPts val="0"/>
                        </a:spcBef>
                        <a:spcAft>
                          <a:spcPts val="0"/>
                        </a:spcAft>
                      </a:pPr>
                      <a:r>
                        <a:rPr lang="en-US" sz="1800" dirty="0">
                          <a:solidFill>
                            <a:srgbClr val="C00000"/>
                          </a:solidFill>
                          <a:effectLst/>
                        </a:rPr>
                        <a:t>Greenville County</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rgbClr val="C00000"/>
                          </a:solidFill>
                          <a:effectLst/>
                        </a:rPr>
                        <a:t>0.6%</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rPr>
                        <a:t>6.7%</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7208609"/>
                  </a:ext>
                </a:extLst>
              </a:tr>
              <a:tr h="190500">
                <a:tc>
                  <a:txBody>
                    <a:bodyPr/>
                    <a:lstStyle/>
                    <a:p>
                      <a:pPr marL="0" marR="0">
                        <a:spcBef>
                          <a:spcPts val="0"/>
                        </a:spcBef>
                        <a:spcAft>
                          <a:spcPts val="0"/>
                        </a:spcAft>
                      </a:pPr>
                      <a:r>
                        <a:rPr lang="en-US" sz="1800" dirty="0">
                          <a:effectLst/>
                        </a:rPr>
                        <a:t>Charleston County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4855844"/>
                  </a:ext>
                </a:extLst>
              </a:tr>
              <a:tr h="190500">
                <a:tc>
                  <a:txBody>
                    <a:bodyPr/>
                    <a:lstStyle/>
                    <a:p>
                      <a:pPr marL="0" marR="0">
                        <a:spcBef>
                          <a:spcPts val="0"/>
                        </a:spcBef>
                        <a:spcAft>
                          <a:spcPts val="0"/>
                        </a:spcAft>
                      </a:pPr>
                      <a:r>
                        <a:rPr lang="en-US" sz="1800" dirty="0">
                          <a:effectLst/>
                        </a:rPr>
                        <a:t>Richland County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0799493"/>
                  </a:ext>
                </a:extLst>
              </a:tr>
              <a:tr h="190500">
                <a:tc>
                  <a:txBody>
                    <a:bodyPr/>
                    <a:lstStyle/>
                    <a:p>
                      <a:pPr marL="0" marR="0">
                        <a:spcBef>
                          <a:spcPts val="0"/>
                        </a:spcBef>
                        <a:spcAft>
                          <a:spcPts val="0"/>
                        </a:spcAft>
                      </a:pPr>
                      <a:r>
                        <a:rPr lang="en-US" sz="1800" dirty="0">
                          <a:effectLst/>
                        </a:rPr>
                        <a:t>South Carolina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6958107"/>
                  </a:ext>
                </a:extLst>
              </a:tr>
              <a:tr h="190500">
                <a:tc>
                  <a:txBody>
                    <a:bodyPr/>
                    <a:lstStyle/>
                    <a:p>
                      <a:pPr marL="0" marR="0">
                        <a:spcBef>
                          <a:spcPts val="0"/>
                        </a:spcBef>
                        <a:spcAft>
                          <a:spcPts val="0"/>
                        </a:spcAft>
                      </a:pPr>
                      <a:r>
                        <a:rPr lang="en-US" sz="1800" dirty="0">
                          <a:effectLst/>
                        </a:rPr>
                        <a:t>United States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6.2%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1717261"/>
                  </a:ext>
                </a:extLst>
              </a:tr>
            </a:tbl>
          </a:graphicData>
        </a:graphic>
      </p:graphicFrame>
      <p:graphicFrame>
        <p:nvGraphicFramePr>
          <p:cNvPr id="5" name="Chart 4">
            <a:extLst>
              <a:ext uri="{FF2B5EF4-FFF2-40B4-BE49-F238E27FC236}">
                <a16:creationId xmlns:a16="http://schemas.microsoft.com/office/drawing/2014/main" id="{178FAEDC-0AB0-455D-ACC1-44FEB269D5C7}"/>
              </a:ext>
            </a:extLst>
          </p:cNvPr>
          <p:cNvGraphicFramePr>
            <a:graphicFrameLocks/>
          </p:cNvGraphicFramePr>
          <p:nvPr>
            <p:extLst>
              <p:ext uri="{D42A27DB-BD31-4B8C-83A1-F6EECF244321}">
                <p14:modId xmlns:p14="http://schemas.microsoft.com/office/powerpoint/2010/main" val="877502013"/>
              </p:ext>
            </p:extLst>
          </p:nvPr>
        </p:nvGraphicFramePr>
        <p:xfrm>
          <a:off x="6424614" y="1600200"/>
          <a:ext cx="5029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1543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C50199A-36D1-4E54-942D-C07B4FAC8344}"/>
              </a:ext>
            </a:extLst>
          </p:cNvPr>
          <p:cNvGraphicFramePr>
            <a:graphicFrameLocks/>
          </p:cNvGraphicFramePr>
          <p:nvPr>
            <p:extLst>
              <p:ext uri="{D42A27DB-BD31-4B8C-83A1-F6EECF244321}">
                <p14:modId xmlns:p14="http://schemas.microsoft.com/office/powerpoint/2010/main" val="150972912"/>
              </p:ext>
            </p:extLst>
          </p:nvPr>
        </p:nvGraphicFramePr>
        <p:xfrm>
          <a:off x="520403" y="1123527"/>
          <a:ext cx="7009396" cy="460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5A939A77-DF4C-46E2-81B6-0126337F8383}"/>
              </a:ext>
            </a:extLst>
          </p:cNvPr>
          <p:cNvGraphicFramePr>
            <a:graphicFrameLocks noGrp="1"/>
          </p:cNvGraphicFramePr>
          <p:nvPr>
            <p:extLst>
              <p:ext uri="{D42A27DB-BD31-4B8C-83A1-F6EECF244321}">
                <p14:modId xmlns:p14="http://schemas.microsoft.com/office/powerpoint/2010/main" val="1080957914"/>
              </p:ext>
            </p:extLst>
          </p:nvPr>
        </p:nvGraphicFramePr>
        <p:xfrm>
          <a:off x="8582025" y="868680"/>
          <a:ext cx="3348031" cy="5120640"/>
        </p:xfrm>
        <a:graphic>
          <a:graphicData uri="http://schemas.openxmlformats.org/drawingml/2006/table">
            <a:tbl>
              <a:tblPr firstRow="1" firstCol="1" bandRow="1">
                <a:tableStyleId>{5C22544A-7EE6-4342-B048-85BDC9FD1C3A}</a:tableStyleId>
              </a:tblPr>
              <a:tblGrid>
                <a:gridCol w="1347789">
                  <a:extLst>
                    <a:ext uri="{9D8B030D-6E8A-4147-A177-3AD203B41FA5}">
                      <a16:colId xmlns:a16="http://schemas.microsoft.com/office/drawing/2014/main" val="2503732136"/>
                    </a:ext>
                  </a:extLst>
                </a:gridCol>
                <a:gridCol w="923020">
                  <a:extLst>
                    <a:ext uri="{9D8B030D-6E8A-4147-A177-3AD203B41FA5}">
                      <a16:colId xmlns:a16="http://schemas.microsoft.com/office/drawing/2014/main" val="2144566940"/>
                    </a:ext>
                  </a:extLst>
                </a:gridCol>
                <a:gridCol w="1077222">
                  <a:extLst>
                    <a:ext uri="{9D8B030D-6E8A-4147-A177-3AD203B41FA5}">
                      <a16:colId xmlns:a16="http://schemas.microsoft.com/office/drawing/2014/main" val="3320808878"/>
                    </a:ext>
                  </a:extLst>
                </a:gridCol>
              </a:tblGrid>
              <a:tr h="190500">
                <a:tc gridSpan="3">
                  <a:txBody>
                    <a:bodyPr/>
                    <a:lstStyle/>
                    <a:p>
                      <a:pPr marL="0" marR="0" algn="ctr">
                        <a:spcBef>
                          <a:spcPts val="0"/>
                        </a:spcBef>
                        <a:spcAft>
                          <a:spcPts val="0"/>
                        </a:spcAft>
                      </a:pPr>
                      <a:r>
                        <a:rPr lang="en-US" sz="1600" dirty="0">
                          <a:effectLst/>
                        </a:rPr>
                        <a:t>Vacant Units by Type</a:t>
                      </a:r>
                    </a:p>
                    <a:p>
                      <a:pPr marL="0" marR="0" algn="ctr">
                        <a:spcBef>
                          <a:spcPts val="0"/>
                        </a:spcBef>
                        <a:spcAft>
                          <a:spcPts val="0"/>
                        </a:spcAft>
                      </a:pPr>
                      <a:r>
                        <a:rPr lang="en-US" sz="1600" dirty="0">
                          <a:effectLst/>
                        </a:rPr>
                        <a:t>Greenville County</a:t>
                      </a:r>
                    </a:p>
                    <a:p>
                      <a:pPr marL="0" marR="0" algn="ctr">
                        <a:spcBef>
                          <a:spcPts val="0"/>
                        </a:spcBef>
                        <a:spcAft>
                          <a:spcPts val="0"/>
                        </a:spcAft>
                      </a:pPr>
                      <a:r>
                        <a:rPr lang="en-US" sz="1600" dirty="0">
                          <a:effectLst/>
                        </a:rPr>
                        <a:t>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9398873"/>
                  </a:ext>
                </a:extLst>
              </a:tr>
              <a:tr h="190500">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Count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a:effectLst/>
                        </a:rPr>
                        <a:t>Percentage of Total Vacancies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9194850"/>
                  </a:ext>
                </a:extLst>
              </a:tr>
              <a:tr h="190500">
                <a:tc>
                  <a:txBody>
                    <a:bodyPr/>
                    <a:lstStyle/>
                    <a:p>
                      <a:pPr marL="0" marR="0">
                        <a:spcBef>
                          <a:spcPts val="0"/>
                        </a:spcBef>
                        <a:spcAft>
                          <a:spcPts val="0"/>
                        </a:spcAft>
                      </a:pPr>
                      <a:r>
                        <a:rPr lang="en-US" sz="1600" dirty="0">
                          <a:effectLst/>
                        </a:rPr>
                        <a:t>Total Units Vacant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17,714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sz="16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6262868"/>
                  </a:ext>
                </a:extLst>
              </a:tr>
              <a:tr h="190500">
                <a:tc>
                  <a:txBody>
                    <a:bodyPr/>
                    <a:lstStyle/>
                    <a:p>
                      <a:pPr marL="0" marR="0">
                        <a:spcBef>
                          <a:spcPts val="0"/>
                        </a:spcBef>
                        <a:spcAft>
                          <a:spcPts val="0"/>
                        </a:spcAft>
                      </a:pPr>
                      <a:r>
                        <a:rPr lang="en-US" sz="1600" dirty="0">
                          <a:effectLst/>
                        </a:rPr>
                        <a:t>For Rent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4,614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26.0%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0663654"/>
                  </a:ext>
                </a:extLst>
              </a:tr>
              <a:tr h="190500">
                <a:tc>
                  <a:txBody>
                    <a:bodyPr/>
                    <a:lstStyle/>
                    <a:p>
                      <a:pPr marL="0" marR="0">
                        <a:spcBef>
                          <a:spcPts val="0"/>
                        </a:spcBef>
                        <a:spcAft>
                          <a:spcPts val="0"/>
                        </a:spcAft>
                      </a:pPr>
                      <a:r>
                        <a:rPr lang="en-US" sz="1600" dirty="0">
                          <a:effectLst/>
                        </a:rPr>
                        <a:t>Rented, not occupied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8530743"/>
                  </a:ext>
                </a:extLst>
              </a:tr>
              <a:tr h="190500">
                <a:tc>
                  <a:txBody>
                    <a:bodyPr/>
                    <a:lstStyle/>
                    <a:p>
                      <a:pPr marL="0" marR="0">
                        <a:spcBef>
                          <a:spcPts val="0"/>
                        </a:spcBef>
                        <a:spcAft>
                          <a:spcPts val="0"/>
                        </a:spcAft>
                      </a:pPr>
                      <a:r>
                        <a:rPr lang="en-US" sz="1600" dirty="0">
                          <a:effectLst/>
                        </a:rPr>
                        <a:t>For sale only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800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4.5%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2212791"/>
                  </a:ext>
                </a:extLst>
              </a:tr>
              <a:tr h="190500">
                <a:tc>
                  <a:txBody>
                    <a:bodyPr/>
                    <a:lstStyle/>
                    <a:p>
                      <a:pPr marL="0" marR="0">
                        <a:spcBef>
                          <a:spcPts val="0"/>
                        </a:spcBef>
                        <a:spcAft>
                          <a:spcPts val="0"/>
                        </a:spcAft>
                      </a:pPr>
                      <a:r>
                        <a:rPr lang="en-US" sz="1600" dirty="0">
                          <a:effectLst/>
                        </a:rPr>
                        <a:t>Sold, not occupied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1,682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9.5%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91712"/>
                  </a:ext>
                </a:extLst>
              </a:tr>
              <a:tr h="190500">
                <a:tc>
                  <a:txBody>
                    <a:bodyPr/>
                    <a:lstStyle/>
                    <a:p>
                      <a:pPr marL="0" marR="0">
                        <a:spcBef>
                          <a:spcPts val="0"/>
                        </a:spcBef>
                        <a:spcAft>
                          <a:spcPts val="0"/>
                        </a:spcAft>
                      </a:pPr>
                      <a:r>
                        <a:rPr lang="en-US" sz="1600" dirty="0">
                          <a:effectLst/>
                        </a:rPr>
                        <a:t>Seasonal, recreational or occasional 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1,367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7.7%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3863186"/>
                  </a:ext>
                </a:extLst>
              </a:tr>
              <a:tr h="190500">
                <a:tc>
                  <a:txBody>
                    <a:bodyPr/>
                    <a:lstStyle/>
                    <a:p>
                      <a:pPr marL="0" marR="0">
                        <a:spcBef>
                          <a:spcPts val="0"/>
                        </a:spcBef>
                        <a:spcAft>
                          <a:spcPts val="0"/>
                        </a:spcAft>
                      </a:pPr>
                      <a:r>
                        <a:rPr lang="en-US" sz="1600" dirty="0">
                          <a:effectLst/>
                        </a:rPr>
                        <a:t>For migrant workers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0454676"/>
                  </a:ext>
                </a:extLst>
              </a:tr>
              <a:tr h="190500">
                <a:tc>
                  <a:txBody>
                    <a:bodyPr/>
                    <a:lstStyle/>
                    <a:p>
                      <a:pPr marL="0" marR="0">
                        <a:spcBef>
                          <a:spcPts val="0"/>
                        </a:spcBef>
                        <a:spcAft>
                          <a:spcPts val="0"/>
                        </a:spcAft>
                      </a:pPr>
                      <a:r>
                        <a:rPr lang="en-US" sz="1600" dirty="0">
                          <a:effectLst/>
                        </a:rPr>
                        <a:t>Other vacant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8,121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45.8%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8613934"/>
                  </a:ext>
                </a:extLst>
              </a:tr>
            </a:tbl>
          </a:graphicData>
        </a:graphic>
      </p:graphicFrame>
    </p:spTree>
    <p:extLst>
      <p:ext uri="{BB962C8B-B14F-4D97-AF65-F5344CB8AC3E}">
        <p14:creationId xmlns:p14="http://schemas.microsoft.com/office/powerpoint/2010/main" val="8975979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85DB6FB-48AD-411E-8E6B-CBBCF3C47AAB}"/>
              </a:ext>
            </a:extLst>
          </p:cNvPr>
          <p:cNvGraphicFramePr>
            <a:graphicFrameLocks/>
          </p:cNvGraphicFramePr>
          <p:nvPr>
            <p:extLst>
              <p:ext uri="{D42A27DB-BD31-4B8C-83A1-F6EECF244321}">
                <p14:modId xmlns:p14="http://schemas.microsoft.com/office/powerpoint/2010/main" val="1810587098"/>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62872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CDD0E44-9288-4C54-8D11-C7DA44A5B61C}"/>
              </a:ext>
            </a:extLst>
          </p:cNvPr>
          <p:cNvGraphicFramePr>
            <a:graphicFrameLocks/>
          </p:cNvGraphicFramePr>
          <p:nvPr>
            <p:extLst>
              <p:ext uri="{D42A27DB-BD31-4B8C-83A1-F6EECF244321}">
                <p14:modId xmlns:p14="http://schemas.microsoft.com/office/powerpoint/2010/main" val="58931640"/>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35945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992871-4E66-4D31-B125-F55F7DD2272E}"/>
              </a:ext>
            </a:extLst>
          </p:cNvPr>
          <p:cNvGraphicFramePr>
            <a:graphicFrameLocks noGrp="1"/>
          </p:cNvGraphicFramePr>
          <p:nvPr>
            <p:extLst>
              <p:ext uri="{D42A27DB-BD31-4B8C-83A1-F6EECF244321}">
                <p14:modId xmlns:p14="http://schemas.microsoft.com/office/powerpoint/2010/main" val="465242690"/>
              </p:ext>
            </p:extLst>
          </p:nvPr>
        </p:nvGraphicFramePr>
        <p:xfrm>
          <a:off x="2235992" y="330199"/>
          <a:ext cx="7720015" cy="1645920"/>
        </p:xfrm>
        <a:graphic>
          <a:graphicData uri="http://schemas.openxmlformats.org/drawingml/2006/table">
            <a:tbl>
              <a:tblPr firstRow="1" firstCol="1" bandRow="1">
                <a:tableStyleId>{5C22544A-7EE6-4342-B048-85BDC9FD1C3A}</a:tableStyleId>
              </a:tblPr>
              <a:tblGrid>
                <a:gridCol w="1818585">
                  <a:extLst>
                    <a:ext uri="{9D8B030D-6E8A-4147-A177-3AD203B41FA5}">
                      <a16:colId xmlns:a16="http://schemas.microsoft.com/office/drawing/2014/main" val="3480491236"/>
                    </a:ext>
                  </a:extLst>
                </a:gridCol>
                <a:gridCol w="1180286">
                  <a:extLst>
                    <a:ext uri="{9D8B030D-6E8A-4147-A177-3AD203B41FA5}">
                      <a16:colId xmlns:a16="http://schemas.microsoft.com/office/drawing/2014/main" val="3521730493"/>
                    </a:ext>
                  </a:extLst>
                </a:gridCol>
                <a:gridCol w="1180286">
                  <a:extLst>
                    <a:ext uri="{9D8B030D-6E8A-4147-A177-3AD203B41FA5}">
                      <a16:colId xmlns:a16="http://schemas.microsoft.com/office/drawing/2014/main" val="3348386996"/>
                    </a:ext>
                  </a:extLst>
                </a:gridCol>
                <a:gridCol w="1180286">
                  <a:extLst>
                    <a:ext uri="{9D8B030D-6E8A-4147-A177-3AD203B41FA5}">
                      <a16:colId xmlns:a16="http://schemas.microsoft.com/office/drawing/2014/main" val="2876835572"/>
                    </a:ext>
                  </a:extLst>
                </a:gridCol>
                <a:gridCol w="1180286">
                  <a:extLst>
                    <a:ext uri="{9D8B030D-6E8A-4147-A177-3AD203B41FA5}">
                      <a16:colId xmlns:a16="http://schemas.microsoft.com/office/drawing/2014/main" val="323964183"/>
                    </a:ext>
                  </a:extLst>
                </a:gridCol>
                <a:gridCol w="1180286">
                  <a:extLst>
                    <a:ext uri="{9D8B030D-6E8A-4147-A177-3AD203B41FA5}">
                      <a16:colId xmlns:a16="http://schemas.microsoft.com/office/drawing/2014/main" val="139838187"/>
                    </a:ext>
                  </a:extLst>
                </a:gridCol>
              </a:tblGrid>
              <a:tr h="190500">
                <a:tc gridSpan="6">
                  <a:txBody>
                    <a:bodyPr/>
                    <a:lstStyle/>
                    <a:p>
                      <a:pPr marL="0" marR="0" algn="ctr">
                        <a:spcBef>
                          <a:spcPts val="0"/>
                        </a:spcBef>
                        <a:spcAft>
                          <a:spcPts val="0"/>
                        </a:spcAft>
                      </a:pPr>
                      <a:r>
                        <a:rPr lang="en-US" sz="1800" dirty="0">
                          <a:effectLst/>
                        </a:rPr>
                        <a:t>Housing Market Snapshots</a:t>
                      </a:r>
                    </a:p>
                    <a:p>
                      <a:pPr marL="0" marR="0" algn="ctr">
                        <a:spcBef>
                          <a:spcPts val="0"/>
                        </a:spcBef>
                        <a:spcAft>
                          <a:spcPts val="0"/>
                        </a:spcAft>
                      </a:pPr>
                      <a:r>
                        <a:rPr lang="en-US" sz="1800" dirty="0">
                          <a:effectLst/>
                        </a:rPr>
                        <a:t> Greenville MSA</a:t>
                      </a: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2013-2017</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7706122"/>
                  </a:ext>
                </a:extLst>
              </a:tr>
              <a:tr h="190500">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2013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2014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2015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2016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2017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3727218"/>
                  </a:ext>
                </a:extLst>
              </a:tr>
              <a:tr h="190500">
                <a:tc>
                  <a:txBody>
                    <a:bodyPr/>
                    <a:lstStyle/>
                    <a:p>
                      <a:pPr marL="0" marR="0">
                        <a:spcBef>
                          <a:spcPts val="0"/>
                        </a:spcBef>
                        <a:spcAft>
                          <a:spcPts val="0"/>
                        </a:spcAft>
                      </a:pPr>
                      <a:r>
                        <a:rPr lang="en-US" sz="1800" dirty="0">
                          <a:effectLst/>
                        </a:rPr>
                        <a:t>Median Sales Price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$159,200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$165,400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$175,100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$186,200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$195,700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4645764"/>
                  </a:ext>
                </a:extLst>
              </a:tr>
            </a:tbl>
          </a:graphicData>
        </a:graphic>
      </p:graphicFrame>
      <p:graphicFrame>
        <p:nvGraphicFramePr>
          <p:cNvPr id="5" name="Table 4">
            <a:extLst>
              <a:ext uri="{FF2B5EF4-FFF2-40B4-BE49-F238E27FC236}">
                <a16:creationId xmlns:a16="http://schemas.microsoft.com/office/drawing/2014/main" id="{F1776EA0-1D39-4240-B3B8-D1F8738065C9}"/>
              </a:ext>
            </a:extLst>
          </p:cNvPr>
          <p:cNvGraphicFramePr>
            <a:graphicFrameLocks noGrp="1"/>
          </p:cNvGraphicFramePr>
          <p:nvPr>
            <p:extLst>
              <p:ext uri="{D42A27DB-BD31-4B8C-83A1-F6EECF244321}">
                <p14:modId xmlns:p14="http://schemas.microsoft.com/office/powerpoint/2010/main" val="1254896293"/>
              </p:ext>
            </p:extLst>
          </p:nvPr>
        </p:nvGraphicFramePr>
        <p:xfrm>
          <a:off x="1189828" y="2451416"/>
          <a:ext cx="6321427" cy="4114800"/>
        </p:xfrm>
        <a:graphic>
          <a:graphicData uri="http://schemas.openxmlformats.org/drawingml/2006/table">
            <a:tbl>
              <a:tblPr firstRow="1" firstCol="1" bandRow="1">
                <a:tableStyleId>{5C22544A-7EE6-4342-B048-85BDC9FD1C3A}</a:tableStyleId>
              </a:tblPr>
              <a:tblGrid>
                <a:gridCol w="2210942">
                  <a:extLst>
                    <a:ext uri="{9D8B030D-6E8A-4147-A177-3AD203B41FA5}">
                      <a16:colId xmlns:a16="http://schemas.microsoft.com/office/drawing/2014/main" val="719035827"/>
                    </a:ext>
                  </a:extLst>
                </a:gridCol>
                <a:gridCol w="1622841">
                  <a:extLst>
                    <a:ext uri="{9D8B030D-6E8A-4147-A177-3AD203B41FA5}">
                      <a16:colId xmlns:a16="http://schemas.microsoft.com/office/drawing/2014/main" val="2526005812"/>
                    </a:ext>
                  </a:extLst>
                </a:gridCol>
                <a:gridCol w="1366603">
                  <a:extLst>
                    <a:ext uri="{9D8B030D-6E8A-4147-A177-3AD203B41FA5}">
                      <a16:colId xmlns:a16="http://schemas.microsoft.com/office/drawing/2014/main" val="2902857571"/>
                    </a:ext>
                  </a:extLst>
                </a:gridCol>
                <a:gridCol w="1121041">
                  <a:extLst>
                    <a:ext uri="{9D8B030D-6E8A-4147-A177-3AD203B41FA5}">
                      <a16:colId xmlns:a16="http://schemas.microsoft.com/office/drawing/2014/main" val="549285653"/>
                    </a:ext>
                  </a:extLst>
                </a:gridCol>
              </a:tblGrid>
              <a:tr h="190500">
                <a:tc gridSpan="4">
                  <a:txBody>
                    <a:bodyPr/>
                    <a:lstStyle/>
                    <a:p>
                      <a:pPr marL="0" marR="0" algn="ctr">
                        <a:spcBef>
                          <a:spcPts val="0"/>
                        </a:spcBef>
                        <a:spcAft>
                          <a:spcPts val="0"/>
                        </a:spcAft>
                      </a:pPr>
                      <a:r>
                        <a:rPr lang="en-US" sz="1800" dirty="0">
                          <a:effectLst/>
                        </a:rPr>
                        <a:t>Income Necessary to Afford to Purchase Median </a:t>
                      </a:r>
                    </a:p>
                    <a:p>
                      <a:pPr marL="0" marR="0" algn="ctr">
                        <a:spcBef>
                          <a:spcPts val="0"/>
                        </a:spcBef>
                        <a:spcAft>
                          <a:spcPts val="0"/>
                        </a:spcAft>
                      </a:pPr>
                      <a:r>
                        <a:rPr lang="en-US" sz="1800" dirty="0">
                          <a:effectLst/>
                        </a:rPr>
                        <a:t>Sales Priced Home</a:t>
                      </a:r>
                    </a:p>
                    <a:p>
                      <a:pPr marL="0" marR="0" algn="ctr">
                        <a:spcBef>
                          <a:spcPts val="0"/>
                        </a:spcBef>
                        <a:spcAft>
                          <a:spcPts val="0"/>
                        </a:spcAft>
                      </a:pPr>
                      <a:r>
                        <a:rPr lang="en-US" sz="1800" dirty="0">
                          <a:effectLst/>
                        </a:rPr>
                        <a:t>Greenville County </a:t>
                      </a:r>
                    </a:p>
                    <a:p>
                      <a:pPr marL="0" marR="0" algn="ctr">
                        <a:spcBef>
                          <a:spcPts val="0"/>
                        </a:spcBef>
                        <a:spcAft>
                          <a:spcPts val="0"/>
                        </a:spcAft>
                      </a:pPr>
                      <a:r>
                        <a:rPr lang="en-US" sz="18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6167225"/>
                  </a:ext>
                </a:extLst>
              </a:tr>
              <a:tr h="190500">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Median Household Income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Owner-Occupied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Renter-Occupied</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3166318"/>
                  </a:ext>
                </a:extLst>
              </a:tr>
              <a:tr h="190500">
                <a:tc>
                  <a:txBody>
                    <a:bodyPr/>
                    <a:lstStyle/>
                    <a:p>
                      <a:pPr marL="0" marR="0">
                        <a:spcBef>
                          <a:spcPts val="0"/>
                        </a:spcBef>
                        <a:spcAft>
                          <a:spcPts val="0"/>
                        </a:spcAft>
                      </a:pPr>
                      <a:r>
                        <a:rPr lang="en-US" sz="1800" dirty="0">
                          <a:effectLst/>
                        </a:rPr>
                        <a:t>3x the 2017 Median Household Income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$ 167,742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$ 216,324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$ 106,455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1186591"/>
                  </a:ext>
                </a:extLst>
              </a:tr>
              <a:tr h="190500">
                <a:tc>
                  <a:txBody>
                    <a:bodyPr/>
                    <a:lstStyle/>
                    <a:p>
                      <a:pPr marL="0" marR="0">
                        <a:spcBef>
                          <a:spcPts val="0"/>
                        </a:spcBef>
                        <a:spcAft>
                          <a:spcPts val="0"/>
                        </a:spcAft>
                      </a:pPr>
                      <a:r>
                        <a:rPr lang="en-US" sz="1800" i="1" dirty="0">
                          <a:effectLst/>
                        </a:rPr>
                        <a:t>2017 Median Income</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i="1" dirty="0">
                          <a:effectLst/>
                        </a:rPr>
                        <a:t> $ 55,914</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i="1" dirty="0">
                          <a:effectLst/>
                        </a:rPr>
                        <a:t> $ 72,108</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i="1" dirty="0">
                          <a:effectLst/>
                        </a:rPr>
                        <a:t> $ 35,485</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123195"/>
                  </a:ext>
                </a:extLst>
              </a:tr>
              <a:tr h="190500">
                <a:tc>
                  <a:txBody>
                    <a:bodyPr/>
                    <a:lstStyle/>
                    <a:p>
                      <a:pPr marL="0" marR="0">
                        <a:spcBef>
                          <a:spcPts val="0"/>
                        </a:spcBef>
                        <a:spcAft>
                          <a:spcPts val="0"/>
                        </a:spcAft>
                      </a:pPr>
                      <a:r>
                        <a:rPr lang="en-US" sz="1800" i="1" dirty="0">
                          <a:effectLst/>
                        </a:rPr>
                        <a:t>Median Housing Value</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i="1" dirty="0">
                          <a:effectLst/>
                        </a:rPr>
                        <a:t> $ 182,300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i="1" dirty="0">
                          <a:effectLst/>
                        </a:rPr>
                        <a:t> $ 182,300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i="1" dirty="0">
                          <a:effectLst/>
                        </a:rPr>
                        <a:t> $ 182,300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9551981"/>
                  </a:ext>
                </a:extLst>
              </a:tr>
              <a:tr h="190500">
                <a:tc>
                  <a:txBody>
                    <a:bodyPr/>
                    <a:lstStyle/>
                    <a:p>
                      <a:pPr marL="0" marR="0">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Difference of 3x Median Income and Median Value</a:t>
                      </a:r>
                    </a:p>
                  </a:txBody>
                  <a:tcPr marL="68580" marR="68580" marT="0" marB="0"/>
                </a:tc>
                <a:tc>
                  <a:txBody>
                    <a:bodyPr/>
                    <a:lstStyle/>
                    <a:p>
                      <a:pPr marL="0" marR="0" algn="ctr">
                        <a:spcBef>
                          <a:spcPts val="0"/>
                        </a:spcBef>
                        <a:spcAft>
                          <a:spcPts val="0"/>
                        </a:spcAft>
                      </a:pP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($14,558)</a:t>
                      </a:r>
                    </a:p>
                  </a:txBody>
                  <a:tcPr marL="68580" marR="68580" marT="0" marB="0" anchor="ctr"/>
                </a:tc>
                <a:tc>
                  <a:txBody>
                    <a:bodyPr/>
                    <a:lstStyle/>
                    <a:p>
                      <a:pPr marL="0" marR="0" algn="ctr">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$34,024</a:t>
                      </a:r>
                    </a:p>
                  </a:txBody>
                  <a:tcPr marL="68580" marR="68580" marT="0" marB="0" anchor="ctr"/>
                </a:tc>
                <a:tc>
                  <a:txBody>
                    <a:bodyPr/>
                    <a:lstStyle/>
                    <a:p>
                      <a:pPr marL="0" marR="0" algn="ctr">
                        <a:spcBef>
                          <a:spcPts val="0"/>
                        </a:spcBef>
                        <a:spcAft>
                          <a:spcPts val="0"/>
                        </a:spcAft>
                      </a:pP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($75,845)</a:t>
                      </a:r>
                    </a:p>
                  </a:txBody>
                  <a:tcPr marL="68580" marR="68580" marT="0" marB="0" anchor="ctr"/>
                </a:tc>
                <a:extLst>
                  <a:ext uri="{0D108BD9-81ED-4DB2-BD59-A6C34878D82A}">
                    <a16:rowId xmlns:a16="http://schemas.microsoft.com/office/drawing/2014/main" val="773422002"/>
                  </a:ext>
                </a:extLst>
              </a:tr>
            </a:tbl>
          </a:graphicData>
        </a:graphic>
      </p:graphicFrame>
      <p:sp>
        <p:nvSpPr>
          <p:cNvPr id="6" name="TextBox 5">
            <a:extLst>
              <a:ext uri="{FF2B5EF4-FFF2-40B4-BE49-F238E27FC236}">
                <a16:creationId xmlns:a16="http://schemas.microsoft.com/office/drawing/2014/main" id="{7D1E00FF-2542-4579-91EF-30C90EDF29F5}"/>
              </a:ext>
            </a:extLst>
          </p:cNvPr>
          <p:cNvSpPr txBox="1"/>
          <p:nvPr/>
        </p:nvSpPr>
        <p:spPr>
          <a:xfrm>
            <a:off x="8162925" y="3497171"/>
            <a:ext cx="3300413" cy="2031325"/>
          </a:xfrm>
          <a:prstGeom prst="rect">
            <a:avLst/>
          </a:prstGeom>
          <a:noFill/>
        </p:spPr>
        <p:txBody>
          <a:bodyPr wrap="square" rtlCol="0">
            <a:spAutoFit/>
          </a:bodyPr>
          <a:lstStyle/>
          <a:p>
            <a:r>
              <a:rPr lang="en-US" i="1" dirty="0"/>
              <a:t>Because the median sales price is for the Greenville MSA, the median housing value is used to calculate affordability.</a:t>
            </a:r>
          </a:p>
          <a:p>
            <a:endParaRPr lang="en-US" i="1" dirty="0"/>
          </a:p>
          <a:p>
            <a:r>
              <a:rPr lang="en-US" i="1" dirty="0"/>
              <a:t>The median housing value for 2017 was $182,300.</a:t>
            </a:r>
          </a:p>
        </p:txBody>
      </p:sp>
    </p:spTree>
    <p:extLst>
      <p:ext uri="{BB962C8B-B14F-4D97-AF65-F5344CB8AC3E}">
        <p14:creationId xmlns:p14="http://schemas.microsoft.com/office/powerpoint/2010/main" val="8130978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8E96847-CD9A-4947-9647-4B346B28E969}"/>
              </a:ext>
            </a:extLst>
          </p:cNvPr>
          <p:cNvGraphicFramePr>
            <a:graphicFrameLocks noGrp="1"/>
          </p:cNvGraphicFramePr>
          <p:nvPr>
            <p:extLst>
              <p:ext uri="{D42A27DB-BD31-4B8C-83A1-F6EECF244321}">
                <p14:modId xmlns:p14="http://schemas.microsoft.com/office/powerpoint/2010/main" val="3116331428"/>
              </p:ext>
            </p:extLst>
          </p:nvPr>
        </p:nvGraphicFramePr>
        <p:xfrm>
          <a:off x="6216316" y="1371600"/>
          <a:ext cx="5791200" cy="4114800"/>
        </p:xfrm>
        <a:graphic>
          <a:graphicData uri="http://schemas.openxmlformats.org/drawingml/2006/table">
            <a:tbl>
              <a:tblPr firstRow="1" firstCol="1" bandRow="1">
                <a:tableStyleId>{5C22544A-7EE6-4342-B048-85BDC9FD1C3A}</a:tableStyleId>
              </a:tblPr>
              <a:tblGrid>
                <a:gridCol w="1799967">
                  <a:extLst>
                    <a:ext uri="{9D8B030D-6E8A-4147-A177-3AD203B41FA5}">
                      <a16:colId xmlns:a16="http://schemas.microsoft.com/office/drawing/2014/main" val="1642540027"/>
                    </a:ext>
                  </a:extLst>
                </a:gridCol>
                <a:gridCol w="1330411">
                  <a:extLst>
                    <a:ext uri="{9D8B030D-6E8A-4147-A177-3AD203B41FA5}">
                      <a16:colId xmlns:a16="http://schemas.microsoft.com/office/drawing/2014/main" val="2141339088"/>
                    </a:ext>
                  </a:extLst>
                </a:gridCol>
                <a:gridCol w="1330411">
                  <a:extLst>
                    <a:ext uri="{9D8B030D-6E8A-4147-A177-3AD203B41FA5}">
                      <a16:colId xmlns:a16="http://schemas.microsoft.com/office/drawing/2014/main" val="3138100517"/>
                    </a:ext>
                  </a:extLst>
                </a:gridCol>
                <a:gridCol w="1330411">
                  <a:extLst>
                    <a:ext uri="{9D8B030D-6E8A-4147-A177-3AD203B41FA5}">
                      <a16:colId xmlns:a16="http://schemas.microsoft.com/office/drawing/2014/main" val="2851248996"/>
                    </a:ext>
                  </a:extLst>
                </a:gridCol>
              </a:tblGrid>
              <a:tr h="190500">
                <a:tc gridSpan="4">
                  <a:txBody>
                    <a:bodyPr/>
                    <a:lstStyle/>
                    <a:p>
                      <a:pPr marL="0" marR="0" algn="ctr">
                        <a:spcBef>
                          <a:spcPts val="0"/>
                        </a:spcBef>
                        <a:spcAft>
                          <a:spcPts val="0"/>
                        </a:spcAft>
                      </a:pPr>
                      <a:r>
                        <a:rPr lang="en-US" sz="1800" dirty="0">
                          <a:effectLst/>
                        </a:rPr>
                        <a:t>Household Income Relative to Homeownership Affordability</a:t>
                      </a:r>
                    </a:p>
                    <a:p>
                      <a:pPr marL="0" marR="0" algn="ctr">
                        <a:spcBef>
                          <a:spcPts val="0"/>
                        </a:spcBef>
                        <a:spcAft>
                          <a:spcPts val="0"/>
                        </a:spcAft>
                      </a:pPr>
                      <a:r>
                        <a:rPr lang="en-US" sz="1800" dirty="0">
                          <a:effectLst/>
                        </a:rPr>
                        <a:t>Peer Counties</a:t>
                      </a:r>
                    </a:p>
                    <a:p>
                      <a:pPr marL="0" marR="0" algn="ctr">
                        <a:spcBef>
                          <a:spcPts val="0"/>
                        </a:spcBef>
                        <a:spcAft>
                          <a:spcPts val="0"/>
                        </a:spcAft>
                      </a:pPr>
                      <a:r>
                        <a:rPr lang="en-US" sz="18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1607682"/>
                  </a:ext>
                </a:extLst>
              </a:tr>
              <a:tr h="190500">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Median Homeowner Income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Median Income Needed to Afford Median Value Home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Difference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53888696"/>
                  </a:ext>
                </a:extLst>
              </a:tr>
              <a:tr h="190500">
                <a:tc>
                  <a:txBody>
                    <a:bodyPr/>
                    <a:lstStyle/>
                    <a:p>
                      <a:pPr marL="0" marR="0">
                        <a:spcBef>
                          <a:spcPts val="0"/>
                        </a:spcBef>
                        <a:spcAft>
                          <a:spcPts val="0"/>
                        </a:spcAft>
                      </a:pPr>
                      <a:r>
                        <a:rPr lang="en-US" sz="1800" dirty="0">
                          <a:solidFill>
                            <a:srgbClr val="C00000"/>
                          </a:solidFill>
                          <a:effectLst/>
                        </a:rPr>
                        <a:t>Greenville County</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rgbClr val="C00000"/>
                          </a:solidFill>
                          <a:effectLst/>
                        </a:rPr>
                        <a:t> $ 72,108 </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rPr>
                        <a:t> $ 60,767 </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rPr>
                        <a:t> $ 11,341 </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5995666"/>
                  </a:ext>
                </a:extLst>
              </a:tr>
              <a:tr h="190500">
                <a:tc>
                  <a:txBody>
                    <a:bodyPr/>
                    <a:lstStyle/>
                    <a:p>
                      <a:pPr marL="0" marR="0">
                        <a:spcBef>
                          <a:spcPts val="0"/>
                        </a:spcBef>
                        <a:spcAft>
                          <a:spcPts val="0"/>
                        </a:spcAft>
                      </a:pPr>
                      <a:r>
                        <a:rPr lang="en-US" sz="1800" dirty="0">
                          <a:effectLst/>
                        </a:rPr>
                        <a:t>Charleston County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$ 82,758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$ 110,100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(27,342)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256022"/>
                  </a:ext>
                </a:extLst>
              </a:tr>
              <a:tr h="190500">
                <a:tc>
                  <a:txBody>
                    <a:bodyPr/>
                    <a:lstStyle/>
                    <a:p>
                      <a:pPr marL="0" marR="0">
                        <a:spcBef>
                          <a:spcPts val="0"/>
                        </a:spcBef>
                        <a:spcAft>
                          <a:spcPts val="0"/>
                        </a:spcAft>
                      </a:pPr>
                      <a:r>
                        <a:rPr lang="en-US" sz="1800" dirty="0">
                          <a:effectLst/>
                        </a:rPr>
                        <a:t>Richland County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$ 71,206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$ 56,067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$ 15,139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3029703"/>
                  </a:ext>
                </a:extLst>
              </a:tr>
            </a:tbl>
          </a:graphicData>
        </a:graphic>
      </p:graphicFrame>
      <p:graphicFrame>
        <p:nvGraphicFramePr>
          <p:cNvPr id="6" name="Table 5">
            <a:extLst>
              <a:ext uri="{FF2B5EF4-FFF2-40B4-BE49-F238E27FC236}">
                <a16:creationId xmlns:a16="http://schemas.microsoft.com/office/drawing/2014/main" id="{61BA6566-9A6B-4F86-8652-FC344EC14EF5}"/>
              </a:ext>
            </a:extLst>
          </p:cNvPr>
          <p:cNvGraphicFramePr>
            <a:graphicFrameLocks noGrp="1"/>
          </p:cNvGraphicFramePr>
          <p:nvPr>
            <p:extLst>
              <p:ext uri="{D42A27DB-BD31-4B8C-83A1-F6EECF244321}">
                <p14:modId xmlns:p14="http://schemas.microsoft.com/office/powerpoint/2010/main" val="858720056"/>
              </p:ext>
            </p:extLst>
          </p:nvPr>
        </p:nvGraphicFramePr>
        <p:xfrm>
          <a:off x="184484" y="1371602"/>
          <a:ext cx="5791199" cy="4114798"/>
        </p:xfrm>
        <a:graphic>
          <a:graphicData uri="http://schemas.openxmlformats.org/drawingml/2006/table">
            <a:tbl>
              <a:tblPr firstRow="1" firstCol="1" bandRow="1">
                <a:tableStyleId>{5C22544A-7EE6-4342-B048-85BDC9FD1C3A}</a:tableStyleId>
              </a:tblPr>
              <a:tblGrid>
                <a:gridCol w="1799966">
                  <a:extLst>
                    <a:ext uri="{9D8B030D-6E8A-4147-A177-3AD203B41FA5}">
                      <a16:colId xmlns:a16="http://schemas.microsoft.com/office/drawing/2014/main" val="898373052"/>
                    </a:ext>
                  </a:extLst>
                </a:gridCol>
                <a:gridCol w="1330411">
                  <a:extLst>
                    <a:ext uri="{9D8B030D-6E8A-4147-A177-3AD203B41FA5}">
                      <a16:colId xmlns:a16="http://schemas.microsoft.com/office/drawing/2014/main" val="334339002"/>
                    </a:ext>
                  </a:extLst>
                </a:gridCol>
                <a:gridCol w="1330411">
                  <a:extLst>
                    <a:ext uri="{9D8B030D-6E8A-4147-A177-3AD203B41FA5}">
                      <a16:colId xmlns:a16="http://schemas.microsoft.com/office/drawing/2014/main" val="1582328060"/>
                    </a:ext>
                  </a:extLst>
                </a:gridCol>
                <a:gridCol w="1330411">
                  <a:extLst>
                    <a:ext uri="{9D8B030D-6E8A-4147-A177-3AD203B41FA5}">
                      <a16:colId xmlns:a16="http://schemas.microsoft.com/office/drawing/2014/main" val="1118534694"/>
                    </a:ext>
                  </a:extLst>
                </a:gridCol>
              </a:tblGrid>
              <a:tr h="881742">
                <a:tc gridSpan="4">
                  <a:txBody>
                    <a:bodyPr/>
                    <a:lstStyle/>
                    <a:p>
                      <a:pPr marL="0" marR="0" algn="ctr">
                        <a:spcBef>
                          <a:spcPts val="0"/>
                        </a:spcBef>
                        <a:spcAft>
                          <a:spcPts val="0"/>
                        </a:spcAft>
                      </a:pPr>
                      <a:r>
                        <a:rPr lang="en-US" sz="1800" dirty="0">
                          <a:effectLst/>
                        </a:rPr>
                        <a:t>Household Income Relative to Rental Unit Affordability</a:t>
                      </a:r>
                    </a:p>
                    <a:p>
                      <a:pPr marL="0" marR="0" algn="ctr">
                        <a:spcBef>
                          <a:spcPts val="0"/>
                        </a:spcBef>
                        <a:spcAft>
                          <a:spcPts val="0"/>
                        </a:spcAft>
                      </a:pPr>
                      <a:r>
                        <a:rPr lang="en-US" sz="1800" dirty="0">
                          <a:effectLst/>
                        </a:rPr>
                        <a:t>Peer Counties</a:t>
                      </a:r>
                    </a:p>
                    <a:p>
                      <a:pPr marL="0" marR="0" algn="ctr">
                        <a:spcBef>
                          <a:spcPts val="0"/>
                        </a:spcBef>
                        <a:spcAft>
                          <a:spcPts val="0"/>
                        </a:spcAft>
                      </a:pPr>
                      <a:r>
                        <a:rPr lang="en-US" sz="18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2128511"/>
                  </a:ext>
                </a:extLst>
              </a:tr>
              <a:tr h="1763486">
                <a:tc>
                  <a:txBody>
                    <a:bodyPr/>
                    <a:lstStyle/>
                    <a:p>
                      <a:pPr marL="0" marR="0">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b="1" dirty="0">
                          <a:effectLst/>
                        </a:rPr>
                        <a:t>Median Renter Income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Median Income Needed to Afford Median Rent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Difference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0200648"/>
                  </a:ext>
                </a:extLst>
              </a:tr>
              <a:tr h="587828">
                <a:tc>
                  <a:txBody>
                    <a:bodyPr/>
                    <a:lstStyle/>
                    <a:p>
                      <a:pPr marL="0" marR="0">
                        <a:spcBef>
                          <a:spcPts val="0"/>
                        </a:spcBef>
                        <a:spcAft>
                          <a:spcPts val="0"/>
                        </a:spcAft>
                      </a:pPr>
                      <a:r>
                        <a:rPr lang="en-US" sz="1800" dirty="0">
                          <a:solidFill>
                            <a:srgbClr val="C00000"/>
                          </a:solidFill>
                          <a:effectLst/>
                        </a:rPr>
                        <a:t>Greenville County</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solidFill>
                            <a:srgbClr val="C00000"/>
                          </a:solidFill>
                          <a:effectLst/>
                        </a:rPr>
                        <a:t> $ 35,485 </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rPr>
                        <a:t> $ 30,492 </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solidFill>
                            <a:srgbClr val="C00000"/>
                          </a:solidFill>
                          <a:effectLst/>
                        </a:rPr>
                        <a:t> $ 4,993 </a:t>
                      </a:r>
                      <a:endPar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9284844"/>
                  </a:ext>
                </a:extLst>
              </a:tr>
              <a:tr h="587828">
                <a:tc>
                  <a:txBody>
                    <a:bodyPr/>
                    <a:lstStyle/>
                    <a:p>
                      <a:pPr marL="0" marR="0">
                        <a:spcBef>
                          <a:spcPts val="0"/>
                        </a:spcBef>
                        <a:spcAft>
                          <a:spcPts val="0"/>
                        </a:spcAft>
                      </a:pPr>
                      <a:r>
                        <a:rPr lang="en-US" sz="1800" dirty="0">
                          <a:effectLst/>
                        </a:rPr>
                        <a:t>Charleston County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$ 36,733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$ 41,004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(4,271)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8404783"/>
                  </a:ext>
                </a:extLst>
              </a:tr>
              <a:tr h="293914">
                <a:tc>
                  <a:txBody>
                    <a:bodyPr/>
                    <a:lstStyle/>
                    <a:p>
                      <a:pPr marL="0" marR="0">
                        <a:spcBef>
                          <a:spcPts val="0"/>
                        </a:spcBef>
                        <a:spcAft>
                          <a:spcPts val="0"/>
                        </a:spcAft>
                      </a:pPr>
                      <a:r>
                        <a:rPr lang="en-US" sz="1800" dirty="0">
                          <a:effectLst/>
                        </a:rPr>
                        <a:t>Richland County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 $ 32,282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$ 33,120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 $ (838)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2655231"/>
                  </a:ext>
                </a:extLst>
              </a:tr>
            </a:tbl>
          </a:graphicData>
        </a:graphic>
      </p:graphicFrame>
    </p:spTree>
    <p:extLst>
      <p:ext uri="{BB962C8B-B14F-4D97-AF65-F5344CB8AC3E}">
        <p14:creationId xmlns:p14="http://schemas.microsoft.com/office/powerpoint/2010/main" val="40706310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2549CEB-2389-4A9D-AE54-4FA6662B2615}"/>
              </a:ext>
            </a:extLst>
          </p:cNvPr>
          <p:cNvGraphicFramePr>
            <a:graphicFrameLocks/>
          </p:cNvGraphicFramePr>
          <p:nvPr>
            <p:extLst>
              <p:ext uri="{D42A27DB-BD31-4B8C-83A1-F6EECF244321}">
                <p14:modId xmlns:p14="http://schemas.microsoft.com/office/powerpoint/2010/main" val="3214490801"/>
              </p:ext>
            </p:extLst>
          </p:nvPr>
        </p:nvGraphicFramePr>
        <p:xfrm>
          <a:off x="643467" y="643467"/>
          <a:ext cx="10905066"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86475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9482</Words>
  <Application>Microsoft Office PowerPoint</Application>
  <PresentationFormat>Widescreen</PresentationFormat>
  <Paragraphs>2224</Paragraphs>
  <Slides>104</Slides>
  <Notes>88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104</vt:i4>
      </vt:variant>
    </vt:vector>
  </HeadingPairs>
  <TitlesOfParts>
    <vt:vector size="108" baseType="lpstr">
      <vt:lpstr>Arial</vt:lpstr>
      <vt:lpstr>Calibri</vt:lpstr>
      <vt:lpstr>Calibri Light</vt:lpstr>
      <vt:lpstr>Office Theme</vt:lpstr>
      <vt:lpstr>Greenville County Indicators 2017</vt:lpstr>
      <vt:lpstr>Demographics </vt:lpstr>
      <vt:lpstr>PowerPoint Presentation</vt:lpstr>
      <vt:lpstr>PowerPoint Presentation</vt:lpstr>
      <vt:lpstr>PowerPoint Presentation</vt:lpstr>
      <vt:lpstr>PowerPoint Presentation</vt:lpstr>
      <vt:lpstr>Resident Segregation, Greenville County</vt:lpstr>
      <vt:lpstr>Resident Segregation, City of Greenville</vt:lpstr>
      <vt:lpstr>Education</vt:lpstr>
      <vt:lpstr>3rd Grade English Language Arts (ELA)</vt:lpstr>
      <vt:lpstr>PowerPoint Presentation</vt:lpstr>
      <vt:lpstr>PowerPoint Presentation</vt:lpstr>
      <vt:lpstr>Percentage of Students Not Meeting 3rd Grade ELA Standard by School</vt:lpstr>
      <vt:lpstr>PowerPoint Presentation</vt:lpstr>
      <vt:lpstr>PowerPoint Presentation</vt:lpstr>
      <vt:lpstr>PowerPoint Presentation</vt:lpstr>
      <vt:lpstr>Percentage of Students Meeting and Exceeding 3rd Grade ELA Standard by School</vt:lpstr>
      <vt:lpstr>PowerPoint Presentation</vt:lpstr>
      <vt:lpstr>PowerPoint Presentation</vt:lpstr>
      <vt:lpstr>PowerPoint Presentation</vt:lpstr>
      <vt:lpstr>8th Grade Math</vt:lpstr>
      <vt:lpstr>PowerPoint Presentation</vt:lpstr>
      <vt:lpstr>PowerPoint Presentation</vt:lpstr>
      <vt:lpstr>PowerPoint Presentation</vt:lpstr>
      <vt:lpstr>PowerPoint Presentation</vt:lpstr>
      <vt:lpstr>High School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Educational Attainment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Occupational Outlook </vt:lpstr>
      <vt:lpstr>PowerPoint Presentation</vt:lpstr>
      <vt:lpstr>PowerPoint Presentation</vt:lpstr>
      <vt:lpstr>PowerPoint Presentation</vt:lpstr>
      <vt:lpstr>PowerPoint Presentation</vt:lpstr>
      <vt:lpstr>PowerPoint Presentation</vt:lpstr>
      <vt:lpstr>PowerPoint Presentation</vt:lpstr>
      <vt:lpstr>Economic Development</vt:lpstr>
      <vt:lpstr>PowerPoint Presentation</vt:lpstr>
      <vt:lpstr>PowerPoint Presentation</vt:lpstr>
      <vt:lpstr>Median Income Distribution by Census Tract</vt:lpstr>
      <vt:lpstr>Median Income Distribution by Census Tract: City of Greenville</vt:lpstr>
      <vt:lpstr>PowerPoint Presentation</vt:lpstr>
      <vt:lpstr>PowerPoint Presentation</vt:lpstr>
      <vt:lpstr>PowerPoint Presentation</vt:lpstr>
      <vt:lpstr>PowerPoint Presentation</vt:lpstr>
      <vt:lpstr>Distribution of Total Population in Poverty</vt:lpstr>
      <vt:lpstr>Distribution of Total Population in Poverty</vt:lpstr>
      <vt:lpstr>Distribution of Children under 18 in Poverty</vt:lpstr>
      <vt:lpstr>Distribution of Children in Poverty</vt:lpstr>
      <vt:lpstr>PowerPoint Presentation</vt:lpstr>
      <vt:lpstr>PowerPoint Presentation</vt:lpstr>
      <vt:lpstr>PowerPoint Presentation</vt:lpstr>
      <vt:lpstr>PowerPoint Presentation</vt:lpstr>
      <vt:lpstr>PowerPoint Presentation</vt:lpstr>
      <vt:lpstr>Family and Youth &amp; Crime and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Affordable 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Transportation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Greenville County Indicators 2017</dc:title>
  <dc:creator>DAVIS, KARA</dc:creator>
  <cp:lastModifiedBy>DAVIS, KARA</cp:lastModifiedBy>
  <cp:revision>1</cp:revision>
  <dcterms:created xsi:type="dcterms:W3CDTF">2018-12-13T20:26:39Z</dcterms:created>
  <dcterms:modified xsi:type="dcterms:W3CDTF">2019-01-02T19:58:07Z</dcterms:modified>
</cp:coreProperties>
</file>